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29" autoAdjust="0"/>
    <p:restoredTop sz="94660"/>
  </p:normalViewPr>
  <p:slideViewPr>
    <p:cSldViewPr snapToGrid="0">
      <p:cViewPr varScale="1">
        <p:scale>
          <a:sx n="61" d="100"/>
          <a:sy n="61" d="100"/>
        </p:scale>
        <p:origin x="108"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85CD35E-E2BB-4955-93A3-FE3DB419FBB5}" type="datetimeFigureOut">
              <a:rPr lang="es-ES" smtClean="0"/>
              <a:t>28/12/2020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65146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5CD35E-E2BB-4955-93A3-FE3DB419FBB5}" type="datetimeFigureOut">
              <a:rPr lang="es-ES" smtClean="0"/>
              <a:t>28/12/2020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235300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85CD35E-E2BB-4955-93A3-FE3DB419FBB5}" type="datetimeFigureOut">
              <a:rPr lang="es-ES" smtClean="0"/>
              <a:t>28/12/2020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20915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85CD35E-E2BB-4955-93A3-FE3DB419FBB5}" type="datetimeFigureOut">
              <a:rPr lang="es-ES" smtClean="0"/>
              <a:t>28/12/2020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178888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85CD35E-E2BB-4955-93A3-FE3DB419FBB5}" type="datetimeFigureOut">
              <a:rPr lang="es-ES" smtClean="0"/>
              <a:t>28/12/2020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53565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185CD35E-E2BB-4955-93A3-FE3DB419FBB5}" type="datetimeFigureOut">
              <a:rPr lang="es-ES" smtClean="0"/>
              <a:t>28/12/2020</a:t>
            </a:fld>
            <a:endParaRPr lang="es-ES"/>
          </a:p>
        </p:txBody>
      </p:sp>
      <p:sp>
        <p:nvSpPr>
          <p:cNvPr id="9" name="Footer Placeholder 8"/>
          <p:cNvSpPr>
            <a:spLocks noGrp="1"/>
          </p:cNvSpPr>
          <p:nvPr>
            <p:ph type="ftr" sz="quarter" idx="11"/>
          </p:nvPr>
        </p:nvSpPr>
        <p:spPr/>
        <p:txBody>
          <a:bodyPr/>
          <a:lstStyle/>
          <a:p>
            <a:endParaRPr lang="es-ES"/>
          </a:p>
        </p:txBody>
      </p:sp>
      <p:sp>
        <p:nvSpPr>
          <p:cNvPr id="10" name="Slide Number Placeholder 9"/>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22778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85CD35E-E2BB-4955-93A3-FE3DB419FBB5}" type="datetimeFigureOut">
              <a:rPr lang="es-ES" smtClean="0"/>
              <a:t>28/12/2020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4CF13D53-3E0D-44F8-B788-3DA09CF78667}"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70640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85CD35E-E2BB-4955-93A3-FE3DB419FBB5}" type="datetimeFigureOut">
              <a:rPr lang="es-ES" smtClean="0"/>
              <a:t>28/12/2020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109349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5CD35E-E2BB-4955-93A3-FE3DB419FBB5}" type="datetimeFigureOut">
              <a:rPr lang="es-ES" smtClean="0"/>
              <a:t>28/12/2020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201092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185CD35E-E2BB-4955-93A3-FE3DB419FBB5}" type="datetimeFigureOut">
              <a:rPr lang="es-ES" smtClean="0"/>
              <a:t>28/12/2020</a:t>
            </a:fld>
            <a:endParaRPr lang="es-E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s-ES"/>
          </a:p>
        </p:txBody>
      </p:sp>
      <p:sp>
        <p:nvSpPr>
          <p:cNvPr id="11" name="Slide Number Placeholder 10"/>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328488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85CD35E-E2BB-4955-93A3-FE3DB419FBB5}" type="datetimeFigureOut">
              <a:rPr lang="es-ES" smtClean="0"/>
              <a:t>28/12/2020</a:t>
            </a:fld>
            <a:endParaRPr lang="es-E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s-ES"/>
          </a:p>
        </p:txBody>
      </p:sp>
      <p:sp>
        <p:nvSpPr>
          <p:cNvPr id="10" name="Slide Number Placeholder 9"/>
          <p:cNvSpPr>
            <a:spLocks noGrp="1"/>
          </p:cNvSpPr>
          <p:nvPr>
            <p:ph type="sldNum" sz="quarter" idx="12"/>
          </p:nvPr>
        </p:nvSpPr>
        <p:spPr/>
        <p:txBody>
          <a:bodyPr/>
          <a:lstStyle/>
          <a:p>
            <a:fld id="{4CF13D53-3E0D-44F8-B788-3DA09CF78667}" type="slidenum">
              <a:rPr lang="es-ES" smtClean="0"/>
              <a:t>‹Nº›</a:t>
            </a:fld>
            <a:endParaRPr lang="es-ES"/>
          </a:p>
        </p:txBody>
      </p:sp>
    </p:spTree>
    <p:extLst>
      <p:ext uri="{BB962C8B-B14F-4D97-AF65-F5344CB8AC3E}">
        <p14:creationId xmlns:p14="http://schemas.microsoft.com/office/powerpoint/2010/main" val="274658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85CD35E-E2BB-4955-93A3-FE3DB419FBB5}" type="datetimeFigureOut">
              <a:rPr lang="es-ES" smtClean="0"/>
              <a:t>28/12/2020</a:t>
            </a:fld>
            <a:endParaRPr lang="es-E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E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F13D53-3E0D-44F8-B788-3DA09CF78667}" type="slidenum">
              <a:rPr lang="es-ES" smtClean="0"/>
              <a:t>‹Nº›</a:t>
            </a:fld>
            <a:endParaRPr lang="es-ES"/>
          </a:p>
        </p:txBody>
      </p:sp>
    </p:spTree>
    <p:extLst>
      <p:ext uri="{BB962C8B-B14F-4D97-AF65-F5344CB8AC3E}">
        <p14:creationId xmlns:p14="http://schemas.microsoft.com/office/powerpoint/2010/main" val="11064500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03E9D-4525-463C-9807-9E4736EF2EF4}"/>
              </a:ext>
            </a:extLst>
          </p:cNvPr>
          <p:cNvSpPr>
            <a:spLocks noGrp="1"/>
          </p:cNvSpPr>
          <p:nvPr>
            <p:ph type="ctrTitle"/>
          </p:nvPr>
        </p:nvSpPr>
        <p:spPr>
          <a:xfrm>
            <a:off x="3371787" y="2362199"/>
            <a:ext cx="5448730" cy="1767055"/>
          </a:xfrm>
        </p:spPr>
        <p:txBody>
          <a:bodyPr anchor="b">
            <a:normAutofit fontScale="90000"/>
          </a:bodyPr>
          <a:lstStyle/>
          <a:p>
            <a:r>
              <a:rPr lang="es-ES" sz="5200" dirty="0">
                <a:solidFill>
                  <a:schemeClr val="tx2"/>
                </a:solidFill>
              </a:rPr>
              <a:t>Visualización con Power BI:</a:t>
            </a:r>
          </a:p>
        </p:txBody>
      </p:sp>
      <p:sp>
        <p:nvSpPr>
          <p:cNvPr id="3" name="Subtítulo 2">
            <a:extLst>
              <a:ext uri="{FF2B5EF4-FFF2-40B4-BE49-F238E27FC236}">
                <a16:creationId xmlns:a16="http://schemas.microsoft.com/office/drawing/2014/main" id="{BBEB97A7-7F24-404D-B11F-523D8D5F2242}"/>
              </a:ext>
            </a:extLst>
          </p:cNvPr>
          <p:cNvSpPr>
            <a:spLocks noGrp="1"/>
          </p:cNvSpPr>
          <p:nvPr>
            <p:ph type="subTitle" idx="1"/>
          </p:nvPr>
        </p:nvSpPr>
        <p:spPr>
          <a:xfrm>
            <a:off x="3371787" y="4429123"/>
            <a:ext cx="5449982" cy="521250"/>
          </a:xfrm>
        </p:spPr>
        <p:txBody>
          <a:bodyPr>
            <a:normAutofit/>
          </a:bodyPr>
          <a:lstStyle/>
          <a:p>
            <a:r>
              <a:rPr lang="es-ES" dirty="0">
                <a:solidFill>
                  <a:schemeClr val="tx2"/>
                </a:solidFill>
              </a:rPr>
              <a:t>Josep López Lizarte – Máster Data Science</a:t>
            </a:r>
          </a:p>
        </p:txBody>
      </p:sp>
    </p:spTree>
    <p:extLst>
      <p:ext uri="{BB962C8B-B14F-4D97-AF65-F5344CB8AC3E}">
        <p14:creationId xmlns:p14="http://schemas.microsoft.com/office/powerpoint/2010/main" val="388919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DAC5A-4A37-4041-9589-3F709568FBFA}"/>
              </a:ext>
            </a:extLst>
          </p:cNvPr>
          <p:cNvSpPr>
            <a:spLocks noGrp="1"/>
          </p:cNvSpPr>
          <p:nvPr>
            <p:ph type="title"/>
          </p:nvPr>
        </p:nvSpPr>
        <p:spPr>
          <a:xfrm>
            <a:off x="838200" y="243840"/>
            <a:ext cx="10515600" cy="437197"/>
          </a:xfrm>
        </p:spPr>
        <p:txBody>
          <a:bodyPr>
            <a:noAutofit/>
          </a:bodyPr>
          <a:lstStyle/>
          <a:p>
            <a:r>
              <a:rPr lang="es-ES" sz="2200" b="1" dirty="0"/>
              <a:t>Importación datos y transformación</a:t>
            </a:r>
          </a:p>
        </p:txBody>
      </p:sp>
      <p:sp>
        <p:nvSpPr>
          <p:cNvPr id="3" name="Marcador de contenido 2">
            <a:extLst>
              <a:ext uri="{FF2B5EF4-FFF2-40B4-BE49-F238E27FC236}">
                <a16:creationId xmlns:a16="http://schemas.microsoft.com/office/drawing/2014/main" id="{92DA1B98-9895-473E-8BE8-244FC00CED63}"/>
              </a:ext>
            </a:extLst>
          </p:cNvPr>
          <p:cNvSpPr>
            <a:spLocks noGrp="1"/>
          </p:cNvSpPr>
          <p:nvPr>
            <p:ph idx="1"/>
          </p:nvPr>
        </p:nvSpPr>
        <p:spPr>
          <a:xfrm>
            <a:off x="838200" y="904875"/>
            <a:ext cx="10515600" cy="5689282"/>
          </a:xfrm>
        </p:spPr>
        <p:txBody>
          <a:bodyPr>
            <a:normAutofit lnSpcReduction="10000"/>
          </a:bodyPr>
          <a:lstStyle/>
          <a:p>
            <a:pPr marL="0" indent="0" algn="just">
              <a:buNone/>
            </a:pPr>
            <a:r>
              <a:rPr lang="es-ES" sz="1800" b="1" u="sng" dirty="0"/>
              <a:t>Importación:</a:t>
            </a:r>
          </a:p>
          <a:p>
            <a:pPr algn="just">
              <a:buFontTx/>
              <a:buChar char="-"/>
            </a:pPr>
            <a:r>
              <a:rPr lang="es-ES" sz="1800" dirty="0"/>
              <a:t>Importamos datos directamente vía web de: casos confirmados, defunciones, recuperados y población global por países.</a:t>
            </a:r>
          </a:p>
          <a:p>
            <a:pPr algn="just">
              <a:buFontTx/>
              <a:buChar char="-"/>
            </a:pPr>
            <a:r>
              <a:rPr lang="es-ES" sz="1800" dirty="0"/>
              <a:t>Tenemos como fecha máxima de datos 16/12/2020.</a:t>
            </a:r>
          </a:p>
          <a:p>
            <a:pPr marL="0" indent="0" algn="just">
              <a:buNone/>
            </a:pPr>
            <a:r>
              <a:rPr lang="es-ES" sz="1800" b="1" u="sng" dirty="0"/>
              <a:t>Transformación datos:</a:t>
            </a:r>
          </a:p>
          <a:p>
            <a:pPr algn="just">
              <a:buFontTx/>
              <a:buChar char="-"/>
            </a:pPr>
            <a:r>
              <a:rPr lang="es-ES" sz="1800" dirty="0"/>
              <a:t>Realizamos </a:t>
            </a:r>
            <a:r>
              <a:rPr lang="es-ES" dirty="0"/>
              <a:t>UnPi</a:t>
            </a:r>
            <a:r>
              <a:rPr lang="es-ES" sz="1800" dirty="0"/>
              <a:t>vot para disponer de las fechas en una sola columna para todas las consultas generadas.</a:t>
            </a:r>
          </a:p>
          <a:p>
            <a:pPr algn="just">
              <a:buFontTx/>
              <a:buChar char="-"/>
            </a:pPr>
            <a:r>
              <a:rPr lang="es-ES" sz="1800" dirty="0"/>
              <a:t>A través de merge, combinamos todas las consultas para unificarlas en una y resulte más cómodo el trabajo (Tablas Combinadas). Previamente, ya identificadas las categorías de cada uno de los datos que aparecen en las consultas.</a:t>
            </a:r>
          </a:p>
          <a:p>
            <a:pPr algn="just">
              <a:buFontTx/>
              <a:buChar char="-"/>
            </a:pPr>
            <a:r>
              <a:rPr lang="es-ES" sz="1800" dirty="0"/>
              <a:t>Realizado otro merge, para obtener una consulta únicamente de países, por lo que combinamos la consulta de población global con la de tablas combinadas. De esta manera tendremos una consulta de países maestra. Se han extraído duplicados y agrupado filas según el código de 2 letras.</a:t>
            </a:r>
          </a:p>
          <a:p>
            <a:pPr algn="just">
              <a:buFontTx/>
              <a:buChar char="-"/>
            </a:pPr>
            <a:r>
              <a:rPr lang="es-ES" sz="1800" dirty="0"/>
              <a:t>Deshabilitamos la carga de las 3 tablas iniciales, ya que no queremos que nos ocupen espacio de ejecución.</a:t>
            </a:r>
          </a:p>
          <a:p>
            <a:pPr algn="just">
              <a:buFontTx/>
              <a:buChar char="-"/>
            </a:pPr>
            <a:r>
              <a:rPr lang="es-ES" sz="1800" dirty="0"/>
              <a:t>Una vez disponemos de nuestras consultas con la información necesaria y una tabla maestra de países, necesitaremos generar una tabla maestra para la fecha.</a:t>
            </a:r>
          </a:p>
          <a:p>
            <a:pPr lvl="1" algn="just">
              <a:buFontTx/>
              <a:buChar char="-"/>
            </a:pPr>
            <a:r>
              <a:rPr lang="es-ES" sz="1800" dirty="0"/>
              <a:t>En menú de Power BI, a través de la pestaña datos generamos tabla nueva. A través de DAX formulamos para que nos devuelva columnas con información de fecha, días, mes y año. Por si nos interesa filtrar mas allá.</a:t>
            </a:r>
          </a:p>
          <a:p>
            <a:pPr algn="just">
              <a:buFontTx/>
              <a:buChar char="-"/>
            </a:pPr>
            <a:endParaRPr lang="es-ES" sz="1800" dirty="0"/>
          </a:p>
          <a:p>
            <a:pPr algn="just">
              <a:buFontTx/>
              <a:buChar char="-"/>
            </a:pPr>
            <a:endParaRPr lang="es-ES" sz="1600" dirty="0"/>
          </a:p>
          <a:p>
            <a:pPr lvl="1" algn="just">
              <a:buFontTx/>
              <a:buChar char="-"/>
            </a:pPr>
            <a:endParaRPr lang="es-ES" sz="1200" dirty="0"/>
          </a:p>
        </p:txBody>
      </p:sp>
    </p:spTree>
    <p:extLst>
      <p:ext uri="{BB962C8B-B14F-4D97-AF65-F5344CB8AC3E}">
        <p14:creationId xmlns:p14="http://schemas.microsoft.com/office/powerpoint/2010/main" val="411600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119AF4-03FC-461E-8150-DE6ECAC52233}"/>
              </a:ext>
            </a:extLst>
          </p:cNvPr>
          <p:cNvSpPr>
            <a:spLocks noGrp="1"/>
          </p:cNvSpPr>
          <p:nvPr>
            <p:ph idx="1"/>
          </p:nvPr>
        </p:nvSpPr>
        <p:spPr>
          <a:xfrm>
            <a:off x="838200" y="681037"/>
            <a:ext cx="10515600" cy="5403534"/>
          </a:xfrm>
        </p:spPr>
        <p:txBody>
          <a:bodyPr>
            <a:normAutofit fontScale="92500"/>
          </a:bodyPr>
          <a:lstStyle/>
          <a:p>
            <a:pPr algn="just">
              <a:buFontTx/>
              <a:buChar char="-"/>
            </a:pPr>
            <a:endParaRPr lang="es-ES" sz="1800" dirty="0"/>
          </a:p>
          <a:p>
            <a:pPr algn="just">
              <a:buFontTx/>
              <a:buChar char="-"/>
            </a:pPr>
            <a:r>
              <a:rPr lang="es-ES" sz="1800" dirty="0"/>
              <a:t>Se han cambiado los formatos de población para que Power BI los lea como tal, de fecha y de valores que aparecen en nuestras consultas. Y ocultado todas aquellas variables que no querremos utilizar en el informe para visualizar.</a:t>
            </a:r>
          </a:p>
          <a:p>
            <a:pPr algn="just">
              <a:buFontTx/>
              <a:buChar char="-"/>
            </a:pPr>
            <a:r>
              <a:rPr lang="es-ES" sz="1800" u="sng" dirty="0"/>
              <a:t>Fórmulas DAX realizadas para obtener mayor número de variables a mostrar: </a:t>
            </a:r>
            <a:r>
              <a:rPr lang="es-ES" sz="1800" dirty="0"/>
              <a:t>casos, muertes y recuperados por millón de habitantes. Porcentaje de muertes y recuperados por casos confirmados. Casos, muertes y recuperados acumulados. Y casos, muertes y recuperados diarios des de el inicio hasta la fecha 16/12/2020.</a:t>
            </a:r>
          </a:p>
          <a:p>
            <a:pPr algn="just">
              <a:buFontTx/>
              <a:buChar char="-"/>
            </a:pPr>
            <a:r>
              <a:rPr lang="es-ES" sz="1800" dirty="0"/>
              <a:t>Se han relacionado las 3 consultas principales por país y fecha para que haya interacción entre las mismas en el informe sin incidencias.</a:t>
            </a:r>
          </a:p>
          <a:p>
            <a:pPr lvl="1" algn="just">
              <a:buFontTx/>
              <a:buChar char="-"/>
            </a:pPr>
            <a:r>
              <a:rPr lang="es-ES" sz="1800" dirty="0"/>
              <a:t>En todo momento, se utiliza la consulta de fecha para extraer las fechas a nivel visual en el informe, la consulta maestra de países para las poblaciones y países y, la consulta generada de tablas combinadas de donde se extraen todos los datos calculados mediante medidas con DAX o nuevas columnas.</a:t>
            </a:r>
          </a:p>
          <a:p>
            <a:pPr algn="just">
              <a:buFontTx/>
              <a:buChar char="-"/>
            </a:pPr>
            <a:r>
              <a:rPr lang="es-ES" sz="1800" dirty="0"/>
              <a:t>Mayores dificultades superadas:</a:t>
            </a:r>
          </a:p>
          <a:p>
            <a:pPr lvl="1" algn="just">
              <a:buFontTx/>
              <a:buChar char="-"/>
            </a:pPr>
            <a:r>
              <a:rPr lang="es-ES" sz="1800" dirty="0"/>
              <a:t>Poder realizar a través de DAX los casos, muertes y recuperados diarios.</a:t>
            </a:r>
          </a:p>
          <a:p>
            <a:pPr lvl="1" algn="just">
              <a:buFontTx/>
              <a:buChar char="-"/>
            </a:pPr>
            <a:r>
              <a:rPr lang="es-ES" sz="1800" dirty="0"/>
              <a:t>Realización de BookMarks correctamente coordinadores en todas las páginas como sugerencia de filtraje para obtener mejor información acerca de la página o bien, obtener una información distinta en la misma página. De este modo podía transmitir mayores datos en un campo más reducido de espacio y, así, hacer las analíticas más dinámicas.</a:t>
            </a:r>
          </a:p>
          <a:p>
            <a:pPr lvl="1" algn="just">
              <a:buFontTx/>
              <a:buChar char="-"/>
            </a:pPr>
            <a:endParaRPr lang="es-ES" sz="1400" dirty="0"/>
          </a:p>
          <a:p>
            <a:endParaRPr lang="es-ES" dirty="0"/>
          </a:p>
        </p:txBody>
      </p:sp>
      <p:sp>
        <p:nvSpPr>
          <p:cNvPr id="5" name="Título 1">
            <a:extLst>
              <a:ext uri="{FF2B5EF4-FFF2-40B4-BE49-F238E27FC236}">
                <a16:creationId xmlns:a16="http://schemas.microsoft.com/office/drawing/2014/main" id="{B8405F12-7FF1-4496-8EC2-4EB269D6DFC0}"/>
              </a:ext>
            </a:extLst>
          </p:cNvPr>
          <p:cNvSpPr>
            <a:spLocks noGrp="1"/>
          </p:cNvSpPr>
          <p:nvPr>
            <p:ph type="title"/>
          </p:nvPr>
        </p:nvSpPr>
        <p:spPr>
          <a:xfrm>
            <a:off x="838200" y="243840"/>
            <a:ext cx="10515600" cy="437197"/>
          </a:xfrm>
        </p:spPr>
        <p:txBody>
          <a:bodyPr>
            <a:noAutofit/>
          </a:bodyPr>
          <a:lstStyle/>
          <a:p>
            <a:r>
              <a:rPr lang="es-ES" sz="2200" b="1" dirty="0"/>
              <a:t>Importación datos y transformación</a:t>
            </a:r>
          </a:p>
        </p:txBody>
      </p:sp>
    </p:spTree>
    <p:extLst>
      <p:ext uri="{BB962C8B-B14F-4D97-AF65-F5344CB8AC3E}">
        <p14:creationId xmlns:p14="http://schemas.microsoft.com/office/powerpoint/2010/main" val="177383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DAC5A-4A37-4041-9589-3F709568FBFA}"/>
              </a:ext>
            </a:extLst>
          </p:cNvPr>
          <p:cNvSpPr>
            <a:spLocks noGrp="1"/>
          </p:cNvSpPr>
          <p:nvPr>
            <p:ph type="title"/>
          </p:nvPr>
        </p:nvSpPr>
        <p:spPr>
          <a:xfrm>
            <a:off x="838200" y="243840"/>
            <a:ext cx="10515600" cy="437197"/>
          </a:xfrm>
        </p:spPr>
        <p:txBody>
          <a:bodyPr>
            <a:noAutofit/>
          </a:bodyPr>
          <a:lstStyle/>
          <a:p>
            <a:r>
              <a:rPr lang="es-ES" sz="2200" b="1" dirty="0"/>
              <a:t>Explicación visualización Informe:</a:t>
            </a:r>
          </a:p>
        </p:txBody>
      </p:sp>
      <p:sp>
        <p:nvSpPr>
          <p:cNvPr id="3" name="Marcador de contenido 2">
            <a:extLst>
              <a:ext uri="{FF2B5EF4-FFF2-40B4-BE49-F238E27FC236}">
                <a16:creationId xmlns:a16="http://schemas.microsoft.com/office/drawing/2014/main" id="{92DA1B98-9895-473E-8BE8-244FC00CED63}"/>
              </a:ext>
            </a:extLst>
          </p:cNvPr>
          <p:cNvSpPr>
            <a:spLocks noGrp="1"/>
          </p:cNvSpPr>
          <p:nvPr>
            <p:ph idx="1"/>
          </p:nvPr>
        </p:nvSpPr>
        <p:spPr>
          <a:xfrm>
            <a:off x="838200" y="909638"/>
            <a:ext cx="10515600" cy="5552122"/>
          </a:xfrm>
        </p:spPr>
        <p:txBody>
          <a:bodyPr>
            <a:normAutofit fontScale="85000" lnSpcReduction="10000"/>
          </a:bodyPr>
          <a:lstStyle/>
          <a:p>
            <a:pPr marL="0" indent="0" algn="just">
              <a:buNone/>
            </a:pPr>
            <a:r>
              <a:rPr lang="es-ES" sz="1800" b="1" u="sng" dirty="0"/>
              <a:t>Elementos comunes:</a:t>
            </a:r>
          </a:p>
          <a:p>
            <a:pPr algn="just">
              <a:buFontTx/>
              <a:buChar char="-"/>
            </a:pPr>
            <a:r>
              <a:rPr lang="es-ES" sz="1800" dirty="0"/>
              <a:t>He generado botones con los que interactuar a través de las páginas (abajo a la izquierda de cada </a:t>
            </a:r>
            <a:r>
              <a:rPr lang="es-ES" dirty="0"/>
              <a:t>D</a:t>
            </a:r>
            <a:r>
              <a:rPr lang="es-ES" sz="1800" dirty="0"/>
              <a:t>ashboard).</a:t>
            </a:r>
          </a:p>
          <a:p>
            <a:pPr algn="just">
              <a:buFontTx/>
              <a:buChar char="-"/>
            </a:pPr>
            <a:r>
              <a:rPr lang="es-ES" sz="1800" dirty="0"/>
              <a:t>Incorporado filtros para seleccionar fechas y seleccionar países en específico en cada página para poder ver datos más específicos.</a:t>
            </a:r>
          </a:p>
          <a:p>
            <a:pPr algn="just">
              <a:buFontTx/>
              <a:buChar char="-"/>
            </a:pPr>
            <a:r>
              <a:rPr lang="es-ES" sz="1800" dirty="0"/>
              <a:t>Titulo por página y información sobre donde se han extraído los datos.</a:t>
            </a:r>
          </a:p>
          <a:p>
            <a:pPr algn="just">
              <a:buFontTx/>
              <a:buChar char="-"/>
            </a:pPr>
            <a:r>
              <a:rPr lang="es-ES" sz="1800" dirty="0"/>
              <a:t>El filtro predeterminado en todos los BookMarks para la fecha, a excepción de dos, es a 16/12/2020, así disponía de una fecha como referencia constantemente.</a:t>
            </a:r>
          </a:p>
          <a:p>
            <a:pPr marL="0" indent="0" algn="just">
              <a:buNone/>
            </a:pPr>
            <a:r>
              <a:rPr lang="es-ES" sz="1800" b="1" u="sng" dirty="0"/>
              <a:t>Especificaciones 1ª página: Resumen a 16/12/2020</a:t>
            </a:r>
          </a:p>
          <a:p>
            <a:pPr algn="just">
              <a:buFontTx/>
              <a:buChar char="-"/>
            </a:pPr>
            <a:r>
              <a:rPr lang="es-ES" sz="1800" dirty="0"/>
              <a:t>En esta primera página he querido realizar un resumen fijo a 16/12/2020 tanto de los casos confirmados como de las defunciones.</a:t>
            </a:r>
          </a:p>
          <a:p>
            <a:pPr algn="just">
              <a:buFontTx/>
              <a:buChar char="-"/>
            </a:pPr>
            <a:r>
              <a:rPr lang="es-ES" sz="1800" dirty="0"/>
              <a:t>Para ello, he fijado a nivel de fecha, con filtraje interno por visualización, gran parte de las visualizaciones que aparecen. Y además, he anulado la interacción de relaciones con los filtros de fecha para no distorsionar.</a:t>
            </a:r>
          </a:p>
          <a:p>
            <a:pPr lvl="1" algn="just">
              <a:buFontTx/>
              <a:buChar char="-"/>
            </a:pPr>
            <a:r>
              <a:rPr lang="es-ES" sz="1700" dirty="0"/>
              <a:t>La parte interesante, es que el resumen puede filtrarse por país, por lo que se puede conocer la información especifica a día 16/12/2020 por país. </a:t>
            </a:r>
          </a:p>
          <a:p>
            <a:pPr algn="just">
              <a:buFontTx/>
              <a:buChar char="-"/>
            </a:pPr>
            <a:r>
              <a:rPr lang="es-ES" sz="1800" dirty="0"/>
              <a:t>He añadido dos botones a través de BookMarks como sugerencia puramente, de los que podemos observar un resumen de los casos confirmados a fecha indicada y, un resumen de las defunciones a fecha.</a:t>
            </a:r>
          </a:p>
          <a:p>
            <a:pPr lvl="1" algn="just">
              <a:buFontTx/>
              <a:buChar char="-"/>
            </a:pPr>
            <a:r>
              <a:rPr lang="es-ES" sz="1700" dirty="0"/>
              <a:t>En el caso  del BookMark resumen de defunciones, he mantenido como filtro predeterminado el 16/12/2019 para reflejar las defunciones diarias a esa misma fecha.</a:t>
            </a:r>
          </a:p>
          <a:p>
            <a:pPr lvl="1" algn="just">
              <a:buFontTx/>
              <a:buChar char="-"/>
            </a:pPr>
            <a:r>
              <a:rPr lang="es-ES" sz="1700" dirty="0"/>
              <a:t>En el caso del BookMark resumen por casos confirmados, he incorporado como fecha predeterminada el </a:t>
            </a:r>
            <a:r>
              <a:rPr lang="es-ES" sz="1700" i="1" dirty="0"/>
              <a:t>todas</a:t>
            </a:r>
            <a:r>
              <a:rPr lang="es-ES" sz="1700" dirty="0"/>
              <a:t> para obtener el acumulado de los casos. Puramente me ha parecido más impactante a nivel tanto de datos como visualmente.</a:t>
            </a:r>
          </a:p>
          <a:p>
            <a:pPr algn="just">
              <a:buFontTx/>
              <a:buChar char="-"/>
            </a:pPr>
            <a:r>
              <a:rPr lang="es-ES" sz="1800" dirty="0"/>
              <a:t>A nivel de visualización, he jugado con filtros tanto anteriores a fecha, como fijos, para alternar la usabilidad de ambos.</a:t>
            </a:r>
          </a:p>
          <a:p>
            <a:pPr algn="just">
              <a:buFontTx/>
              <a:buChar char="-"/>
            </a:pPr>
            <a:endParaRPr lang="es-ES" sz="1600" dirty="0"/>
          </a:p>
          <a:p>
            <a:pPr lvl="1" algn="just">
              <a:buFontTx/>
              <a:buChar char="-"/>
            </a:pPr>
            <a:endParaRPr lang="es-ES" sz="1200" dirty="0"/>
          </a:p>
        </p:txBody>
      </p:sp>
    </p:spTree>
    <p:extLst>
      <p:ext uri="{BB962C8B-B14F-4D97-AF65-F5344CB8AC3E}">
        <p14:creationId xmlns:p14="http://schemas.microsoft.com/office/powerpoint/2010/main" val="36517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DAC5A-4A37-4041-9589-3F709568FBFA}"/>
              </a:ext>
            </a:extLst>
          </p:cNvPr>
          <p:cNvSpPr>
            <a:spLocks noGrp="1"/>
          </p:cNvSpPr>
          <p:nvPr>
            <p:ph type="title"/>
          </p:nvPr>
        </p:nvSpPr>
        <p:spPr>
          <a:xfrm>
            <a:off x="838200" y="228600"/>
            <a:ext cx="10515600" cy="452437"/>
          </a:xfrm>
        </p:spPr>
        <p:txBody>
          <a:bodyPr>
            <a:noAutofit/>
          </a:bodyPr>
          <a:lstStyle/>
          <a:p>
            <a:r>
              <a:rPr lang="es-ES" sz="2200" b="1" dirty="0"/>
              <a:t>Explicación visualización Informe:</a:t>
            </a:r>
          </a:p>
        </p:txBody>
      </p:sp>
      <p:sp>
        <p:nvSpPr>
          <p:cNvPr id="3" name="Marcador de contenido 2">
            <a:extLst>
              <a:ext uri="{FF2B5EF4-FFF2-40B4-BE49-F238E27FC236}">
                <a16:creationId xmlns:a16="http://schemas.microsoft.com/office/drawing/2014/main" id="{92DA1B98-9895-473E-8BE8-244FC00CED63}"/>
              </a:ext>
            </a:extLst>
          </p:cNvPr>
          <p:cNvSpPr>
            <a:spLocks noGrp="1"/>
          </p:cNvSpPr>
          <p:nvPr>
            <p:ph idx="1"/>
          </p:nvPr>
        </p:nvSpPr>
        <p:spPr>
          <a:xfrm>
            <a:off x="838200" y="798830"/>
            <a:ext cx="10515600" cy="5658802"/>
          </a:xfrm>
        </p:spPr>
        <p:txBody>
          <a:bodyPr>
            <a:normAutofit fontScale="85000" lnSpcReduction="10000"/>
          </a:bodyPr>
          <a:lstStyle/>
          <a:p>
            <a:pPr marL="0" indent="0" algn="just">
              <a:buNone/>
            </a:pPr>
            <a:r>
              <a:rPr lang="es-ES" sz="1700" b="1" u="sng" dirty="0"/>
              <a:t>Especificaciones 2ª página: Defunciones</a:t>
            </a:r>
          </a:p>
          <a:p>
            <a:pPr algn="just">
              <a:buFontTx/>
              <a:buChar char="-"/>
            </a:pPr>
            <a:r>
              <a:rPr lang="es-ES" sz="1700" dirty="0"/>
              <a:t>En esta segunda página del Dashboard he querido mostrar visualmente el apartado de defunciones, de manera más esquemática que en primer caso, ya que en la primera página ya he incorporado información acerca de las defunciones.</a:t>
            </a:r>
          </a:p>
          <a:p>
            <a:pPr algn="just">
              <a:buFontTx/>
              <a:buChar char="-"/>
            </a:pPr>
            <a:r>
              <a:rPr lang="es-ES" sz="1700" dirty="0"/>
              <a:t>He añadido dos tipos de BookMarks a modo de resumen y sugerencia, los cuales son muy útiles para ver las analíticas de los 10 países con valores más elevados y de todos los países a nivel global.</a:t>
            </a:r>
          </a:p>
          <a:p>
            <a:pPr lvl="1" algn="just">
              <a:buFontTx/>
              <a:buChar char="-"/>
            </a:pPr>
            <a:r>
              <a:rPr lang="es-ES" sz="1600" dirty="0"/>
              <a:t>Muy útil para filtrar por fecha y localizar en todo momento los diez países con registros más negativos.</a:t>
            </a:r>
          </a:p>
          <a:p>
            <a:pPr algn="just">
              <a:buFontTx/>
              <a:buChar char="-"/>
            </a:pPr>
            <a:r>
              <a:rPr lang="es-ES" sz="1700" dirty="0"/>
              <a:t>He mantenido en el caso del BookMark con la información sobre todos los países la fecha del 16/12/2020, con la intención de visualizar los datos con una fecha como referencia.</a:t>
            </a:r>
          </a:p>
          <a:p>
            <a:pPr algn="just">
              <a:buFontTx/>
              <a:buChar char="-"/>
            </a:pPr>
            <a:r>
              <a:rPr lang="es-ES" sz="1700" dirty="0"/>
              <a:t>El gráfico de muertes diarias por fecha está fijado y anulada la interacción con filtros de fecha, sí se puede filtrar por filtros de país. El objetivo de quitar los filtros de fecha ha sido para poder utilizar la movilidad que proporciona el gráfico corredera con el ratón.</a:t>
            </a:r>
          </a:p>
          <a:p>
            <a:pPr marL="0" indent="0" algn="just">
              <a:buNone/>
            </a:pPr>
            <a:r>
              <a:rPr lang="es-ES" sz="1700" b="1" u="sng" dirty="0"/>
              <a:t>Especificaciones 3ª página: Recuperados</a:t>
            </a:r>
          </a:p>
          <a:p>
            <a:pPr algn="just">
              <a:buFontTx/>
              <a:buChar char="-"/>
            </a:pPr>
            <a:r>
              <a:rPr lang="es-ES" sz="1700" dirty="0"/>
              <a:t>En esta última página, plasmo la información referente a los casos recuperados. </a:t>
            </a:r>
          </a:p>
          <a:p>
            <a:pPr algn="just">
              <a:buFontTx/>
              <a:buChar char="-"/>
            </a:pPr>
            <a:r>
              <a:rPr lang="es-ES" sz="1700" dirty="0"/>
              <a:t>En ella, he querido utilizar también la visualización de tabla (he intentado utilizar gran parte de las visualizaciones disponibles) y la de barras con línea (añadir dos informaciones distintas en un mismo gráfica ayuda mucho a nivel visual para relacionar).</a:t>
            </a:r>
          </a:p>
          <a:p>
            <a:pPr algn="just">
              <a:buFontTx/>
              <a:buChar char="-"/>
            </a:pPr>
            <a:r>
              <a:rPr lang="es-ES" sz="1700" dirty="0"/>
              <a:t>Los BookMarks como sugerencia en este caso, han sido dos otra vez (para no romper la estética), donde podemos obtener la información a nivel global (todos los países del mundo) y únicamente la de china.</a:t>
            </a:r>
          </a:p>
          <a:p>
            <a:pPr algn="just">
              <a:buFontTx/>
              <a:buChar char="-"/>
            </a:pPr>
            <a:r>
              <a:rPr lang="es-ES" sz="1700" dirty="0"/>
              <a:t>Con las tarjetas en forma de medidor, podemos ver según el país la cantidad de recuperados por casos confirmados. Al igual que en el gráfico de barras, observamos el mismo dato de manera porcentual y por países.</a:t>
            </a:r>
          </a:p>
          <a:p>
            <a:pPr marL="0" indent="0" algn="just">
              <a:buNone/>
            </a:pPr>
            <a:endParaRPr lang="es-ES" sz="1700" dirty="0"/>
          </a:p>
          <a:p>
            <a:pPr marL="0" indent="0" algn="just">
              <a:buNone/>
            </a:pPr>
            <a:r>
              <a:rPr lang="es-ES" sz="1700" dirty="0"/>
              <a:t>¡Espero que las visualizaciones sean del agrado y se comprenda todo el trabajo detrás de ellas, para intentar tocar un poco de todo lo que proporciona Power BI, es la mejor manera para aprender a utilizarlo!</a:t>
            </a:r>
          </a:p>
          <a:p>
            <a:pPr marL="0" indent="0" algn="just">
              <a:buNone/>
            </a:pPr>
            <a:endParaRPr lang="es-ES" sz="1600" dirty="0"/>
          </a:p>
          <a:p>
            <a:pPr lvl="1" algn="just">
              <a:buFontTx/>
              <a:buChar char="-"/>
            </a:pPr>
            <a:endParaRPr lang="es-ES" sz="1200" dirty="0"/>
          </a:p>
        </p:txBody>
      </p:sp>
    </p:spTree>
    <p:extLst>
      <p:ext uri="{BB962C8B-B14F-4D97-AF65-F5344CB8AC3E}">
        <p14:creationId xmlns:p14="http://schemas.microsoft.com/office/powerpoint/2010/main" val="740262570"/>
      </p:ext>
    </p:extLst>
  </p:cSld>
  <p:clrMapOvr>
    <a:masterClrMapping/>
  </p:clrMapOvr>
</p:sld>
</file>

<file path=ppt/theme/theme1.xml><?xml version="1.0" encoding="utf-8"?>
<a:theme xmlns:a="http://schemas.openxmlformats.org/drawingml/2006/main" name="Paquet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TM10001115[[fn=Paquete]]</Template>
  <TotalTime>167</TotalTime>
  <Words>1191</Words>
  <Application>Microsoft Office PowerPoint</Application>
  <PresentationFormat>Panorámica</PresentationFormat>
  <Paragraphs>51</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Gill Sans MT</vt:lpstr>
      <vt:lpstr>Paquete</vt:lpstr>
      <vt:lpstr>Visualización con Power BI:</vt:lpstr>
      <vt:lpstr>Importación datos y transformación</vt:lpstr>
      <vt:lpstr>Importación datos y transformación</vt:lpstr>
      <vt:lpstr>Explicación visualización Informe:</vt:lpstr>
      <vt:lpstr>Explicación visualización Informe: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Visualización con Power BI:</dc:title>
  <dc:creator>Josep Lopez Lizarte</dc:creator>
  <cp:lastModifiedBy>Josep Lopez Lizarte</cp:lastModifiedBy>
  <cp:revision>12</cp:revision>
  <dcterms:created xsi:type="dcterms:W3CDTF">2020-12-27T15:53:42Z</dcterms:created>
  <dcterms:modified xsi:type="dcterms:W3CDTF">2020-12-28T15:02:00Z</dcterms:modified>
</cp:coreProperties>
</file>