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Slab"/>
      <p:regular r:id="rId24"/>
      <p:bold r:id="rId25"/>
    </p:embeddedFont>
    <p:embeddedFont>
      <p:font typeface="Robo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Slab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regular.fntdata"/><Relationship Id="rId25" Type="http://schemas.openxmlformats.org/officeDocument/2006/relationships/font" Target="fonts/RobotoSlab-bold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a799cee8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a799cee8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rclpy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rclpy.node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geometry_msgs.msg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Twist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std_msgs.msg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parse_command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(command):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"""Parses a move command from a string."""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 = re.match(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r"</a:t>
            </a:r>
            <a:r>
              <a:rPr lang="ca" sz="1000">
                <a:solidFill>
                  <a:srgbClr val="6AAB73"/>
                </a:solidFill>
                <a:highlight>
                  <a:srgbClr val="293C40"/>
                </a:highlight>
                <a:latin typeface="Courier New"/>
                <a:ea typeface="Courier New"/>
                <a:cs typeface="Courier New"/>
                <a:sym typeface="Courier New"/>
              </a:rPr>
              <a:t>move\{x=(-?\d+\.\d+),y=(-?\d+\.\d+),z=(-?\d+\.\d+)\}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x, y, z = 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match.groups())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x, y, z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None</a:t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parse_wait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(command):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"""Parses a wait command from a string."""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 = re.match(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r"</a:t>
            </a:r>
            <a:r>
              <a:rPr lang="ca" sz="1000">
                <a:solidFill>
                  <a:srgbClr val="6AAB73"/>
                </a:solidFill>
                <a:highlight>
                  <a:srgbClr val="293C40"/>
                </a:highlight>
                <a:latin typeface="Courier New"/>
                <a:ea typeface="Courier New"/>
                <a:cs typeface="Courier New"/>
                <a:sym typeface="Courier New"/>
              </a:rPr>
              <a:t>wait\((\d+\.\d+)\)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(match.group(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None</a:t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MovementNode(Node):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B200B2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ca" sz="1000">
                <a:solidFill>
                  <a:srgbClr val="B200B2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'movement_node'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.publisher_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.create_publisher(Twist,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'cmd_vel'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.subscription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.create_subscription(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String,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'modelOutput'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.listener_callback,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.commands = []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listener_callback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msg):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"""Callback to receive commands from respuesta_api topic."""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.commands = msg.data.split(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.run_commands()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run_commands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"""Executes the movement and wait commands in sequence."""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command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.commands: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move_values = parse_command(command)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move_values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is not 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x, y, z = move_values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twist_msg = Twist()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twist_msg.linear.x = x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twist_msg.linear.y = y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twist_msg.angular.z = z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.publisher_.publish(twist_msg)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f"Moving: x=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y=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z=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wait_time = parse_wait(command)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wait_time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is not 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f"Waiting for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wait_time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seconds"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time.sleep(wait_time)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#rclpy.sleep(wait_time)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# Stop the robot after finishing the sequence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.publisher_.publish(Twist())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"Stopping movement."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(args=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rclpy.init(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=args)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node = MovementNode()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rclpy.spin(node)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node.destroy_node()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rclpy.shutdown()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main()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a799cee8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a799cee8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a799cee8b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a799cee8b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rclpy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rclpy.node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std_msgs.msg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sensor_msgs.msg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CompressedImage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openai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OpenAI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base64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client = OpenAI(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api_key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initial_prompt =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"Tienes control sobre un robot móvil. Este robot se mueve y se comunica cuando recibe comandos en el siguiente formato: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move{x=X,y=Y,z=Z} → Define la velocidad en metros por segundo (m/s) en los ejes X, Y y la velocidad de giro en el eje Z en radianes/segundo (máxima 0.1 en cada dirección).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wait(T) → Hace que el robot espere T segundos antes de continuar.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talk(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texto a decir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→ Hace que el robot pronuncie el texto indicado.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getImage() → Solicita una imagen del entorno si es necesaria para completar la tarea.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"Reglas importantes: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Tu respuesta debe contener exclusivamente comandos en este formato, sin explicaciones ni texto adicional.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El robot no puede teletransportarse, solo se mueve gradualmente en función de la velocidad.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Si se te pide una acción compleja (como hacer un cuadrado), desglósala en pasos secuenciales con movimientos y pausas.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Si el usuario da una nueva orden, ten en cuenta el estado actual del robot para que la respuesta tenga sentido.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Puedes hablar usando talk(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texto a decir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si crees que es necesario. Actua como un robot amable y avisa lo que vas a hacer antes de hacerlo y avisa cuando termines la tarea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Si necesitas una imagen para continuar con la tarea, usa el comando getImage(). Al usarlo se te enviara la imagen a la conversación actual. Si la tarea es compleja, puedes hacer varias iteraciones solicitando imagen todo el rato.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Si no solicitas una imagen, se asumirá que la tarea está terminada y no recibirás más información hasta que el usuario hable por texto nuevamente.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Reacciona como si tuvieras vida, si te preguntan si estás escuchando, muévete hacia los lados o responde con talk().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"Ejemplo de entrada y salida esperada: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"Entrada: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"Haz un cuadrado de 1 metro de lado y di cuando termines.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"Salida esperada: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"talk(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Claro! Voy a hacer un cuadrado.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"move{x=0.1,y=0.0,z=0.0}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"wait(1.0)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"move{x=0.0,y=0.1,z=0.0}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"wait(1.0)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"move{x=-0.1,y=0.0,z=0.0}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"wait(1.0)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"move{x=0.0,y=-0.1,z=0.0}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"wait(1.0)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"talk(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He terminado de hacer el cuadrado.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"Si necesitas información visual del entorno, usa getImage() antes de continuar con la tarea.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"Ejemplo de uso de getImage():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"Entrada: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"Dime qué hay delante de ti.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"Salida esperada: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"getImage()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"Después de recibir la imagen, analiza el contenido y responde adecuadamente utilizando talk(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"Salida esperada despues de recibir una imagen: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"talk(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Veo Un escritorio con una computadora y varios cables. Varias sillas alrededor del escritorio. Estantes con libros, cajas y otros objetos.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"Si necesitas información visual del entorno, usa getImage() antes de continuar con la tarea. Tambien puedes usar move antes de getImage para obtener un nuevo punto de vista.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RelayNode(Node):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B200B2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ca" sz="1000">
                <a:solidFill>
                  <a:srgbClr val="B200B2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'chatGPT_node'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.subscription_text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.create_subscription(String,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'modelInput'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.text_callback,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.subscription_image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.create_subscription(CompressedImage,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'image_for_model'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.image_callback,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.publisher_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.create_publisher(String,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'modelOutput'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.conversation_history = [{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"role"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"system"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initial_prompt}]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text_callback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msg):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f'Recibido texto: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msg.data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#self.conversation_history = [{"role": "system", "content": initial_prompt}]  # Reiniciar historial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.conversation_history.append({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"role"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msg.data})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.send_to_chatgpt()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image_callback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msg):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'Imagen recibida, enviando a ChatGPT'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image_base64 = base64.b64encode(msg.data).decode(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'utf-8'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.conversation_history.append({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"role"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"Aquí tienes la imagen solicitada"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"type"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"image_url"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"image_url"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"url"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f"data:image/jpeg;base64,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image_base64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})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f"Imagen convertida a base64: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image_base64[: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..."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Muestra los primeros 100 caracteres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.send_to_chatgpt()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send_to_chatgpt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response = client.chat.completions.create(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"gpt-4o"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.conversation_history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response_text = response.choices[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].message.content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.conversation_history.append({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"role"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"assistant"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response_text})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new_msg = String()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new_msg.data = response_text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.publisher_.publish(new_msg)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f'Publicado en modelOutput: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response_text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(args=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rclpy.init(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=args)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node = RelayNode()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rclpy.spin(node)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node.destroy_node()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rclpy.shutdown()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main()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"""Tengo un robot que se mueve al enviarle el comando ={x=1.0,y=1.0, z=0.0} este comando le especifica la velocidad de movimiento del robot en m/s.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Tambien reacciona al comando wait(1.0) que se encarga de esperar un tiempo en segundos.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Quiero que tu respuesta sea solo comandos del robot.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Hazme un cuadrado."""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#ros2 topic pub /modelOutput std_msgs/msg/String "data: 'Tengo un robot que se mueve al enviarle el comando ={x=1.0,y=1.0, z=0.0} este comando le especifica la velocidad de movimiento del robot en m/s. Tambien reacciona al comando wait(1.0) que se encarga de esperar un tiempo en segundos. Quiero que tu respuesta sea solo comandos del robot. Hazme un cuadrado.'"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#ros2 topic pub --once /modelOutput std_msgs/msg/String "Haz un cuadrado"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#ros2 topic pub --once /modelOutput std_msgs/msg/String "data: 'Haz un cuadrado'"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Tienes control sobre un robot móvil. Este robot se mueve cuando recibe comandos en el siguiente formato: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move{x=X,y=Y,z=Z} → Define la velocidad en metros por segundo (m/s) en los ejes X, Y y Z.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wait(T) → Hace que el robot espere T segundos antes de continuar.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Reglas importantes: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Tu respuesta debe contener exclusivamente comandos en este formato, sin explicaciones ni texto adicional.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El robot no puede teletransportarse, solo se mueve gradualmente en función de la velocidad.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Si se te pide una acción compleja (como hacer un cuadrado), desglósala en pasos secuenciales con movimientos y pausas.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Si el usuario da una nueva orden, ten en cuenta el estado actual del robot para que la respuesta tenga sentido.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Reacciona como si tuvieras vida, si te pregunta si estas escuchando, muevete hacia los lados, etc.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Ejemplo de entrada y salida esperada: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Entrada: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Haz un cuadrado de 1 metro de lado.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Salida esperada: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move{x=1.0,y=0.0,z=0.0} 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wait(1.0) 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move{x=0.0,y=1.0,z=0.0} 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wait(1.0) 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move{x=-1.0,y=0.0,z=0.0} 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wait(1.0) 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move{x=0.0,y=-1.0,z=0.0} 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wait(1.0)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Esta es la nueva instruccion que te estan diciendo: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a799cee8b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a799cee8b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rclpy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rclpy.node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geometry_msgs.msg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Twist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std_msgs.msg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sensor_msgs.msg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CompressedImage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time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parse_command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(command):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"""Parses a move command from a string."""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 = re.match(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r"</a:t>
            </a:r>
            <a:r>
              <a:rPr lang="ca" sz="1000">
                <a:solidFill>
                  <a:srgbClr val="6AAB73"/>
                </a:solidFill>
                <a:highlight>
                  <a:srgbClr val="293C40"/>
                </a:highlight>
                <a:latin typeface="Courier New"/>
                <a:ea typeface="Courier New"/>
                <a:cs typeface="Courier New"/>
                <a:sym typeface="Courier New"/>
              </a:rPr>
              <a:t>move\{x=(-?\d+\.\d+),y=(-?\d+\.\d+),z=(-?\d+\.\d+)\}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x, y, z = 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match.groups())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x, y, z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None</a:t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parse_wait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(command):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"""Parses a wait command from a string."""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 = re.match(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r"</a:t>
            </a:r>
            <a:r>
              <a:rPr lang="ca" sz="1000">
                <a:solidFill>
                  <a:srgbClr val="6AAB73"/>
                </a:solidFill>
                <a:highlight>
                  <a:srgbClr val="293C40"/>
                </a:highlight>
                <a:latin typeface="Courier New"/>
                <a:ea typeface="Courier New"/>
                <a:cs typeface="Courier New"/>
                <a:sym typeface="Courier New"/>
              </a:rPr>
              <a:t>wait\((\d+\.\d+)\)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float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(match.group(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None</a:t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parse_talk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(command):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"""Parses a talk command from a string."""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 = re.match(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r'</a:t>
            </a:r>
            <a:r>
              <a:rPr lang="ca" sz="1000">
                <a:solidFill>
                  <a:srgbClr val="6AAB73"/>
                </a:solidFill>
                <a:highlight>
                  <a:srgbClr val="293C40"/>
                </a:highlight>
                <a:latin typeface="Courier New"/>
                <a:ea typeface="Courier New"/>
                <a:cs typeface="Courier New"/>
                <a:sym typeface="Courier New"/>
              </a:rPr>
              <a:t>talk\("(.+)"\)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match.group(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None</a:t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CF8E6D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parse_get_image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(command):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"""Detects if the command is getImage()."""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command.strip() ==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"getImage()"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MovementNode(Node):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B200B2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ca" sz="1000">
                <a:solidFill>
                  <a:srgbClr val="B200B2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'movement_node'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Publishers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.cmd_vel_publisher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.create_publisher(Twist,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'cmd_vel'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.talk_publisher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.create_publisher(String,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'robot_speech'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.image_request_publisher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.create_publisher(CompressedImage,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'image_for_model'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Subscribers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.model_output_subscription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.create_subscription(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String,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'modelOutput'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.listener_callback,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.image_subscription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.create_subscription(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CompressedImage,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'/image_raw/compressed'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.image_callback,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.commands = []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.latest_image =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None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Store the latest received image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listener_callback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msg):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"""Callback to receive commands from modelOutput topic."""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.commands = msg.data.split(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.run_commands()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image_callback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msg):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"""Callback to store the latest image received from the camera."""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.latest_image = msg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run_commands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"""Executes the movement, wait, talk, and getImage commands in sequence."""</a:t>
            </a:r>
            <a:endParaRPr i="1" sz="1000">
              <a:solidFill>
                <a:srgbClr val="5F826B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ca" sz="1000">
                <a:solidFill>
                  <a:srgbClr val="5F826B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command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.commands: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Handle move command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move_values = parse_command(command)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move_values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is not 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x, y, z = move_values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twist_msg = Twist()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twist_msg.linear.x = x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twist_msg.linear.y = y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twist_msg.angular.z = z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.cmd_vel_publisher.publish(twist_msg)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f"Moving: x=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y=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z=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Handle wait command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wait_time = parse_wait(command)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wait_time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is not 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f"Waiting for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wait_time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seconds"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time.sleep(wait_time)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Handle talk command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talk_text = parse_talk(command)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talk_text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is not 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speech_msg = String()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speech_msg.data = talk_text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.talk_publisher.publish(speech_msg)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f"Speaking: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talk_text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Handle getImage command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parse_get_image(command):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.latest_image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is not 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.image_request_publisher.publish(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.latest_image)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"Sent latest image to the model."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"No image available yet."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Stop the robot after finishing the sequence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.cmd_vel_publisher.publish(Twist())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"Stopping movement."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(args=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rclpy.init(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=args)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node = MovementNode()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rclpy.spin(node)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node.destroy_node()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rclpy.shutdown()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main()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3ed992836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3ed992836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092209e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092209e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2db5992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2db5992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42db59922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42db59922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7bd559e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7bd559e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ed992836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ed992836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3ed992836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3ed99283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ed992836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ed992836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ed992836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3ed992836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ed992836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ed992836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a799cee8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a799cee8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a799cee8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a799cee8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3a799cee8b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3a799cee8b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rclpy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rclpy.node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std_msgs.msg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openai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OpenAI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client = OpenAI(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api_key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initial_prompt =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"Tienes control sobre un robot móvil. Este robot se mueve cuando recibe comandos en el siguiente formato: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move{x=X,y=Y,z=Z} → Define la velocidad en metros por segundo (m/s) (maxima 0.1) en los ejes X, Y y la velocidad de giro en el eje Z en radianes/segundo, velocidad maxima de 0.1 tanto lineal como angular.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wait(T) → Hace que el robot espere T segundos antes de continuar.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"Reglas importantes: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Tu respuesta debe contener exclusivamente comandos en este formato, sin explicaciones ni texto adicional.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El robot no puede teletransportarse, solo se mueve gradualmente en función de la velocidad.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Si se te pide una acción compleja (como hacer un cuadrado), desglósala en pasos secuenciales con movimientos y pausas.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Si el usuario da una nueva orden, ten en cuenta el estado actual del robot para que la respuesta tenga sentido.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   - Reacciona como si tuvieras vida, si te pregunta si estás escuchando, muévete hacia los lados, etc.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"Ejemplo de entrada y salida esperada: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"Entrada: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"Haz un cuadrado de 1 metro de lado.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"Salida esperada: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"move{x=0.1,y=0.0,z=0.0}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"wait(1.0)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"move{x=0.0,y=0.1,z=0.0}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"wait(1.0)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"move{x=-0.1,y=0.0,z=0.0}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"wait(1.0)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"move{x=0.0,y=-0.1,z=0.0}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"wait(1.0)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"Esta es la nueva instrucción que te están diciendo: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"velocidad maxima de 0.1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6AAB73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RelayNode(Node):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B200B2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8888C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ca" sz="1000">
                <a:solidFill>
                  <a:srgbClr val="B200B2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__init__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'chatGPT_node'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Suscriptor al topic 'modelInput'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.subscription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.create_subscription(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String,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'modelInput'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.listener_callback,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00">
              <a:solidFill>
                <a:srgbClr val="2AACB8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 Publicador en el topic 'modelOutput'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.publisher_ =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.create_publisher(String,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'modelOutput'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listener_callback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msg):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'Recibido en modelInput: "%s"'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% msg.data)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prompt = initial_prompt + msg.data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completion = client.chat.completions.create(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"gpt-3.5-turbo"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messages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=[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"role"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 prompt}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#print(completion.choices[0].message.content);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# Se crea un mensaje nuevo para publicar en modelOutput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7A7E8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new_msg = String()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new_msg.data = completion.choices[</a:t>
            </a:r>
            <a:r>
              <a:rPr lang="ca" sz="1000">
                <a:solidFill>
                  <a:srgbClr val="2AACB8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].message.content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.publisher_.publish(new_msg)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ca" sz="1000">
                <a:solidFill>
                  <a:srgbClr val="94558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self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.get_logger().info(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'Publicado en modelOutput: "%s"'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% new_msg.data)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ca" sz="1000">
                <a:solidFill>
                  <a:srgbClr val="56A8F5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(args=</a:t>
            </a: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rclpy.init(</a:t>
            </a:r>
            <a:r>
              <a:rPr lang="ca" sz="1000">
                <a:solidFill>
                  <a:srgbClr val="AA4926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=args)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node = RelayNode()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rclpy.spin(node)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node.destroy_node()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rclpy.shutdown()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CF8E6D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if 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__name__ == </a:t>
            </a:r>
            <a:r>
              <a:rPr lang="ca" sz="1000">
                <a:solidFill>
                  <a:srgbClr val="6AAB73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'__main__'</a:t>
            </a: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ca" sz="1000">
                <a:solidFill>
                  <a:srgbClr val="BCBEC4"/>
                </a:solidFill>
                <a:highlight>
                  <a:srgbClr val="1E1F22"/>
                </a:highlight>
                <a:latin typeface="Courier New"/>
                <a:ea typeface="Courier New"/>
                <a:cs typeface="Courier New"/>
                <a:sym typeface="Courier New"/>
              </a:rPr>
              <a:t>   main()</a:t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1.png"/><Relationship Id="rId7" Type="http://schemas.openxmlformats.org/officeDocument/2006/relationships/image" Target="../media/image7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9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.png"/><Relationship Id="rId8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Teleoperacion d</a:t>
            </a:r>
            <a:r>
              <a:rPr lang="ca"/>
              <a:t>e Alto Nivel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Josep Mar</a:t>
            </a:r>
            <a:r>
              <a:rPr lang="ca"/>
              <a:t>ín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josepmaringarces@gmail.com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Translator Node</a:t>
            </a:r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50" y="1638950"/>
            <a:ext cx="5376925" cy="23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1142" y="0"/>
            <a:ext cx="3972853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Advanced Structure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830350" y="21049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Speech to Text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3"/>
          <p:cNvSpPr/>
          <p:nvPr/>
        </p:nvSpPr>
        <p:spPr>
          <a:xfrm>
            <a:off x="3610254" y="21049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Model2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3"/>
          <p:cNvSpPr/>
          <p:nvPr/>
        </p:nvSpPr>
        <p:spPr>
          <a:xfrm>
            <a:off x="6354044" y="21049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Translator2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3"/>
          <p:cNvSpPr/>
          <p:nvPr/>
        </p:nvSpPr>
        <p:spPr>
          <a:xfrm>
            <a:off x="28272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3"/>
          <p:cNvSpPr/>
          <p:nvPr/>
        </p:nvSpPr>
        <p:spPr>
          <a:xfrm>
            <a:off x="55704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3"/>
          <p:cNvSpPr/>
          <p:nvPr/>
        </p:nvSpPr>
        <p:spPr>
          <a:xfrm>
            <a:off x="840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3"/>
          <p:cNvSpPr/>
          <p:nvPr/>
        </p:nvSpPr>
        <p:spPr>
          <a:xfrm>
            <a:off x="8314250" y="26181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3"/>
          <p:cNvSpPr/>
          <p:nvPr/>
        </p:nvSpPr>
        <p:spPr>
          <a:xfrm rot="5400000">
            <a:off x="6942350" y="1585550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3"/>
          <p:cNvSpPr/>
          <p:nvPr/>
        </p:nvSpPr>
        <p:spPr>
          <a:xfrm flipH="1">
            <a:off x="4444100" y="3094275"/>
            <a:ext cx="3028500" cy="686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3"/>
          <p:cNvSpPr/>
          <p:nvPr/>
        </p:nvSpPr>
        <p:spPr>
          <a:xfrm>
            <a:off x="8314250" y="22107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3"/>
          <p:cNvSpPr txBox="1"/>
          <p:nvPr>
            <p:ph type="title"/>
          </p:nvPr>
        </p:nvSpPr>
        <p:spPr>
          <a:xfrm>
            <a:off x="8180200" y="1906625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Text Out</a:t>
            </a:r>
            <a:endParaRPr sz="1700"/>
          </a:p>
        </p:txBody>
      </p:sp>
      <p:sp>
        <p:nvSpPr>
          <p:cNvPr id="195" name="Google Shape;195;p23"/>
          <p:cNvSpPr txBox="1"/>
          <p:nvPr>
            <p:ph type="title"/>
          </p:nvPr>
        </p:nvSpPr>
        <p:spPr>
          <a:xfrm>
            <a:off x="8226475" y="2366700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Cmd_vel</a:t>
            </a:r>
            <a:endParaRPr sz="1700"/>
          </a:p>
        </p:txBody>
      </p:sp>
      <p:sp>
        <p:nvSpPr>
          <p:cNvPr id="196" name="Google Shape;196;p23"/>
          <p:cNvSpPr txBox="1"/>
          <p:nvPr>
            <p:ph type="title"/>
          </p:nvPr>
        </p:nvSpPr>
        <p:spPr>
          <a:xfrm>
            <a:off x="7379325" y="1419488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Camera</a:t>
            </a:r>
            <a:endParaRPr sz="1700"/>
          </a:p>
        </p:txBody>
      </p:sp>
      <p:sp>
        <p:nvSpPr>
          <p:cNvPr id="197" name="Google Shape;197;p23"/>
          <p:cNvSpPr txBox="1"/>
          <p:nvPr>
            <p:ph type="title"/>
          </p:nvPr>
        </p:nvSpPr>
        <p:spPr>
          <a:xfrm>
            <a:off x="5616725" y="3709813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Image</a:t>
            </a:r>
            <a:endParaRPr sz="1700"/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5435363" y="22219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Model Out</a:t>
            </a:r>
            <a:endParaRPr sz="1700"/>
          </a:p>
        </p:txBody>
      </p:sp>
      <p:sp>
        <p:nvSpPr>
          <p:cNvPr id="199" name="Google Shape;199;p23"/>
          <p:cNvSpPr txBox="1"/>
          <p:nvPr>
            <p:ph type="title"/>
          </p:nvPr>
        </p:nvSpPr>
        <p:spPr>
          <a:xfrm>
            <a:off x="2668200" y="22219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Model In</a:t>
            </a:r>
            <a:endParaRPr sz="1700"/>
          </a:p>
        </p:txBody>
      </p:sp>
      <p:sp>
        <p:nvSpPr>
          <p:cNvPr id="200" name="Google Shape;200;p23"/>
          <p:cNvSpPr txBox="1"/>
          <p:nvPr>
            <p:ph type="title"/>
          </p:nvPr>
        </p:nvSpPr>
        <p:spPr>
          <a:xfrm>
            <a:off x="36125" y="22107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Audio</a:t>
            </a:r>
            <a:endParaRPr sz="1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 2</a:t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a"/>
              <a:t>Mantiene la </a:t>
            </a:r>
            <a:r>
              <a:rPr lang="ca"/>
              <a:t>conversación.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94115"/>
            <a:ext cx="9143999" cy="2257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Translator2</a:t>
            </a:r>
            <a:endParaRPr/>
          </a:p>
        </p:txBody>
      </p:sp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Entiende los comandos: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move{x=X,y=Y,z=Z} → Lo transforma en cmd_vel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wait(T) → Hace que el robot espere T segundos antes de continuar.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talk(\"texto a decir\") → Publica el texto por un topic \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a"/>
              <a:t>getImage() → Le </a:t>
            </a:r>
            <a:r>
              <a:rPr lang="ca"/>
              <a:t>envía</a:t>
            </a:r>
            <a:r>
              <a:rPr lang="ca"/>
              <a:t> una imagen actualizada al modelo.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Hasta </a:t>
            </a:r>
            <a:r>
              <a:rPr lang="ca"/>
              <a:t>dónde</a:t>
            </a:r>
            <a:r>
              <a:rPr lang="ca"/>
              <a:t> podemos llegar?</a:t>
            </a:r>
            <a:endParaRPr/>
          </a:p>
        </p:txBody>
      </p:sp>
      <p:sp>
        <p:nvSpPr>
          <p:cNvPr id="219" name="Google Shape;219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67989"/>
            <a:ext cx="9144001" cy="1807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7"/>
          <p:cNvSpPr/>
          <p:nvPr/>
        </p:nvSpPr>
        <p:spPr>
          <a:xfrm flipH="1" rot="1921231">
            <a:off x="1680812" y="3993930"/>
            <a:ext cx="2287529" cy="60273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27"/>
          <p:cNvSpPr/>
          <p:nvPr/>
        </p:nvSpPr>
        <p:spPr>
          <a:xfrm>
            <a:off x="3470217" y="2755425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Teleoperador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7" name="Google Shape;227;p27"/>
          <p:cNvSpPr/>
          <p:nvPr/>
        </p:nvSpPr>
        <p:spPr>
          <a:xfrm flipH="1" rot="-2259173">
            <a:off x="5375669" y="3918482"/>
            <a:ext cx="2287534" cy="602754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8" name="Google Shape;228;p27"/>
          <p:cNvSpPr/>
          <p:nvPr/>
        </p:nvSpPr>
        <p:spPr>
          <a:xfrm>
            <a:off x="6214006" y="2755425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MiniCernBot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5430413" y="3138700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0" name="Google Shape;230;p27"/>
          <p:cNvSpPr txBox="1"/>
          <p:nvPr>
            <p:ph type="title"/>
          </p:nvPr>
        </p:nvSpPr>
        <p:spPr>
          <a:xfrm>
            <a:off x="6801553" y="4301995"/>
            <a:ext cx="1839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Image</a:t>
            </a:r>
            <a:endParaRPr sz="1700"/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5295325" y="2872400"/>
            <a:ext cx="1040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Control </a:t>
            </a:r>
            <a:endParaRPr sz="1700"/>
          </a:p>
        </p:txBody>
      </p:sp>
      <p:pic>
        <p:nvPicPr>
          <p:cNvPr id="232" name="Google Shape;232;p27"/>
          <p:cNvPicPr preferRelativeResize="0"/>
          <p:nvPr/>
        </p:nvPicPr>
        <p:blipFill rotWithShape="1">
          <a:blip r:embed="rId3">
            <a:alphaModFix/>
          </a:blip>
          <a:srcRect b="6204" l="0" r="64062" t="5158"/>
          <a:stretch/>
        </p:blipFill>
        <p:spPr>
          <a:xfrm>
            <a:off x="6626063" y="1367025"/>
            <a:ext cx="1135474" cy="13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772" y="1367037"/>
            <a:ext cx="1659550" cy="13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7"/>
          <p:cNvPicPr preferRelativeResize="0"/>
          <p:nvPr/>
        </p:nvPicPr>
        <p:blipFill rotWithShape="1">
          <a:blip r:embed="rId5">
            <a:alphaModFix/>
          </a:blip>
          <a:srcRect b="2997" l="0" r="0" t="0"/>
          <a:stretch/>
        </p:blipFill>
        <p:spPr>
          <a:xfrm>
            <a:off x="4036795" y="1572425"/>
            <a:ext cx="857500" cy="8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27"/>
          <p:cNvSpPr txBox="1"/>
          <p:nvPr/>
        </p:nvSpPr>
        <p:spPr>
          <a:xfrm>
            <a:off x="4187892" y="1367025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ca">
                <a:solidFill>
                  <a:srgbClr val="1F2328"/>
                </a:solidFill>
                <a:highlight>
                  <a:srgbClr val="FFFFFF"/>
                </a:highlight>
              </a:rPr>
              <a:t>GUI</a:t>
            </a:r>
            <a:endParaRPr b="1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36" name="Google Shape;236;p27"/>
          <p:cNvSpPr/>
          <p:nvPr/>
        </p:nvSpPr>
        <p:spPr>
          <a:xfrm>
            <a:off x="3485742" y="40402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Medición</a:t>
            </a:r>
            <a:r>
              <a:rPr lang="ca" sz="1800">
                <a:latin typeface="Roboto"/>
                <a:ea typeface="Roboto"/>
                <a:cs typeface="Roboto"/>
                <a:sym typeface="Roboto"/>
              </a:rPr>
              <a:t> de distancia con Yolo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7" name="Google Shape;237;p27"/>
          <p:cNvSpPr/>
          <p:nvPr/>
        </p:nvSpPr>
        <p:spPr>
          <a:xfrm>
            <a:off x="1973725" y="3055600"/>
            <a:ext cx="450600" cy="443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8" name="Google Shape;238;p27"/>
          <p:cNvSpPr/>
          <p:nvPr/>
        </p:nvSpPr>
        <p:spPr>
          <a:xfrm>
            <a:off x="2480525" y="3138700"/>
            <a:ext cx="9891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9" name="Google Shape;239;p27"/>
          <p:cNvSpPr txBox="1"/>
          <p:nvPr>
            <p:ph type="title"/>
          </p:nvPr>
        </p:nvSpPr>
        <p:spPr>
          <a:xfrm>
            <a:off x="2399725" y="2872400"/>
            <a:ext cx="1040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Error</a:t>
            </a:r>
            <a:r>
              <a:rPr lang="ca" sz="1700"/>
              <a:t> </a:t>
            </a:r>
            <a:endParaRPr sz="1700"/>
          </a:p>
        </p:txBody>
      </p:sp>
      <p:sp>
        <p:nvSpPr>
          <p:cNvPr id="240" name="Google Shape;240;p27"/>
          <p:cNvSpPr/>
          <p:nvPr/>
        </p:nvSpPr>
        <p:spPr>
          <a:xfrm>
            <a:off x="709125" y="3138700"/>
            <a:ext cx="12645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653025" y="2404200"/>
            <a:ext cx="12645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Distancia deseada a panel </a:t>
            </a:r>
            <a:endParaRPr sz="1700"/>
          </a:p>
        </p:txBody>
      </p:sp>
      <p:sp>
        <p:nvSpPr>
          <p:cNvPr id="242" name="Google Shape;242;p27"/>
          <p:cNvSpPr txBox="1"/>
          <p:nvPr>
            <p:ph type="title"/>
          </p:nvPr>
        </p:nvSpPr>
        <p:spPr>
          <a:xfrm>
            <a:off x="1001826" y="4437675"/>
            <a:ext cx="1478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Distancia real al panel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8"/>
          <p:cNvSpPr/>
          <p:nvPr/>
        </p:nvSpPr>
        <p:spPr>
          <a:xfrm flipH="1" rot="1921231">
            <a:off x="1680812" y="3993930"/>
            <a:ext cx="2287529" cy="602736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8" name="Google Shape;248;p28"/>
          <p:cNvSpPr/>
          <p:nvPr/>
        </p:nvSpPr>
        <p:spPr>
          <a:xfrm>
            <a:off x="3470217" y="2755425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Teleoperador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8"/>
          <p:cNvSpPr/>
          <p:nvPr/>
        </p:nvSpPr>
        <p:spPr>
          <a:xfrm flipH="1" rot="-2259173">
            <a:off x="5375669" y="3918482"/>
            <a:ext cx="2287534" cy="602754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8"/>
          <p:cNvSpPr/>
          <p:nvPr/>
        </p:nvSpPr>
        <p:spPr>
          <a:xfrm>
            <a:off x="6214006" y="2755425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MiniCernBot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1" name="Google Shape;251;p28"/>
          <p:cNvSpPr/>
          <p:nvPr/>
        </p:nvSpPr>
        <p:spPr>
          <a:xfrm>
            <a:off x="5430413" y="3138700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28"/>
          <p:cNvSpPr txBox="1"/>
          <p:nvPr>
            <p:ph type="title"/>
          </p:nvPr>
        </p:nvSpPr>
        <p:spPr>
          <a:xfrm>
            <a:off x="6801553" y="4301995"/>
            <a:ext cx="18399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Image</a:t>
            </a:r>
            <a:endParaRPr sz="1700"/>
          </a:p>
        </p:txBody>
      </p:sp>
      <p:sp>
        <p:nvSpPr>
          <p:cNvPr id="253" name="Google Shape;253;p28"/>
          <p:cNvSpPr txBox="1"/>
          <p:nvPr>
            <p:ph type="title"/>
          </p:nvPr>
        </p:nvSpPr>
        <p:spPr>
          <a:xfrm>
            <a:off x="5295325" y="2872400"/>
            <a:ext cx="1040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Control </a:t>
            </a:r>
            <a:endParaRPr sz="1700"/>
          </a:p>
        </p:txBody>
      </p:sp>
      <p:pic>
        <p:nvPicPr>
          <p:cNvPr id="254" name="Google Shape;254;p28"/>
          <p:cNvPicPr preferRelativeResize="0"/>
          <p:nvPr/>
        </p:nvPicPr>
        <p:blipFill rotWithShape="1">
          <a:blip r:embed="rId3">
            <a:alphaModFix/>
          </a:blip>
          <a:srcRect b="6204" l="0" r="64062" t="5158"/>
          <a:stretch/>
        </p:blipFill>
        <p:spPr>
          <a:xfrm>
            <a:off x="6626063" y="1367025"/>
            <a:ext cx="1135474" cy="13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35772" y="1367037"/>
            <a:ext cx="1659550" cy="133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8"/>
          <p:cNvPicPr preferRelativeResize="0"/>
          <p:nvPr/>
        </p:nvPicPr>
        <p:blipFill rotWithShape="1">
          <a:blip r:embed="rId5">
            <a:alphaModFix/>
          </a:blip>
          <a:srcRect b="2997" l="0" r="0" t="0"/>
          <a:stretch/>
        </p:blipFill>
        <p:spPr>
          <a:xfrm>
            <a:off x="4036795" y="1572425"/>
            <a:ext cx="857500" cy="83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8"/>
          <p:cNvSpPr txBox="1"/>
          <p:nvPr/>
        </p:nvSpPr>
        <p:spPr>
          <a:xfrm>
            <a:off x="4187892" y="1367025"/>
            <a:ext cx="555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ca">
                <a:solidFill>
                  <a:srgbClr val="1F2328"/>
                </a:solidFill>
                <a:highlight>
                  <a:srgbClr val="FFFFFF"/>
                </a:highlight>
              </a:rPr>
              <a:t>GUI</a:t>
            </a:r>
            <a:endParaRPr b="1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58" name="Google Shape;258;p28"/>
          <p:cNvSpPr/>
          <p:nvPr/>
        </p:nvSpPr>
        <p:spPr>
          <a:xfrm>
            <a:off x="3485742" y="40402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Medición de distancia con Yolo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1973725" y="3055600"/>
            <a:ext cx="450600" cy="4437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0" name="Google Shape;260;p28"/>
          <p:cNvSpPr/>
          <p:nvPr/>
        </p:nvSpPr>
        <p:spPr>
          <a:xfrm>
            <a:off x="2480525" y="3138700"/>
            <a:ext cx="9891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1" name="Google Shape;261;p28"/>
          <p:cNvSpPr txBox="1"/>
          <p:nvPr>
            <p:ph type="title"/>
          </p:nvPr>
        </p:nvSpPr>
        <p:spPr>
          <a:xfrm>
            <a:off x="2399725" y="2872400"/>
            <a:ext cx="10404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Error </a:t>
            </a:r>
            <a:endParaRPr sz="1700"/>
          </a:p>
        </p:txBody>
      </p:sp>
      <p:sp>
        <p:nvSpPr>
          <p:cNvPr id="262" name="Google Shape;262;p28"/>
          <p:cNvSpPr/>
          <p:nvPr/>
        </p:nvSpPr>
        <p:spPr>
          <a:xfrm>
            <a:off x="709125" y="3138700"/>
            <a:ext cx="12645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8"/>
          <p:cNvSpPr txBox="1"/>
          <p:nvPr>
            <p:ph type="title"/>
          </p:nvPr>
        </p:nvSpPr>
        <p:spPr>
          <a:xfrm>
            <a:off x="653025" y="2404200"/>
            <a:ext cx="1264500" cy="8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Distancia deseada a panel </a:t>
            </a:r>
            <a:endParaRPr sz="1700"/>
          </a:p>
        </p:txBody>
      </p:sp>
      <p:sp>
        <p:nvSpPr>
          <p:cNvPr id="264" name="Google Shape;264;p28"/>
          <p:cNvSpPr txBox="1"/>
          <p:nvPr>
            <p:ph type="title"/>
          </p:nvPr>
        </p:nvSpPr>
        <p:spPr>
          <a:xfrm>
            <a:off x="1001826" y="4437675"/>
            <a:ext cx="14787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Distancia real al panel</a:t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29"/>
          <p:cNvPicPr preferRelativeResize="0"/>
          <p:nvPr/>
        </p:nvPicPr>
        <p:blipFill rotWithShape="1">
          <a:blip r:embed="rId3">
            <a:alphaModFix/>
          </a:blip>
          <a:srcRect b="0" l="0" r="64062" t="0"/>
          <a:stretch/>
        </p:blipFill>
        <p:spPr>
          <a:xfrm>
            <a:off x="6678850" y="2405799"/>
            <a:ext cx="1883650" cy="2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9"/>
          <p:cNvPicPr preferRelativeResize="0"/>
          <p:nvPr/>
        </p:nvPicPr>
        <p:blipFill rotWithShape="1">
          <a:blip r:embed="rId4">
            <a:alphaModFix/>
          </a:blip>
          <a:srcRect b="2556" l="28355" r="27785" t="2755"/>
          <a:stretch/>
        </p:blipFill>
        <p:spPr>
          <a:xfrm>
            <a:off x="5939250" y="778225"/>
            <a:ext cx="1020450" cy="19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9"/>
          <p:cNvSpPr/>
          <p:nvPr/>
        </p:nvSpPr>
        <p:spPr>
          <a:xfrm>
            <a:off x="6032025" y="931800"/>
            <a:ext cx="834900" cy="16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2" name="Google Shape;272;p29"/>
          <p:cNvSpPr/>
          <p:nvPr/>
        </p:nvSpPr>
        <p:spPr>
          <a:xfrm rot="3786183">
            <a:off x="6433000" y="2842340"/>
            <a:ext cx="1250699" cy="21667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3" name="Google Shape;273;p29"/>
          <p:cNvSpPr txBox="1"/>
          <p:nvPr/>
        </p:nvSpPr>
        <p:spPr>
          <a:xfrm>
            <a:off x="6959700" y="2477950"/>
            <a:ext cx="834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w, s, a, d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4" name="Google Shape;27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75" y="1360025"/>
            <a:ext cx="3319625" cy="24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4812" y="1812975"/>
            <a:ext cx="1416550" cy="14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29"/>
          <p:cNvSpPr txBox="1"/>
          <p:nvPr/>
        </p:nvSpPr>
        <p:spPr>
          <a:xfrm>
            <a:off x="454475" y="1507650"/>
            <a:ext cx="290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ca" sz="2100">
                <a:solidFill>
                  <a:srgbClr val="1F2328"/>
                </a:solidFill>
                <a:highlight>
                  <a:srgbClr val="FFFFFF"/>
                </a:highlight>
              </a:rPr>
              <a:t>Unity Robotics Hub</a:t>
            </a:r>
            <a:endParaRPr b="1" sz="21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277" name="Google Shape;277;p29"/>
          <p:cNvSpPr/>
          <p:nvPr/>
        </p:nvSpPr>
        <p:spPr>
          <a:xfrm rot="-561141">
            <a:off x="2910051" y="2013120"/>
            <a:ext cx="3212198" cy="216810"/>
          </a:xfrm>
          <a:prstGeom prst="rightArrow">
            <a:avLst>
              <a:gd fmla="val 50000" name="adj1"/>
              <a:gd fmla="val 7593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8" name="Google Shape;278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9798" y="2139756"/>
            <a:ext cx="1485331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 txBox="1"/>
          <p:nvPr/>
        </p:nvSpPr>
        <p:spPr>
          <a:xfrm rot="5400000">
            <a:off x="5706825" y="1364700"/>
            <a:ext cx="14853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b="1" sz="18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MiniCernBot</a:t>
            </a:r>
            <a:endParaRPr b="1" sz="18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Advanced Structure</a:t>
            </a: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830350" y="21049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Speech to Text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6" name="Google Shape;286;p30"/>
          <p:cNvSpPr/>
          <p:nvPr/>
        </p:nvSpPr>
        <p:spPr>
          <a:xfrm>
            <a:off x="3610254" y="21049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Model2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7" name="Google Shape;287;p30"/>
          <p:cNvSpPr/>
          <p:nvPr/>
        </p:nvSpPr>
        <p:spPr>
          <a:xfrm>
            <a:off x="6354044" y="21049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Translator2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30"/>
          <p:cNvSpPr/>
          <p:nvPr/>
        </p:nvSpPr>
        <p:spPr>
          <a:xfrm>
            <a:off x="28272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55704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30"/>
          <p:cNvSpPr/>
          <p:nvPr/>
        </p:nvSpPr>
        <p:spPr>
          <a:xfrm>
            <a:off x="840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8314250" y="26181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30"/>
          <p:cNvSpPr/>
          <p:nvPr/>
        </p:nvSpPr>
        <p:spPr>
          <a:xfrm rot="5400000">
            <a:off x="6942350" y="1585550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30"/>
          <p:cNvSpPr/>
          <p:nvPr/>
        </p:nvSpPr>
        <p:spPr>
          <a:xfrm flipH="1">
            <a:off x="4444100" y="3094275"/>
            <a:ext cx="3028500" cy="686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30"/>
          <p:cNvSpPr/>
          <p:nvPr/>
        </p:nvSpPr>
        <p:spPr>
          <a:xfrm>
            <a:off x="8314250" y="22107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5" name="Google Shape;295;p30"/>
          <p:cNvSpPr txBox="1"/>
          <p:nvPr>
            <p:ph type="title"/>
          </p:nvPr>
        </p:nvSpPr>
        <p:spPr>
          <a:xfrm>
            <a:off x="8180200" y="1906625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Text Out</a:t>
            </a:r>
            <a:endParaRPr sz="1700"/>
          </a:p>
        </p:txBody>
      </p:sp>
      <p:sp>
        <p:nvSpPr>
          <p:cNvPr id="296" name="Google Shape;296;p30"/>
          <p:cNvSpPr txBox="1"/>
          <p:nvPr>
            <p:ph type="title"/>
          </p:nvPr>
        </p:nvSpPr>
        <p:spPr>
          <a:xfrm>
            <a:off x="8226475" y="2366700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Cmd_vel</a:t>
            </a:r>
            <a:endParaRPr sz="1700"/>
          </a:p>
        </p:txBody>
      </p:sp>
      <p:sp>
        <p:nvSpPr>
          <p:cNvPr id="297" name="Google Shape;297;p30"/>
          <p:cNvSpPr txBox="1"/>
          <p:nvPr>
            <p:ph type="title"/>
          </p:nvPr>
        </p:nvSpPr>
        <p:spPr>
          <a:xfrm>
            <a:off x="7379325" y="1419488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Camera</a:t>
            </a:r>
            <a:endParaRPr sz="1700"/>
          </a:p>
        </p:txBody>
      </p:sp>
      <p:sp>
        <p:nvSpPr>
          <p:cNvPr id="298" name="Google Shape;298;p30"/>
          <p:cNvSpPr txBox="1"/>
          <p:nvPr>
            <p:ph type="title"/>
          </p:nvPr>
        </p:nvSpPr>
        <p:spPr>
          <a:xfrm>
            <a:off x="5616725" y="3709813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Image</a:t>
            </a:r>
            <a:endParaRPr sz="1700"/>
          </a:p>
        </p:txBody>
      </p:sp>
      <p:sp>
        <p:nvSpPr>
          <p:cNvPr id="299" name="Google Shape;299;p30"/>
          <p:cNvSpPr txBox="1"/>
          <p:nvPr>
            <p:ph type="title"/>
          </p:nvPr>
        </p:nvSpPr>
        <p:spPr>
          <a:xfrm>
            <a:off x="5435363" y="22219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Model Out</a:t>
            </a:r>
            <a:endParaRPr sz="1700"/>
          </a:p>
        </p:txBody>
      </p:sp>
      <p:sp>
        <p:nvSpPr>
          <p:cNvPr id="300" name="Google Shape;300;p30"/>
          <p:cNvSpPr txBox="1"/>
          <p:nvPr>
            <p:ph type="title"/>
          </p:nvPr>
        </p:nvSpPr>
        <p:spPr>
          <a:xfrm>
            <a:off x="2668200" y="22219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Model In</a:t>
            </a:r>
            <a:endParaRPr sz="1700"/>
          </a:p>
        </p:txBody>
      </p:sp>
      <p:sp>
        <p:nvSpPr>
          <p:cNvPr id="301" name="Google Shape;301;p30"/>
          <p:cNvSpPr txBox="1"/>
          <p:nvPr>
            <p:ph type="title"/>
          </p:nvPr>
        </p:nvSpPr>
        <p:spPr>
          <a:xfrm>
            <a:off x="36125" y="22107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Audio</a:t>
            </a:r>
            <a:endParaRPr sz="1700"/>
          </a:p>
        </p:txBody>
      </p:sp>
      <p:sp>
        <p:nvSpPr>
          <p:cNvPr id="302" name="Google Shape;302;p30"/>
          <p:cNvSpPr/>
          <p:nvPr/>
        </p:nvSpPr>
        <p:spPr>
          <a:xfrm>
            <a:off x="8314250" y="302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30"/>
          <p:cNvSpPr txBox="1"/>
          <p:nvPr>
            <p:ph type="title"/>
          </p:nvPr>
        </p:nvSpPr>
        <p:spPr>
          <a:xfrm>
            <a:off x="8226475" y="2776800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BoolPos</a:t>
            </a:r>
            <a:endParaRPr sz="1700"/>
          </a:p>
        </p:txBody>
      </p:sp>
      <p:sp>
        <p:nvSpPr>
          <p:cNvPr id="304" name="Google Shape;304;p30"/>
          <p:cNvSpPr/>
          <p:nvPr/>
        </p:nvSpPr>
        <p:spPr>
          <a:xfrm flipH="1" rot="278">
            <a:off x="1506900" y="4369940"/>
            <a:ext cx="7413600" cy="686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30"/>
          <p:cNvSpPr/>
          <p:nvPr/>
        </p:nvSpPr>
        <p:spPr>
          <a:xfrm>
            <a:off x="708604" y="3408725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Object Detect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30"/>
          <p:cNvSpPr/>
          <p:nvPr/>
        </p:nvSpPr>
        <p:spPr>
          <a:xfrm>
            <a:off x="5898556" y="39590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Translator2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30"/>
          <p:cNvSpPr/>
          <p:nvPr/>
        </p:nvSpPr>
        <p:spPr>
          <a:xfrm>
            <a:off x="5114963" y="43423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0"/>
          <p:cNvSpPr/>
          <p:nvPr/>
        </p:nvSpPr>
        <p:spPr>
          <a:xfrm rot="5400000">
            <a:off x="6486863" y="3439650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30"/>
          <p:cNvSpPr txBox="1"/>
          <p:nvPr>
            <p:ph type="title"/>
          </p:nvPr>
        </p:nvSpPr>
        <p:spPr>
          <a:xfrm>
            <a:off x="4979875" y="40760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Model Out</a:t>
            </a:r>
            <a:endParaRPr sz="1700"/>
          </a:p>
        </p:txBody>
      </p:sp>
      <p:sp>
        <p:nvSpPr>
          <p:cNvPr id="310" name="Google Shape;310;p30"/>
          <p:cNvSpPr/>
          <p:nvPr/>
        </p:nvSpPr>
        <p:spPr>
          <a:xfrm rot="5400000">
            <a:off x="8186725" y="3731175"/>
            <a:ext cx="12576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Idea feliz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 b="0" l="0" r="64062" t="0"/>
          <a:stretch/>
        </p:blipFill>
        <p:spPr>
          <a:xfrm>
            <a:off x="6678850" y="2405799"/>
            <a:ext cx="1883650" cy="2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 b="2556" l="28355" r="27785" t="2755"/>
          <a:stretch/>
        </p:blipFill>
        <p:spPr>
          <a:xfrm>
            <a:off x="5939250" y="778225"/>
            <a:ext cx="1020450" cy="19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6032025" y="931800"/>
            <a:ext cx="834900" cy="16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4"/>
          <p:cNvSpPr/>
          <p:nvPr/>
        </p:nvSpPr>
        <p:spPr>
          <a:xfrm rot="3786183">
            <a:off x="6433000" y="2842340"/>
            <a:ext cx="1250699" cy="21667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6959700" y="2477950"/>
            <a:ext cx="834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w, s, a, d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75" y="1360025"/>
            <a:ext cx="3319625" cy="24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4812" y="1812975"/>
            <a:ext cx="1416550" cy="14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4"/>
          <p:cNvSpPr txBox="1"/>
          <p:nvPr/>
        </p:nvSpPr>
        <p:spPr>
          <a:xfrm>
            <a:off x="454475" y="1507650"/>
            <a:ext cx="290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ca" sz="2100">
                <a:solidFill>
                  <a:srgbClr val="1F2328"/>
                </a:solidFill>
                <a:highlight>
                  <a:srgbClr val="FFFFFF"/>
                </a:highlight>
              </a:rPr>
              <a:t>Unity Robotics Hub</a:t>
            </a:r>
            <a:endParaRPr b="1" sz="21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78" name="Google Shape;78;p14"/>
          <p:cNvSpPr/>
          <p:nvPr/>
        </p:nvSpPr>
        <p:spPr>
          <a:xfrm rot="-561141">
            <a:off x="2910051" y="2013120"/>
            <a:ext cx="3212198" cy="216810"/>
          </a:xfrm>
          <a:prstGeom prst="rightArrow">
            <a:avLst>
              <a:gd fmla="val 50000" name="adj1"/>
              <a:gd fmla="val 7593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9" name="Google Shape;79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9798" y="2139756"/>
            <a:ext cx="1485331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4"/>
          <p:cNvSpPr txBox="1"/>
          <p:nvPr/>
        </p:nvSpPr>
        <p:spPr>
          <a:xfrm rot="5400000">
            <a:off x="5706825" y="1364700"/>
            <a:ext cx="14853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b="1" sz="18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MiniCernBot</a:t>
            </a:r>
            <a:endParaRPr b="1" sz="18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3050" y="1279550"/>
            <a:ext cx="2054750" cy="9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Idea feliz</a:t>
            </a:r>
            <a:endParaRPr/>
          </a:p>
        </p:txBody>
      </p:sp>
      <p:pic>
        <p:nvPicPr>
          <p:cNvPr id="87" name="Google Shape;87;p15"/>
          <p:cNvPicPr preferRelativeResize="0"/>
          <p:nvPr/>
        </p:nvPicPr>
        <p:blipFill rotWithShape="1">
          <a:blip r:embed="rId4">
            <a:alphaModFix/>
          </a:blip>
          <a:srcRect b="0" l="0" r="64062" t="0"/>
          <a:stretch/>
        </p:blipFill>
        <p:spPr>
          <a:xfrm>
            <a:off x="6678850" y="2405799"/>
            <a:ext cx="1883650" cy="24941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5"/>
          <p:cNvSpPr/>
          <p:nvPr/>
        </p:nvSpPr>
        <p:spPr>
          <a:xfrm rot="3786183">
            <a:off x="6433000" y="2842340"/>
            <a:ext cx="1250699" cy="21667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5"/>
          <p:cNvSpPr txBox="1"/>
          <p:nvPr/>
        </p:nvSpPr>
        <p:spPr>
          <a:xfrm>
            <a:off x="6959700" y="2477950"/>
            <a:ext cx="834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w, s, a, d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0" name="Google Shape;9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75" y="1360025"/>
            <a:ext cx="3319625" cy="24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4812" y="1812975"/>
            <a:ext cx="1416550" cy="141655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5"/>
          <p:cNvSpPr txBox="1"/>
          <p:nvPr/>
        </p:nvSpPr>
        <p:spPr>
          <a:xfrm>
            <a:off x="454475" y="1507650"/>
            <a:ext cx="290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ca" sz="2100">
                <a:solidFill>
                  <a:srgbClr val="1F2328"/>
                </a:solidFill>
                <a:highlight>
                  <a:srgbClr val="FFFFFF"/>
                </a:highlight>
              </a:rPr>
              <a:t>Unity Robotics Hub</a:t>
            </a:r>
            <a:endParaRPr b="1" sz="21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5"/>
          <p:cNvSpPr/>
          <p:nvPr/>
        </p:nvSpPr>
        <p:spPr>
          <a:xfrm rot="-561141">
            <a:off x="2910051" y="2013120"/>
            <a:ext cx="3212198" cy="216810"/>
          </a:xfrm>
          <a:prstGeom prst="rightArrow">
            <a:avLst>
              <a:gd fmla="val 50000" name="adj1"/>
              <a:gd fmla="val 7593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9798" y="2139756"/>
            <a:ext cx="1485331" cy="43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5"/>
          <p:cNvPicPr preferRelativeResize="0"/>
          <p:nvPr/>
        </p:nvPicPr>
        <p:blipFill rotWithShape="1">
          <a:blip r:embed="rId8">
            <a:alphaModFix/>
          </a:blip>
          <a:srcRect b="18263" l="19640" r="21149" t="17316"/>
          <a:stretch/>
        </p:blipFill>
        <p:spPr>
          <a:xfrm>
            <a:off x="6272975" y="371159"/>
            <a:ext cx="834900" cy="90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Idea feliz</a:t>
            </a:r>
            <a:endParaRPr/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64062" t="0"/>
          <a:stretch/>
        </p:blipFill>
        <p:spPr>
          <a:xfrm>
            <a:off x="6678850" y="2405799"/>
            <a:ext cx="1883650" cy="2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6"/>
          <p:cNvPicPr preferRelativeResize="0"/>
          <p:nvPr/>
        </p:nvPicPr>
        <p:blipFill rotWithShape="1">
          <a:blip r:embed="rId4">
            <a:alphaModFix/>
          </a:blip>
          <a:srcRect b="2556" l="28355" r="27785" t="2755"/>
          <a:stretch/>
        </p:blipFill>
        <p:spPr>
          <a:xfrm>
            <a:off x="5939250" y="778225"/>
            <a:ext cx="1020450" cy="19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6"/>
          <p:cNvSpPr/>
          <p:nvPr/>
        </p:nvSpPr>
        <p:spPr>
          <a:xfrm>
            <a:off x="6032025" y="931800"/>
            <a:ext cx="834900" cy="16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4" name="Google Shape;104;p16"/>
          <p:cNvSpPr/>
          <p:nvPr/>
        </p:nvSpPr>
        <p:spPr>
          <a:xfrm rot="3786183">
            <a:off x="6433000" y="2842340"/>
            <a:ext cx="1250699" cy="21667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959700" y="2477950"/>
            <a:ext cx="834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w, s, a, d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275" y="1360025"/>
            <a:ext cx="3319625" cy="24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 rotWithShape="1">
          <a:blip r:embed="rId6">
            <a:alphaModFix/>
          </a:blip>
          <a:srcRect b="2997" l="0" r="0" t="0"/>
          <a:stretch/>
        </p:blipFill>
        <p:spPr>
          <a:xfrm>
            <a:off x="1635050" y="1863475"/>
            <a:ext cx="1416550" cy="13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6"/>
          <p:cNvSpPr txBox="1"/>
          <p:nvPr/>
        </p:nvSpPr>
        <p:spPr>
          <a:xfrm>
            <a:off x="454475" y="1507650"/>
            <a:ext cx="290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ca" sz="2100">
                <a:solidFill>
                  <a:srgbClr val="1F2328"/>
                </a:solidFill>
                <a:highlight>
                  <a:srgbClr val="FFFFFF"/>
                </a:highlight>
              </a:rPr>
              <a:t>Unity Robotics Hub</a:t>
            </a:r>
            <a:endParaRPr b="1" sz="21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09" name="Google Shape;109;p16"/>
          <p:cNvSpPr/>
          <p:nvPr/>
        </p:nvSpPr>
        <p:spPr>
          <a:xfrm rot="-561141">
            <a:off x="2910051" y="2013120"/>
            <a:ext cx="3212198" cy="216810"/>
          </a:xfrm>
          <a:prstGeom prst="rightArrow">
            <a:avLst>
              <a:gd fmla="val 50000" name="adj1"/>
              <a:gd fmla="val 7593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0" name="Google Shape;11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9798" y="2139756"/>
            <a:ext cx="1485331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 rot="5400000">
            <a:off x="5706825" y="1364700"/>
            <a:ext cx="14853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b="1" sz="18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MiniCernBot</a:t>
            </a:r>
            <a:endParaRPr b="1" sz="18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16"/>
          <p:cNvPicPr preferRelativeResize="0"/>
          <p:nvPr/>
        </p:nvPicPr>
        <p:blipFill rotWithShape="1">
          <a:blip r:embed="rId8">
            <a:alphaModFix/>
          </a:blip>
          <a:srcRect b="18263" l="19640" r="21149" t="17316"/>
          <a:stretch/>
        </p:blipFill>
        <p:spPr>
          <a:xfrm>
            <a:off x="631225" y="2096309"/>
            <a:ext cx="834900" cy="9083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Modelos probados</a:t>
            </a:r>
            <a:endParaRPr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600" y="1641588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6550" y="1997925"/>
            <a:ext cx="2847975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73625" y="2098500"/>
            <a:ext cx="2498303" cy="139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705" y="1115400"/>
            <a:ext cx="1834420" cy="13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Implementaci</a:t>
            </a:r>
            <a:r>
              <a:rPr lang="ca"/>
              <a:t>ón final</a:t>
            </a:r>
            <a:endParaRPr/>
          </a:p>
        </p:txBody>
      </p:sp>
      <p:pic>
        <p:nvPicPr>
          <p:cNvPr id="127" name="Google Shape;127;p18"/>
          <p:cNvPicPr preferRelativeResize="0"/>
          <p:nvPr/>
        </p:nvPicPr>
        <p:blipFill rotWithShape="1">
          <a:blip r:embed="rId4">
            <a:alphaModFix/>
          </a:blip>
          <a:srcRect b="0" l="0" r="64062" t="0"/>
          <a:stretch/>
        </p:blipFill>
        <p:spPr>
          <a:xfrm>
            <a:off x="6678850" y="2405799"/>
            <a:ext cx="1883650" cy="24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 rotWithShape="1">
          <a:blip r:embed="rId5">
            <a:alphaModFix/>
          </a:blip>
          <a:srcRect b="2556" l="28355" r="27785" t="2755"/>
          <a:stretch/>
        </p:blipFill>
        <p:spPr>
          <a:xfrm>
            <a:off x="5939250" y="778225"/>
            <a:ext cx="1020450" cy="19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/>
          <p:nvPr/>
        </p:nvSpPr>
        <p:spPr>
          <a:xfrm>
            <a:off x="6032025" y="931800"/>
            <a:ext cx="834900" cy="1690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p18"/>
          <p:cNvSpPr/>
          <p:nvPr/>
        </p:nvSpPr>
        <p:spPr>
          <a:xfrm rot="3786183">
            <a:off x="6433000" y="2842340"/>
            <a:ext cx="1250699" cy="216679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1" name="Google Shape;131;p18"/>
          <p:cNvSpPr txBox="1"/>
          <p:nvPr/>
        </p:nvSpPr>
        <p:spPr>
          <a:xfrm>
            <a:off x="6959700" y="2477950"/>
            <a:ext cx="8349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2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w, s, a, d</a:t>
            </a:r>
            <a:endParaRPr b="1" sz="12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2" name="Google Shape;13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3275" y="2579225"/>
            <a:ext cx="3319625" cy="242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8"/>
          <p:cNvPicPr preferRelativeResize="0"/>
          <p:nvPr/>
        </p:nvPicPr>
        <p:blipFill rotWithShape="1">
          <a:blip r:embed="rId7">
            <a:alphaModFix/>
          </a:blip>
          <a:srcRect b="2997" l="0" r="0" t="0"/>
          <a:stretch/>
        </p:blipFill>
        <p:spPr>
          <a:xfrm>
            <a:off x="1104813" y="3103925"/>
            <a:ext cx="1416550" cy="137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502775" y="2648525"/>
            <a:ext cx="2907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ca" sz="2100">
                <a:solidFill>
                  <a:srgbClr val="1F2328"/>
                </a:solidFill>
                <a:highlight>
                  <a:srgbClr val="FFFFFF"/>
                </a:highlight>
              </a:rPr>
              <a:t>Unity Robotics Hub</a:t>
            </a:r>
            <a:endParaRPr b="1" sz="2100">
              <a:solidFill>
                <a:srgbClr val="1F2328"/>
              </a:solidFill>
              <a:highlight>
                <a:srgbClr val="FFFFFF"/>
              </a:highlight>
            </a:endParaRPr>
          </a:p>
        </p:txBody>
      </p:sp>
      <p:sp>
        <p:nvSpPr>
          <p:cNvPr id="135" name="Google Shape;135;p18"/>
          <p:cNvSpPr/>
          <p:nvPr/>
        </p:nvSpPr>
        <p:spPr>
          <a:xfrm rot="-1245124">
            <a:off x="2965841" y="2247261"/>
            <a:ext cx="3212307" cy="216961"/>
          </a:xfrm>
          <a:prstGeom prst="rightArrow">
            <a:avLst>
              <a:gd fmla="val 50000" name="adj1"/>
              <a:gd fmla="val 7593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6" name="Google Shape;136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009798" y="2139756"/>
            <a:ext cx="1485331" cy="43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8"/>
          <p:cNvSpPr txBox="1"/>
          <p:nvPr/>
        </p:nvSpPr>
        <p:spPr>
          <a:xfrm rot="5400000">
            <a:off x="5706825" y="1364700"/>
            <a:ext cx="14853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App</a:t>
            </a:r>
            <a:endParaRPr b="1" sz="18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ca" sz="1800">
                <a:solidFill>
                  <a:srgbClr val="1F2328"/>
                </a:solidFill>
                <a:latin typeface="Roboto"/>
                <a:ea typeface="Roboto"/>
                <a:cs typeface="Roboto"/>
                <a:sym typeface="Roboto"/>
              </a:rPr>
              <a:t>MiniCernBot</a:t>
            </a:r>
            <a:endParaRPr b="1" sz="1800">
              <a:solidFill>
                <a:srgbClr val="1F232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9">
            <a:alphaModFix/>
          </a:blip>
          <a:srcRect b="18263" l="19640" r="21149" t="17316"/>
          <a:stretch/>
        </p:blipFill>
        <p:spPr>
          <a:xfrm>
            <a:off x="1463159" y="1144122"/>
            <a:ext cx="595500" cy="64790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/>
          <p:nvPr/>
        </p:nvSpPr>
        <p:spPr>
          <a:xfrm rot="-5397276">
            <a:off x="1336850" y="2469848"/>
            <a:ext cx="378600" cy="216900"/>
          </a:xfrm>
          <a:prstGeom prst="rightArrow">
            <a:avLst>
              <a:gd fmla="val 50000" name="adj1"/>
              <a:gd fmla="val 7593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8"/>
          <p:cNvSpPr/>
          <p:nvPr/>
        </p:nvSpPr>
        <p:spPr>
          <a:xfrm rot="5402724">
            <a:off x="1767125" y="2463298"/>
            <a:ext cx="378600" cy="216900"/>
          </a:xfrm>
          <a:prstGeom prst="rightArrow">
            <a:avLst>
              <a:gd fmla="val 50000" name="adj1"/>
              <a:gd fmla="val 75937" name="adj2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Estructura </a:t>
            </a:r>
            <a:r>
              <a:rPr lang="ca"/>
              <a:t>Básica</a:t>
            </a:r>
            <a:r>
              <a:rPr lang="ca"/>
              <a:t> en ROS2</a:t>
            </a:r>
            <a:endParaRPr/>
          </a:p>
        </p:txBody>
      </p:sp>
      <p:sp>
        <p:nvSpPr>
          <p:cNvPr id="146" name="Google Shape;146;p19"/>
          <p:cNvSpPr/>
          <p:nvPr/>
        </p:nvSpPr>
        <p:spPr>
          <a:xfrm>
            <a:off x="830350" y="21049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Speech to Text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7" name="Google Shape;147;p19"/>
          <p:cNvSpPr/>
          <p:nvPr/>
        </p:nvSpPr>
        <p:spPr>
          <a:xfrm>
            <a:off x="3610254" y="21049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Model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354044" y="2104950"/>
            <a:ext cx="1959600" cy="933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latin typeface="Roboto"/>
                <a:ea typeface="Roboto"/>
                <a:cs typeface="Roboto"/>
                <a:sym typeface="Roboto"/>
              </a:rPr>
              <a:t>Translator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9"/>
          <p:cNvSpPr/>
          <p:nvPr/>
        </p:nvSpPr>
        <p:spPr>
          <a:xfrm>
            <a:off x="28272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19"/>
          <p:cNvSpPr/>
          <p:nvPr/>
        </p:nvSpPr>
        <p:spPr>
          <a:xfrm>
            <a:off x="55704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840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2" name="Google Shape;152;p19"/>
          <p:cNvSpPr/>
          <p:nvPr/>
        </p:nvSpPr>
        <p:spPr>
          <a:xfrm>
            <a:off x="8314250" y="2488225"/>
            <a:ext cx="783000" cy="27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19"/>
          <p:cNvSpPr txBox="1"/>
          <p:nvPr>
            <p:ph type="title"/>
          </p:nvPr>
        </p:nvSpPr>
        <p:spPr>
          <a:xfrm>
            <a:off x="8202550" y="2210725"/>
            <a:ext cx="11781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Cmd_vel</a:t>
            </a:r>
            <a:endParaRPr sz="1700"/>
          </a:p>
        </p:txBody>
      </p:sp>
      <p:sp>
        <p:nvSpPr>
          <p:cNvPr id="154" name="Google Shape;154;p19"/>
          <p:cNvSpPr txBox="1"/>
          <p:nvPr>
            <p:ph type="title"/>
          </p:nvPr>
        </p:nvSpPr>
        <p:spPr>
          <a:xfrm>
            <a:off x="5435363" y="22219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Model Out</a:t>
            </a:r>
            <a:endParaRPr sz="1700"/>
          </a:p>
        </p:txBody>
      </p:sp>
      <p:sp>
        <p:nvSpPr>
          <p:cNvPr id="155" name="Google Shape;155;p19"/>
          <p:cNvSpPr txBox="1"/>
          <p:nvPr>
            <p:ph type="title"/>
          </p:nvPr>
        </p:nvSpPr>
        <p:spPr>
          <a:xfrm>
            <a:off x="2668200" y="22219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Model In</a:t>
            </a:r>
            <a:endParaRPr sz="1700"/>
          </a:p>
        </p:txBody>
      </p:sp>
      <p:sp>
        <p:nvSpPr>
          <p:cNvPr id="156" name="Google Shape;156;p19"/>
          <p:cNvSpPr txBox="1"/>
          <p:nvPr>
            <p:ph type="title"/>
          </p:nvPr>
        </p:nvSpPr>
        <p:spPr>
          <a:xfrm>
            <a:off x="36125" y="2210725"/>
            <a:ext cx="966000" cy="4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 sz="1700"/>
              <a:t>Audio</a:t>
            </a:r>
            <a:endParaRPr sz="1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 Node - Initial Prompt</a:t>
            </a:r>
            <a:endParaRPr/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00" y="1296525"/>
            <a:ext cx="4482909" cy="3694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3659" y="1847813"/>
            <a:ext cx="4267191" cy="259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Model Node </a:t>
            </a:r>
            <a:endParaRPr/>
          </a:p>
        </p:txBody>
      </p:sp>
      <p:sp>
        <p:nvSpPr>
          <p:cNvPr id="169" name="Google Shape;169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1"/>
          <p:cNvPicPr preferRelativeResize="0"/>
          <p:nvPr/>
        </p:nvPicPr>
        <p:blipFill rotWithShape="1">
          <a:blip r:embed="rId3">
            <a:alphaModFix/>
          </a:blip>
          <a:srcRect b="0" l="0" r="9624" t="0"/>
          <a:stretch/>
        </p:blipFill>
        <p:spPr>
          <a:xfrm>
            <a:off x="55550" y="1375175"/>
            <a:ext cx="4129300" cy="34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40059" y="0"/>
            <a:ext cx="490394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