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63"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9feb03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9feb03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ba0f2c38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ba0f2c38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ba0f2c38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ba0f2c38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2c30a9909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2c30a9909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2c30a99095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2c30a99095_1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ba0f2c382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a0f2c382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2c30a99095_1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2c30a99095_1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c5beb96d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3c5beb96d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3c5beb96d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3c5beb96d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3c5beb96d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3c5beb96d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b9feb03f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b9feb03f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c5beb9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c5beb9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c5beb96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c5beb96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c5beb96d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c5beb96d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3c5beb96d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3c5beb96d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ba0f2c382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ba0f2c382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c5beb96d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c5beb96d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c30a99095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c30a99095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9feb03f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9feb03f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900" b="1">
                <a:latin typeface="Times New Roman"/>
                <a:ea typeface="Times New Roman"/>
                <a:cs typeface="Times New Roman"/>
                <a:sym typeface="Times New Roman"/>
              </a:rPr>
              <a:t>Social Media Data Analysis for Disaster Response using Multi-Modal Deep Learning</a:t>
            </a:r>
            <a:endParaRPr sz="39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body" idx="1"/>
          </p:nvPr>
        </p:nvSpPr>
        <p:spPr>
          <a:xfrm>
            <a:off x="298675" y="1497400"/>
            <a:ext cx="8533800" cy="3071400"/>
          </a:xfrm>
          <a:prstGeom prst="rect">
            <a:avLst/>
          </a:prstGeom>
          <a:solidFill>
            <a:srgbClr val="1B212C"/>
          </a:solidFill>
        </p:spPr>
        <p:txBody>
          <a:bodyPr spcFirstLastPara="1" wrap="square" lIns="91425" tIns="91425" rIns="91425" bIns="91425" anchor="t" anchorCtr="0">
            <a:normAutofit/>
          </a:bodyPr>
          <a:lstStyle/>
          <a:p>
            <a:pPr marL="0" lvl="0" indent="0" algn="l" rtl="0">
              <a:spcBef>
                <a:spcPts val="0"/>
              </a:spcBef>
              <a:spcAft>
                <a:spcPts val="0"/>
              </a:spcAft>
              <a:buNone/>
            </a:pPr>
            <a:r>
              <a:rPr lang="en" sz="1900"/>
              <a:t>Data Distribution:							Task 2:</a:t>
            </a:r>
            <a:endParaRPr sz="1900"/>
          </a:p>
          <a:p>
            <a:pPr marL="0" lvl="0" indent="0" algn="l" rtl="0">
              <a:spcBef>
                <a:spcPts val="1200"/>
              </a:spcBef>
              <a:spcAft>
                <a:spcPts val="0"/>
              </a:spcAft>
              <a:buNone/>
            </a:pPr>
            <a:r>
              <a:rPr lang="en" sz="1900"/>
              <a:t>	Task 1:</a:t>
            </a:r>
            <a:endParaRPr sz="1900"/>
          </a:p>
          <a:p>
            <a:pPr marL="0" lvl="0" indent="0" algn="l" rtl="0">
              <a:spcBef>
                <a:spcPts val="1200"/>
              </a:spcBef>
              <a:spcAft>
                <a:spcPts val="1200"/>
              </a:spcAft>
              <a:buNone/>
            </a:pPr>
            <a:endParaRPr/>
          </a:p>
        </p:txBody>
      </p:sp>
      <p:pic>
        <p:nvPicPr>
          <p:cNvPr id="207" name="Google Shape;207;p23"/>
          <p:cNvPicPr preferRelativeResize="0"/>
          <p:nvPr/>
        </p:nvPicPr>
        <p:blipFill>
          <a:blip r:embed="rId3">
            <a:alphaModFix/>
          </a:blip>
          <a:stretch>
            <a:fillRect/>
          </a:stretch>
        </p:blipFill>
        <p:spPr>
          <a:xfrm>
            <a:off x="362750" y="2011724"/>
            <a:ext cx="3505125" cy="1962250"/>
          </a:xfrm>
          <a:prstGeom prst="rect">
            <a:avLst/>
          </a:prstGeom>
          <a:noFill/>
          <a:ln>
            <a:noFill/>
          </a:ln>
        </p:spPr>
      </p:pic>
      <p:pic>
        <p:nvPicPr>
          <p:cNvPr id="208" name="Google Shape;208;p23"/>
          <p:cNvPicPr preferRelativeResize="0"/>
          <p:nvPr/>
        </p:nvPicPr>
        <p:blipFill>
          <a:blip r:embed="rId4">
            <a:alphaModFix/>
          </a:blip>
          <a:stretch>
            <a:fillRect/>
          </a:stretch>
        </p:blipFill>
        <p:spPr>
          <a:xfrm>
            <a:off x="5083925" y="725300"/>
            <a:ext cx="3151874" cy="3612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24"/>
          <p:cNvPicPr preferRelativeResize="0"/>
          <p:nvPr/>
        </p:nvPicPr>
        <p:blipFill>
          <a:blip r:embed="rId3">
            <a:alphaModFix/>
          </a:blip>
          <a:stretch>
            <a:fillRect/>
          </a:stretch>
        </p:blipFill>
        <p:spPr>
          <a:xfrm>
            <a:off x="0" y="-32475"/>
            <a:ext cx="9144001" cy="522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Obtained Results</a:t>
            </a:r>
            <a:endParaRPr/>
          </a:p>
        </p:txBody>
      </p:sp>
      <p:sp>
        <p:nvSpPr>
          <p:cNvPr id="221" name="Google Shape;221;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914400" lvl="0" indent="0" algn="l" rtl="0">
              <a:spcBef>
                <a:spcPts val="1200"/>
              </a:spcBef>
              <a:spcAft>
                <a:spcPts val="0"/>
              </a:spcAft>
              <a:buNone/>
            </a:pPr>
            <a:r>
              <a:rPr lang="en" sz="1100" b="1">
                <a:solidFill>
                  <a:srgbClr val="000000"/>
                </a:solidFill>
                <a:latin typeface="Arial"/>
                <a:ea typeface="Arial"/>
                <a:cs typeface="Arial"/>
                <a:sym typeface="Arial"/>
              </a:rPr>
              <a:t>Results for the informativeness classification task.</a:t>
            </a:r>
            <a:endParaRPr sz="1100" b="1">
              <a:solidFill>
                <a:srgbClr val="000000"/>
              </a:solidFill>
              <a:latin typeface="Arial"/>
              <a:ea typeface="Arial"/>
              <a:cs typeface="Arial"/>
              <a:sym typeface="Arial"/>
            </a:endParaRPr>
          </a:p>
          <a:p>
            <a:pPr marL="0" lvl="0" indent="0" algn="ctr" rtl="0">
              <a:spcBef>
                <a:spcPts val="120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Training mode    	  Modality     	       Accuracy    	Precision     	Recall  	F1-score</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Text             	        81.1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Unimodal</a:t>
            </a:r>
            <a:r>
              <a:rPr lang="en" sz="1100">
                <a:solidFill>
                  <a:srgbClr val="000000"/>
                </a:solidFill>
                <a:latin typeface="Arial"/>
                <a:ea typeface="Arial"/>
                <a:cs typeface="Arial"/>
                <a:sym typeface="Arial"/>
              </a:rPr>
              <a:t>             	   Image           	       73.3</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Multimodal   </a:t>
            </a:r>
            <a:r>
              <a:rPr lang="en" sz="1100">
                <a:solidFill>
                  <a:srgbClr val="000000"/>
                </a:solidFill>
                <a:latin typeface="Arial"/>
                <a:ea typeface="Arial"/>
                <a:cs typeface="Arial"/>
                <a:sym typeface="Arial"/>
              </a:rPr>
              <a:t>          Text + Image    	     70.6             	  74          	                       70.0</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Results for the humanitarian classification task.</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Training mode    	  Modality     	       Accuracy    	Precision     	Recall  	F1-score</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Text             	        81.1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Unimodal</a:t>
            </a:r>
            <a:r>
              <a:rPr lang="en" sz="1100">
                <a:solidFill>
                  <a:srgbClr val="000000"/>
                </a:solidFill>
                <a:latin typeface="Arial"/>
                <a:ea typeface="Arial"/>
                <a:cs typeface="Arial"/>
                <a:sym typeface="Arial"/>
              </a:rPr>
              <a:t>             	  Image           	       73.3</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Multimodal   </a:t>
            </a:r>
            <a:r>
              <a:rPr lang="en" sz="1100">
                <a:solidFill>
                  <a:srgbClr val="000000"/>
                </a:solidFill>
                <a:latin typeface="Arial"/>
                <a:ea typeface="Arial"/>
                <a:cs typeface="Arial"/>
                <a:sym typeface="Arial"/>
              </a:rPr>
              <a:t>          Text + Image    	    70.6             	70.0           	                       70.0</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
        <p:nvSpPr>
          <p:cNvPr id="222" name="Google Shape;222;p25"/>
          <p:cNvSpPr txBox="1"/>
          <p:nvPr/>
        </p:nvSpPr>
        <p:spPr>
          <a:xfrm>
            <a:off x="1297499" y="1420895"/>
            <a:ext cx="7038899" cy="3229315"/>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1200"/>
              </a:spcBef>
              <a:spcAft>
                <a:spcPts val="0"/>
              </a:spcAft>
              <a:buNone/>
            </a:pPr>
            <a:r>
              <a:rPr lang="en" sz="1100" b="1" dirty="0">
                <a:solidFill>
                  <a:schemeClr val="lt1"/>
                </a:solidFill>
              </a:rPr>
              <a:t>Results for the informativeness classification task.</a:t>
            </a:r>
            <a:endParaRPr sz="1100" b="1" dirty="0">
              <a:solidFill>
                <a:schemeClr val="lt1"/>
              </a:solidFill>
            </a:endParaRPr>
          </a:p>
          <a:p>
            <a:pPr marL="0" lvl="0" indent="0" algn="ctr" rtl="0">
              <a:lnSpc>
                <a:spcPct val="115000"/>
              </a:lnSpc>
              <a:spcBef>
                <a:spcPts val="1200"/>
              </a:spcBef>
              <a:spcAft>
                <a:spcPts val="0"/>
              </a:spcAft>
              <a:buNone/>
            </a:pPr>
            <a:endParaRPr sz="1100" b="1" dirty="0">
              <a:solidFill>
                <a:schemeClr val="lt1"/>
              </a:solidFill>
            </a:endParaRPr>
          </a:p>
          <a:p>
            <a:pPr marL="0" lvl="0" indent="0" algn="l" rtl="0">
              <a:lnSpc>
                <a:spcPct val="115000"/>
              </a:lnSpc>
              <a:spcBef>
                <a:spcPts val="1200"/>
              </a:spcBef>
              <a:spcAft>
                <a:spcPts val="0"/>
              </a:spcAft>
              <a:buNone/>
            </a:pPr>
            <a:r>
              <a:rPr lang="en" sz="1100" dirty="0">
                <a:solidFill>
                  <a:schemeClr val="lt1"/>
                </a:solidFill>
              </a:rPr>
              <a:t>  </a:t>
            </a:r>
            <a:r>
              <a:rPr lang="en" sz="1100" b="1" dirty="0">
                <a:solidFill>
                  <a:schemeClr val="lt1"/>
                </a:solidFill>
              </a:rPr>
              <a:t>Training mode    	  Modality     	       Accuracy          Precision         Recall           F1-score</a:t>
            </a:r>
            <a:endParaRPr sz="1100" b="1" dirty="0">
              <a:solidFill>
                <a:schemeClr val="lt1"/>
              </a:solidFill>
            </a:endParaRPr>
          </a:p>
          <a:p>
            <a:pPr marL="0" lvl="0" indent="0" algn="ctr" rtl="0">
              <a:lnSpc>
                <a:spcPct val="115000"/>
              </a:lnSpc>
              <a:spcBef>
                <a:spcPts val="0"/>
              </a:spcBef>
              <a:spcAft>
                <a:spcPts val="0"/>
              </a:spcAft>
              <a:buNone/>
            </a:pPr>
            <a:endParaRPr sz="1100" b="1" dirty="0">
              <a:solidFill>
                <a:schemeClr val="lt1"/>
              </a:solidFill>
            </a:endParaRPr>
          </a:p>
          <a:p>
            <a:pPr marL="0" lvl="0" indent="0" algn="l" rtl="0">
              <a:lnSpc>
                <a:spcPct val="115000"/>
              </a:lnSpc>
              <a:spcBef>
                <a:spcPts val="1200"/>
              </a:spcBef>
              <a:spcAft>
                <a:spcPts val="0"/>
              </a:spcAft>
              <a:buNone/>
            </a:pPr>
            <a:r>
              <a:rPr lang="en" sz="1100" dirty="0">
                <a:solidFill>
                  <a:schemeClr val="lt1"/>
                </a:solidFill>
              </a:rPr>
              <a:t>                                                   Text             	             82  	                82                  81                       82</a:t>
            </a: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Unimodal</a:t>
            </a:r>
            <a:r>
              <a:rPr lang="en" sz="1100" dirty="0">
                <a:solidFill>
                  <a:schemeClr val="lt1"/>
                </a:solidFill>
              </a:rPr>
              <a:t>             	   Image                        78	                76                  73                       74</a:t>
            </a:r>
            <a:endParaRPr sz="1100" dirty="0">
              <a:solidFill>
                <a:schemeClr val="lt1"/>
              </a:solidFill>
            </a:endParaRPr>
          </a:p>
          <a:p>
            <a:pPr marL="0" lvl="0" indent="0" algn="ctr" rtl="0">
              <a:lnSpc>
                <a:spcPct val="115000"/>
              </a:lnSpc>
              <a:spcBef>
                <a:spcPts val="0"/>
              </a:spcBef>
              <a:spcAft>
                <a:spcPts val="0"/>
              </a:spcAft>
              <a:buNone/>
            </a:pP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Multimodal   </a:t>
            </a:r>
            <a:r>
              <a:rPr lang="en" sz="1100" dirty="0">
                <a:solidFill>
                  <a:schemeClr val="lt1"/>
                </a:solidFill>
              </a:rPr>
              <a:t>                     Text + Image                 83                       83                  81                      82</a:t>
            </a: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a:t>
            </a:r>
            <a:endParaRPr sz="1100" dirty="0">
              <a:solidFill>
                <a:schemeClr val="lt1"/>
              </a:solidFill>
            </a:endParaRPr>
          </a:p>
          <a:p>
            <a:pPr marL="0" lvl="0" indent="0" algn="l" rtl="0">
              <a:spcBef>
                <a:spcPts val="0"/>
              </a:spcBef>
              <a:spcAft>
                <a:spcPts val="0"/>
              </a:spcAft>
              <a:buNone/>
            </a:pPr>
            <a:endParaRPr dirty="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Obtained Results</a:t>
            </a:r>
            <a:endParaRPr/>
          </a:p>
        </p:txBody>
      </p:sp>
      <p:sp>
        <p:nvSpPr>
          <p:cNvPr id="228" name="Google Shape;22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914400" lvl="0" indent="0" algn="l" rtl="0">
              <a:spcBef>
                <a:spcPts val="1200"/>
              </a:spcBef>
              <a:spcAft>
                <a:spcPts val="0"/>
              </a:spcAft>
              <a:buNone/>
            </a:pPr>
            <a:r>
              <a:rPr lang="en" sz="1100" b="1">
                <a:solidFill>
                  <a:srgbClr val="000000"/>
                </a:solidFill>
                <a:latin typeface="Arial"/>
                <a:ea typeface="Arial"/>
                <a:cs typeface="Arial"/>
                <a:sym typeface="Arial"/>
              </a:rPr>
              <a:t>Results for the informativeness classification task.</a:t>
            </a:r>
            <a:endParaRPr sz="1100" b="1">
              <a:solidFill>
                <a:srgbClr val="000000"/>
              </a:solidFill>
              <a:latin typeface="Arial"/>
              <a:ea typeface="Arial"/>
              <a:cs typeface="Arial"/>
              <a:sym typeface="Arial"/>
            </a:endParaRPr>
          </a:p>
          <a:p>
            <a:pPr marL="0" lvl="0" indent="0" algn="ctr" rtl="0">
              <a:spcBef>
                <a:spcPts val="120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Training mode    	  Modality     	       Accuracy    	Precision     	Recall  	F1-score</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Text             	        81.1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Unimodal</a:t>
            </a:r>
            <a:r>
              <a:rPr lang="en" sz="1100">
                <a:solidFill>
                  <a:srgbClr val="000000"/>
                </a:solidFill>
                <a:latin typeface="Arial"/>
                <a:ea typeface="Arial"/>
                <a:cs typeface="Arial"/>
                <a:sym typeface="Arial"/>
              </a:rPr>
              <a:t>             	   Image           	       73.3</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Multimodal   </a:t>
            </a:r>
            <a:r>
              <a:rPr lang="en" sz="1100">
                <a:solidFill>
                  <a:srgbClr val="000000"/>
                </a:solidFill>
                <a:latin typeface="Arial"/>
                <a:ea typeface="Arial"/>
                <a:cs typeface="Arial"/>
                <a:sym typeface="Arial"/>
              </a:rPr>
              <a:t>          Text + Image    	     70.6             	  74          	                       70.0</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Results for the humanitarian classification task.</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Training mode    	  Modality     	       Accuracy    	Precision     	Recall  	F1-score</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Text             	        81.1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Unimodal</a:t>
            </a:r>
            <a:r>
              <a:rPr lang="en" sz="1100">
                <a:solidFill>
                  <a:srgbClr val="000000"/>
                </a:solidFill>
                <a:latin typeface="Arial"/>
                <a:ea typeface="Arial"/>
                <a:cs typeface="Arial"/>
                <a:sym typeface="Arial"/>
              </a:rPr>
              <a:t>             	  Image           	       73.3</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Multimodal   </a:t>
            </a:r>
            <a:r>
              <a:rPr lang="en" sz="1100">
                <a:solidFill>
                  <a:srgbClr val="000000"/>
                </a:solidFill>
                <a:latin typeface="Arial"/>
                <a:ea typeface="Arial"/>
                <a:cs typeface="Arial"/>
                <a:sym typeface="Arial"/>
              </a:rPr>
              <a:t>          Text + Image    	    70.6             	70.0           	                       70.0</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
        <p:nvSpPr>
          <p:cNvPr id="229" name="Google Shape;229;p26"/>
          <p:cNvSpPr txBox="1"/>
          <p:nvPr/>
        </p:nvSpPr>
        <p:spPr>
          <a:xfrm>
            <a:off x="1617775" y="1704675"/>
            <a:ext cx="7189894" cy="3229315"/>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1200"/>
              </a:spcBef>
              <a:spcAft>
                <a:spcPts val="0"/>
              </a:spcAft>
              <a:buNone/>
            </a:pPr>
            <a:r>
              <a:rPr lang="en" sz="1100" b="1" dirty="0">
                <a:solidFill>
                  <a:schemeClr val="lt1"/>
                </a:solidFill>
              </a:rPr>
              <a:t>Results for the humanitarian classification task.</a:t>
            </a:r>
            <a:endParaRPr sz="1100" b="1" dirty="0">
              <a:solidFill>
                <a:schemeClr val="lt1"/>
              </a:solidFill>
            </a:endParaRPr>
          </a:p>
          <a:p>
            <a:pPr marL="0" lvl="0" indent="0" algn="ctr" rtl="0">
              <a:lnSpc>
                <a:spcPct val="115000"/>
              </a:lnSpc>
              <a:spcBef>
                <a:spcPts val="1200"/>
              </a:spcBef>
              <a:spcAft>
                <a:spcPts val="0"/>
              </a:spcAft>
              <a:buNone/>
            </a:pPr>
            <a:endParaRPr sz="1100" b="1" dirty="0">
              <a:solidFill>
                <a:schemeClr val="lt1"/>
              </a:solidFill>
            </a:endParaRPr>
          </a:p>
          <a:p>
            <a:pPr marL="0" lvl="0" indent="0" algn="l" rtl="0">
              <a:lnSpc>
                <a:spcPct val="115000"/>
              </a:lnSpc>
              <a:spcBef>
                <a:spcPts val="1200"/>
              </a:spcBef>
              <a:spcAft>
                <a:spcPts val="0"/>
              </a:spcAft>
              <a:buNone/>
            </a:pPr>
            <a:r>
              <a:rPr lang="en" sz="1100" dirty="0">
                <a:solidFill>
                  <a:schemeClr val="lt1"/>
                </a:solidFill>
              </a:rPr>
              <a:t>  </a:t>
            </a:r>
            <a:r>
              <a:rPr lang="en" sz="1100" b="1" dirty="0">
                <a:solidFill>
                  <a:schemeClr val="lt1"/>
                </a:solidFill>
              </a:rPr>
              <a:t>Training mode    	  Modality     	       Accuracy           Precision         Recall          F1-score</a:t>
            </a:r>
            <a:endParaRPr sz="1100" b="1" dirty="0">
              <a:solidFill>
                <a:schemeClr val="lt1"/>
              </a:solidFill>
            </a:endParaRPr>
          </a:p>
          <a:p>
            <a:pPr marL="0" lvl="0" indent="0" algn="ctr" rtl="0">
              <a:lnSpc>
                <a:spcPct val="115000"/>
              </a:lnSpc>
              <a:spcBef>
                <a:spcPts val="0"/>
              </a:spcBef>
              <a:spcAft>
                <a:spcPts val="0"/>
              </a:spcAft>
              <a:buNone/>
            </a:pPr>
            <a:endParaRPr sz="1100" b="1" dirty="0">
              <a:solidFill>
                <a:schemeClr val="lt1"/>
              </a:solidFill>
            </a:endParaRPr>
          </a:p>
          <a:p>
            <a:pPr marL="0" lvl="0" indent="0" algn="l" rtl="0">
              <a:lnSpc>
                <a:spcPct val="115000"/>
              </a:lnSpc>
              <a:spcBef>
                <a:spcPts val="1200"/>
              </a:spcBef>
              <a:spcAft>
                <a:spcPts val="0"/>
              </a:spcAft>
              <a:buNone/>
            </a:pPr>
            <a:r>
              <a:rPr lang="en" sz="1100" dirty="0">
                <a:solidFill>
                  <a:schemeClr val="lt1"/>
                </a:solidFill>
              </a:rPr>
              <a:t>                                     	 Text             	             71  	                  70                  70                   70</a:t>
            </a: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Unimodal</a:t>
            </a:r>
            <a:r>
              <a:rPr lang="en" sz="1100" dirty="0">
                <a:solidFill>
                  <a:schemeClr val="lt1"/>
                </a:solidFill>
              </a:rPr>
              <a:t>             	  Image                        68                        68                    67                   68</a:t>
            </a:r>
            <a:endParaRPr sz="1100" dirty="0">
              <a:solidFill>
                <a:schemeClr val="lt1"/>
              </a:solidFill>
            </a:endParaRPr>
          </a:p>
          <a:p>
            <a:pPr marL="0" lvl="0" indent="0" algn="ctr" rtl="0">
              <a:lnSpc>
                <a:spcPct val="115000"/>
              </a:lnSpc>
              <a:spcBef>
                <a:spcPts val="0"/>
              </a:spcBef>
              <a:spcAft>
                <a:spcPts val="0"/>
              </a:spcAft>
              <a:buNone/>
            </a:pP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Multimodal   </a:t>
            </a:r>
            <a:r>
              <a:rPr lang="en" sz="1100" dirty="0">
                <a:solidFill>
                  <a:schemeClr val="lt1"/>
                </a:solidFill>
              </a:rPr>
              <a:t>                    Text + Image                 74                         73                   72                   74</a:t>
            </a: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a:t>
            </a:r>
            <a:endParaRPr sz="1100" dirty="0">
              <a:solidFill>
                <a:schemeClr val="lt1"/>
              </a:solidFill>
            </a:endParaRPr>
          </a:p>
          <a:p>
            <a:pPr marL="0" lvl="0" indent="0" algn="l" rtl="0">
              <a:spcBef>
                <a:spcPts val="0"/>
              </a:spcBef>
              <a:spcAft>
                <a:spcPts val="0"/>
              </a:spcAft>
              <a:buNone/>
            </a:pPr>
            <a:endParaRPr dirty="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Damage Severity Classification Task:</a:t>
            </a:r>
            <a:endParaRPr/>
          </a:p>
        </p:txBody>
      </p:sp>
      <p:pic>
        <p:nvPicPr>
          <p:cNvPr id="235" name="Google Shape;235;p27"/>
          <p:cNvPicPr preferRelativeResize="0"/>
          <p:nvPr/>
        </p:nvPicPr>
        <p:blipFill>
          <a:blip r:embed="rId3">
            <a:alphaModFix/>
          </a:blip>
          <a:stretch>
            <a:fillRect/>
          </a:stretch>
        </p:blipFill>
        <p:spPr>
          <a:xfrm>
            <a:off x="1482000" y="1518350"/>
            <a:ext cx="6180001" cy="260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Obtained Results</a:t>
            </a:r>
            <a:endParaRPr/>
          </a:p>
        </p:txBody>
      </p:sp>
      <p:sp>
        <p:nvSpPr>
          <p:cNvPr id="241" name="Google Shape;241;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914400" lvl="0" indent="0" algn="l" rtl="0">
              <a:spcBef>
                <a:spcPts val="1200"/>
              </a:spcBef>
              <a:spcAft>
                <a:spcPts val="0"/>
              </a:spcAft>
              <a:buNone/>
            </a:pPr>
            <a:r>
              <a:rPr lang="en" sz="1100" b="1">
                <a:solidFill>
                  <a:srgbClr val="000000"/>
                </a:solidFill>
                <a:latin typeface="Arial"/>
                <a:ea typeface="Arial"/>
                <a:cs typeface="Arial"/>
                <a:sym typeface="Arial"/>
              </a:rPr>
              <a:t>Results for the informativeness classification task.</a:t>
            </a:r>
            <a:endParaRPr sz="1100" b="1">
              <a:solidFill>
                <a:srgbClr val="000000"/>
              </a:solidFill>
              <a:latin typeface="Arial"/>
              <a:ea typeface="Arial"/>
              <a:cs typeface="Arial"/>
              <a:sym typeface="Arial"/>
            </a:endParaRPr>
          </a:p>
          <a:p>
            <a:pPr marL="0" lvl="0" indent="0" algn="ctr" rtl="0">
              <a:spcBef>
                <a:spcPts val="120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Training mode    	  Modality     	       Accuracy    	Precision     	Recall  	F1-score</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Text             	        81.1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Unimodal</a:t>
            </a:r>
            <a:r>
              <a:rPr lang="en" sz="1100">
                <a:solidFill>
                  <a:srgbClr val="000000"/>
                </a:solidFill>
                <a:latin typeface="Arial"/>
                <a:ea typeface="Arial"/>
                <a:cs typeface="Arial"/>
                <a:sym typeface="Arial"/>
              </a:rPr>
              <a:t>             	   Image           	       73.3</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Multimodal   </a:t>
            </a:r>
            <a:r>
              <a:rPr lang="en" sz="1100">
                <a:solidFill>
                  <a:srgbClr val="000000"/>
                </a:solidFill>
                <a:latin typeface="Arial"/>
                <a:ea typeface="Arial"/>
                <a:cs typeface="Arial"/>
                <a:sym typeface="Arial"/>
              </a:rPr>
              <a:t>          Text + Image    	     70.6             	  74          	                       70.0</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Results for the humanitarian classification task.</a:t>
            </a: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Training mode    	  Modality     	       Accuracy    	Precision     	Recall  	F1-score</a:t>
            </a:r>
            <a:endParaRPr sz="1100" b="1">
              <a:solidFill>
                <a:srgbClr val="000000"/>
              </a:solidFill>
              <a:latin typeface="Arial"/>
              <a:ea typeface="Arial"/>
              <a:cs typeface="Arial"/>
              <a:sym typeface="Arial"/>
            </a:endParaRPr>
          </a:p>
          <a:p>
            <a:pPr marL="0" lvl="0" indent="0" algn="ctr" rtl="0">
              <a:spcBef>
                <a:spcPts val="0"/>
              </a:spcBef>
              <a:spcAft>
                <a:spcPts val="0"/>
              </a:spcAft>
              <a:buNone/>
            </a:pPr>
            <a:endParaRPr sz="1100" b="1">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                          		       Text             	        81.1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Unimodal</a:t>
            </a:r>
            <a:r>
              <a:rPr lang="en" sz="1100">
                <a:solidFill>
                  <a:srgbClr val="000000"/>
                </a:solidFill>
                <a:latin typeface="Arial"/>
                <a:ea typeface="Arial"/>
                <a:cs typeface="Arial"/>
                <a:sym typeface="Arial"/>
              </a:rPr>
              <a:t>             	  Image           	       73.3</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   Multimodal   </a:t>
            </a:r>
            <a:r>
              <a:rPr lang="en" sz="1100">
                <a:solidFill>
                  <a:srgbClr val="000000"/>
                </a:solidFill>
                <a:latin typeface="Arial"/>
                <a:ea typeface="Arial"/>
                <a:cs typeface="Arial"/>
                <a:sym typeface="Arial"/>
              </a:rPr>
              <a:t>          Text + Image    	    70.6             	70.0           	                       70.0</a:t>
            </a:r>
            <a:endParaRPr sz="11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
        <p:nvSpPr>
          <p:cNvPr id="242" name="Google Shape;242;p28"/>
          <p:cNvSpPr txBox="1"/>
          <p:nvPr/>
        </p:nvSpPr>
        <p:spPr>
          <a:xfrm>
            <a:off x="1617775" y="1704675"/>
            <a:ext cx="6948156" cy="3229315"/>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1200"/>
              </a:spcBef>
              <a:spcAft>
                <a:spcPts val="0"/>
              </a:spcAft>
              <a:buNone/>
            </a:pPr>
            <a:r>
              <a:rPr lang="en" sz="1100" b="1" dirty="0">
                <a:solidFill>
                  <a:schemeClr val="lt1"/>
                </a:solidFill>
              </a:rPr>
              <a:t>Results for the damage assessment classification task.</a:t>
            </a:r>
            <a:endParaRPr sz="1100" b="1" dirty="0">
              <a:solidFill>
                <a:schemeClr val="lt1"/>
              </a:solidFill>
            </a:endParaRPr>
          </a:p>
          <a:p>
            <a:pPr marL="0" lvl="0" indent="0" algn="ctr" rtl="0">
              <a:lnSpc>
                <a:spcPct val="115000"/>
              </a:lnSpc>
              <a:spcBef>
                <a:spcPts val="1200"/>
              </a:spcBef>
              <a:spcAft>
                <a:spcPts val="0"/>
              </a:spcAft>
              <a:buNone/>
            </a:pPr>
            <a:endParaRPr sz="1100" b="1" dirty="0">
              <a:solidFill>
                <a:schemeClr val="lt1"/>
              </a:solidFill>
            </a:endParaRPr>
          </a:p>
          <a:p>
            <a:pPr marL="0" lvl="0" indent="0" algn="l" rtl="0">
              <a:lnSpc>
                <a:spcPct val="115000"/>
              </a:lnSpc>
              <a:spcBef>
                <a:spcPts val="1200"/>
              </a:spcBef>
              <a:spcAft>
                <a:spcPts val="0"/>
              </a:spcAft>
              <a:buNone/>
            </a:pPr>
            <a:r>
              <a:rPr lang="en" sz="1100" dirty="0">
                <a:solidFill>
                  <a:schemeClr val="lt1"/>
                </a:solidFill>
              </a:rPr>
              <a:t>  </a:t>
            </a:r>
            <a:r>
              <a:rPr lang="en" sz="1100" b="1" dirty="0">
                <a:solidFill>
                  <a:schemeClr val="lt1"/>
                </a:solidFill>
              </a:rPr>
              <a:t>Training mode    	  Modality     	       Accuracy    	Precision     	Recall  F1-score</a:t>
            </a:r>
            <a:endParaRPr sz="1100" b="1" dirty="0">
              <a:solidFill>
                <a:schemeClr val="lt1"/>
              </a:solidFill>
            </a:endParaRPr>
          </a:p>
          <a:p>
            <a:pPr marL="0" lvl="0" indent="0" algn="ctr" rtl="0">
              <a:lnSpc>
                <a:spcPct val="115000"/>
              </a:lnSpc>
              <a:spcBef>
                <a:spcPts val="0"/>
              </a:spcBef>
              <a:spcAft>
                <a:spcPts val="0"/>
              </a:spcAft>
              <a:buNone/>
            </a:pPr>
            <a:endParaRPr sz="1100" b="1" dirty="0">
              <a:solidFill>
                <a:schemeClr val="lt1"/>
              </a:solidFill>
            </a:endParaRPr>
          </a:p>
          <a:p>
            <a:pPr marL="0" lvl="0" indent="0" algn="l" rtl="0">
              <a:lnSpc>
                <a:spcPct val="115000"/>
              </a:lnSpc>
              <a:spcBef>
                <a:spcPts val="1200"/>
              </a:spcBef>
              <a:spcAft>
                <a:spcPts val="0"/>
              </a:spcAft>
              <a:buNone/>
            </a:pPr>
            <a:r>
              <a:rPr lang="en" sz="1100" dirty="0">
                <a:solidFill>
                  <a:schemeClr val="lt1"/>
                </a:solidFill>
              </a:rPr>
              <a:t>                                     	 Text             	             57 	                  55                   57                     56</a:t>
            </a: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Unimodal</a:t>
            </a:r>
            <a:r>
              <a:rPr lang="en" sz="1100" dirty="0">
                <a:solidFill>
                  <a:schemeClr val="lt1"/>
                </a:solidFill>
              </a:rPr>
              <a:t>             	   Image                       54                         58                   54                     54                                  </a:t>
            </a:r>
            <a:endParaRPr sz="1100" dirty="0">
              <a:solidFill>
                <a:schemeClr val="lt1"/>
              </a:solidFill>
            </a:endParaRPr>
          </a:p>
          <a:p>
            <a:pPr marL="0" lvl="0" indent="0" algn="ctr" rtl="0">
              <a:lnSpc>
                <a:spcPct val="115000"/>
              </a:lnSpc>
              <a:spcBef>
                <a:spcPts val="0"/>
              </a:spcBef>
              <a:spcAft>
                <a:spcPts val="0"/>
              </a:spcAft>
              <a:buNone/>
            </a:pP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Multimodal   </a:t>
            </a:r>
            <a:r>
              <a:rPr lang="en" sz="1100" dirty="0">
                <a:solidFill>
                  <a:schemeClr val="lt1"/>
                </a:solidFill>
              </a:rPr>
              <a:t>          	Text + Image                63                        50                   54                     54</a:t>
            </a:r>
            <a:endParaRPr sz="1100" dirty="0">
              <a:solidFill>
                <a:schemeClr val="lt1"/>
              </a:solidFill>
            </a:endParaRPr>
          </a:p>
          <a:p>
            <a:pPr marL="0" lvl="0" indent="0" algn="l" rtl="0">
              <a:lnSpc>
                <a:spcPct val="115000"/>
              </a:lnSpc>
              <a:spcBef>
                <a:spcPts val="1200"/>
              </a:spcBef>
              <a:spcAft>
                <a:spcPts val="0"/>
              </a:spcAft>
              <a:buNone/>
            </a:pPr>
            <a:r>
              <a:rPr lang="en" sz="1100" b="1" dirty="0">
                <a:solidFill>
                  <a:schemeClr val="lt1"/>
                </a:solidFill>
              </a:rPr>
              <a:t> </a:t>
            </a:r>
            <a:endParaRPr sz="1100" dirty="0">
              <a:solidFill>
                <a:schemeClr val="lt1"/>
              </a:solidFill>
            </a:endParaRPr>
          </a:p>
          <a:p>
            <a:pPr marL="0" lvl="0" indent="0" algn="l" rtl="0">
              <a:spcBef>
                <a:spcPts val="0"/>
              </a:spcBef>
              <a:spcAft>
                <a:spcPts val="0"/>
              </a:spcAft>
              <a:buNone/>
            </a:pPr>
            <a:endParaRPr dirty="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p:txBody>
      </p:sp>
      <p:sp>
        <p:nvSpPr>
          <p:cNvPr id="248" name="Google Shape;248;p29"/>
          <p:cNvSpPr txBox="1">
            <a:spLocks noGrp="1"/>
          </p:cNvSpPr>
          <p:nvPr>
            <p:ph type="body" idx="1"/>
          </p:nvPr>
        </p:nvSpPr>
        <p:spPr>
          <a:xfrm>
            <a:off x="1357900" y="16078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Our project is about a combined LSTM and Xception model for text and image classification respectively, applied to the CrisisMMD dataset. The motivation behind combining these models is to take advantage of their respective strengths in handling sequential data and image data.</a:t>
            </a:r>
            <a:endParaRPr sz="1400"/>
          </a:p>
          <a:p>
            <a:pPr marL="0" lvl="0" indent="0" algn="l" rtl="0">
              <a:spcBef>
                <a:spcPts val="1200"/>
              </a:spcBef>
              <a:spcAft>
                <a:spcPts val="0"/>
              </a:spcAft>
              <a:buNone/>
            </a:pPr>
            <a:r>
              <a:rPr lang="en" sz="1400"/>
              <a:t>The intermediate fusion approach was used to combine the two models, where the output of the LSTM model is concatenated with the output of the Xception model, and fed to a fully connected layer for classification. </a:t>
            </a:r>
            <a:endParaRPr sz="14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4" name="Google Shape;254;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latin typeface="Times New Roman"/>
                <a:ea typeface="Times New Roman"/>
                <a:cs typeface="Times New Roman"/>
                <a:sym typeface="Times New Roman"/>
              </a:rPr>
              <a:t>In conclusion, the combined LSTM and Xception model showed promising results for text and image classification on the CrisisMMD dataset, and has potential for real-world applications in crisis response and management. </a:t>
            </a:r>
            <a:endParaRPr sz="2000">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260" name="Google Shape;26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800">
                <a:latin typeface="Times New Roman"/>
                <a:ea typeface="Times New Roman"/>
                <a:cs typeface="Times New Roman"/>
                <a:sym typeface="Times New Roman"/>
              </a:rPr>
              <a:t>In the future, this model could have potential applications in various real-world scenarios, such as disaster management and emergency response. Furthermore, this model can be used for other types of classification problems beyond text and image classification like videos .</a:t>
            </a:r>
            <a:endParaRPr sz="1800">
              <a:latin typeface="Times New Roman"/>
              <a:ea typeface="Times New Roman"/>
              <a:cs typeface="Times New Roman"/>
              <a:sym typeface="Times New Roman"/>
            </a:endParaRPr>
          </a:p>
          <a:p>
            <a:pPr marL="0" lvl="0" indent="0" algn="just" rtl="0">
              <a:spcBef>
                <a:spcPts val="1200"/>
              </a:spcBef>
              <a:spcAft>
                <a:spcPts val="0"/>
              </a:spcAft>
              <a:buNone/>
            </a:pPr>
            <a:r>
              <a:rPr lang="en"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lvl="0" indent="0" algn="just" rtl="0">
              <a:spcBef>
                <a:spcPts val="800"/>
              </a:spcBef>
              <a:spcAft>
                <a:spcPts val="1200"/>
              </a:spcAft>
              <a:buNone/>
            </a:pPr>
            <a:endParaRPr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2055400" y="1564100"/>
            <a:ext cx="6777000" cy="175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600"/>
              <a:t>THANK YOU!!!</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400" dirty="0">
                <a:latin typeface="Times New Roman"/>
                <a:ea typeface="Times New Roman"/>
                <a:cs typeface="Times New Roman"/>
                <a:sym typeface="Times New Roman"/>
              </a:rPr>
              <a:t>Multimedia content in social media platforms provides significant information during disaster events. The types of information shared include reports of injured or deceased people, infrastructure damage, and missing or found people, among others.Our proposal includes usage both text and image modalities of social media data to learn a joint representation using state-of-the-art deep learning techniques. Specifically, we utilize convolutional neural networks to define a multimodal deep learning architecture with a modality-diagnostic shared representation. Extensive experiments on real-world disaster datasets show that the proposed multimodal architecture yields better performance than models trained using a single modality (e.g., either text or image). We tried to use Xception transfer learning model for the image classification and Long Short-Term Memory Networks(LSTM) for the analysis of text data. We used this multimodal deep learning modals for better results and efficient analysis.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400" dirty="0">
                <a:latin typeface="Times New Roman"/>
                <a:ea typeface="Times New Roman"/>
                <a:cs typeface="Times New Roman"/>
                <a:sym typeface="Times New Roman"/>
              </a:rPr>
              <a:t>To propose a novel framework for disaster analysis that further enhances performance with social media images and tweets. Using social media data for social good requires time-critical analysis of the multimedia content (e.g., textual messages, images, videos) posted during a disaster situation to help humanitarian organizations in preparedness, mitigation, response, and recovery efforts</a:t>
            </a:r>
            <a:r>
              <a:rPr lang="en"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b="1">
                <a:latin typeface="Times New Roman"/>
                <a:ea typeface="Times New Roman"/>
                <a:cs typeface="Times New Roman"/>
                <a:sym typeface="Times New Roman"/>
              </a:rPr>
              <a:t>Paper: Damage Identification in Social Media Posts using Multimodal Deep Learning</a:t>
            </a:r>
            <a:endParaRPr sz="1400" b="1">
              <a:latin typeface="Times New Roman"/>
              <a:ea typeface="Times New Roman"/>
              <a:cs typeface="Times New Roman"/>
              <a:sym typeface="Times New Roman"/>
            </a:endParaRPr>
          </a:p>
          <a:p>
            <a:pPr marL="0" lvl="0" indent="0" algn="l" rtl="0">
              <a:spcBef>
                <a:spcPts val="1200"/>
              </a:spcBef>
              <a:spcAft>
                <a:spcPts val="1200"/>
              </a:spcAft>
              <a:buNone/>
            </a:pPr>
            <a:r>
              <a:rPr lang="en" sz="1400">
                <a:latin typeface="Times New Roman"/>
                <a:ea typeface="Times New Roman"/>
                <a:cs typeface="Times New Roman"/>
                <a:sym typeface="Times New Roman"/>
              </a:rPr>
              <a:t>Officials and volunteers currently monitor social media for any useful information, but this strategy is impractical given that millions of posts are shared every minute. To effectively direct relief resources, our goal is to automate the extraction of information that may be taken action upon from social media posts. First responders can efficiently distribute resources and save as many lives as possible by identifying damage and human casualties. They suggested a multimodal deep learning framework to recognize damage-related information because social media posts on these platforms often include text, photos, and videos.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r>
              <a:rPr lang="en" sz="1400" b="1">
                <a:latin typeface="Times New Roman"/>
                <a:ea typeface="Times New Roman"/>
                <a:cs typeface="Times New Roman"/>
                <a:sym typeface="Times New Roman"/>
              </a:rPr>
              <a:t>Paper: </a:t>
            </a:r>
            <a:r>
              <a:rPr lang="en" sz="1635">
                <a:latin typeface="Times New Roman"/>
                <a:ea typeface="Times New Roman"/>
                <a:cs typeface="Times New Roman"/>
                <a:sym typeface="Times New Roman"/>
              </a:rPr>
              <a:t>Automatic Image Filtering on Social Networks Using Deep Learning and Perceptual Hashing During Crises.</a:t>
            </a:r>
            <a:endParaRPr sz="2035">
              <a:latin typeface="Times New Roman"/>
              <a:ea typeface="Times New Roman"/>
              <a:cs typeface="Times New Roman"/>
              <a:sym typeface="Times New Roman"/>
            </a:endParaRPr>
          </a:p>
          <a:p>
            <a:pPr marL="0" lvl="0" indent="0" algn="just" rtl="0">
              <a:spcBef>
                <a:spcPts val="1200"/>
              </a:spcBef>
              <a:spcAft>
                <a:spcPts val="0"/>
              </a:spcAft>
              <a:buNone/>
            </a:pPr>
            <a:r>
              <a:rPr lang="en" sz="1682">
                <a:latin typeface="Times New Roman"/>
                <a:ea typeface="Times New Roman"/>
                <a:cs typeface="Times New Roman"/>
                <a:sym typeface="Times New Roman"/>
              </a:rPr>
              <a:t>In this paper they suggested an image filtering pipeline that includes filters for identifying redundant (duplicate) photos in the incoming social media data stream as well as irrelevant photographs. They employed a transfer learning strategy based on cutting-edge deep neural networks to remove unimportant visual material. In order to de-duplicate images, they used perceptual hashing methods. To demonstrate the usefulness of our suggested image processing pipeline, they have carried out thorough experiments on a variety of datasets from actual disasters.</a:t>
            </a:r>
            <a:endParaRPr sz="1682">
              <a:latin typeface="Times New Roman"/>
              <a:ea typeface="Times New Roman"/>
              <a:cs typeface="Times New Roman"/>
              <a:sym typeface="Times New Roman"/>
            </a:endParaRPr>
          </a:p>
          <a:p>
            <a:pPr marL="0" lvl="0" indent="0" algn="l" rtl="0">
              <a:spcBef>
                <a:spcPts val="8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57150" algn="l" rtl="0">
              <a:spcBef>
                <a:spcPts val="0"/>
              </a:spcBef>
              <a:spcAft>
                <a:spcPts val="0"/>
              </a:spcAft>
              <a:buNone/>
            </a:pPr>
            <a:r>
              <a:rPr lang="en"/>
              <a:t>Proposed Model:</a:t>
            </a:r>
            <a:endParaRPr/>
          </a:p>
        </p:txBody>
      </p:sp>
      <p:pic>
        <p:nvPicPr>
          <p:cNvPr id="2" name="Picture 1" descr="A screenshot of a computer&#10;&#10;Description automatically generated with low confidence">
            <a:extLst>
              <a:ext uri="{FF2B5EF4-FFF2-40B4-BE49-F238E27FC236}">
                <a16:creationId xmlns:a16="http://schemas.microsoft.com/office/drawing/2014/main" id="{DA32DFD0-6661-2978-798D-36242369B0D5}"/>
              </a:ext>
            </a:extLst>
          </p:cNvPr>
          <p:cNvPicPr>
            <a:picLocks noChangeAspect="1"/>
          </p:cNvPicPr>
          <p:nvPr/>
        </p:nvPicPr>
        <p:blipFill>
          <a:blip r:embed="rId3"/>
          <a:stretch>
            <a:fillRect/>
          </a:stretch>
        </p:blipFill>
        <p:spPr>
          <a:xfrm>
            <a:off x="2028497" y="1555750"/>
            <a:ext cx="5738648" cy="30688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Proposed Methodology</a:t>
            </a:r>
            <a:endParaRPr>
              <a:latin typeface="Times New Roman"/>
              <a:ea typeface="Times New Roman"/>
              <a:cs typeface="Times New Roman"/>
              <a:sym typeface="Times New Roman"/>
            </a:endParaRPr>
          </a:p>
        </p:txBody>
      </p:sp>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275"/>
              <a:buNone/>
            </a:pPr>
            <a:r>
              <a:rPr lang="en" sz="1225">
                <a:latin typeface="Times New Roman"/>
                <a:ea typeface="Times New Roman"/>
                <a:cs typeface="Times New Roman"/>
                <a:sym typeface="Times New Roman"/>
              </a:rPr>
              <a:t>The methodology for the LSTM and Xception combined fusion model on the CrisisMMD dataset can be summarized as follows:</a:t>
            </a:r>
            <a:endParaRPr sz="1225">
              <a:latin typeface="Times New Roman"/>
              <a:ea typeface="Times New Roman"/>
              <a:cs typeface="Times New Roman"/>
              <a:sym typeface="Times New Roman"/>
            </a:endParaRPr>
          </a:p>
          <a:p>
            <a:pPr marL="0" lvl="0" indent="0" algn="just" rtl="0">
              <a:lnSpc>
                <a:spcPct val="95000"/>
              </a:lnSpc>
              <a:spcBef>
                <a:spcPts val="1200"/>
              </a:spcBef>
              <a:spcAft>
                <a:spcPts val="0"/>
              </a:spcAft>
              <a:buSzPts val="275"/>
              <a:buNone/>
            </a:pPr>
            <a:r>
              <a:rPr lang="en" sz="1225">
                <a:latin typeface="Times New Roman"/>
                <a:ea typeface="Times New Roman"/>
                <a:cs typeface="Times New Roman"/>
                <a:sym typeface="Times New Roman"/>
              </a:rPr>
              <a:t>Building individual models: An LSTM model was built for text classification, and an Xception model was built for image classification. Both models were trained and evaluated independently.</a:t>
            </a:r>
            <a:endParaRPr sz="1225">
              <a:latin typeface="Times New Roman"/>
              <a:ea typeface="Times New Roman"/>
              <a:cs typeface="Times New Roman"/>
              <a:sym typeface="Times New Roman"/>
            </a:endParaRPr>
          </a:p>
          <a:p>
            <a:pPr marL="0" lvl="0" indent="0" algn="just" rtl="0">
              <a:lnSpc>
                <a:spcPct val="95000"/>
              </a:lnSpc>
              <a:spcBef>
                <a:spcPts val="1200"/>
              </a:spcBef>
              <a:spcAft>
                <a:spcPts val="0"/>
              </a:spcAft>
              <a:buSzPts val="275"/>
              <a:buNone/>
            </a:pPr>
            <a:r>
              <a:rPr lang="en" sz="1225">
                <a:latin typeface="Times New Roman"/>
                <a:ea typeface="Times New Roman"/>
                <a:cs typeface="Times New Roman"/>
                <a:sym typeface="Times New Roman"/>
              </a:rPr>
              <a:t> Intermediate fusion: The output from the LSTM and Xception models were combined using an intermediate fusion approach, where the outputs were concatenated and passed through a fully connected layer with a softmax activation function.</a:t>
            </a:r>
            <a:endParaRPr sz="1225">
              <a:latin typeface="Times New Roman"/>
              <a:ea typeface="Times New Roman"/>
              <a:cs typeface="Times New Roman"/>
              <a:sym typeface="Times New Roman"/>
            </a:endParaRPr>
          </a:p>
          <a:p>
            <a:pPr marL="0" lvl="0" indent="0" algn="just" rtl="0">
              <a:lnSpc>
                <a:spcPct val="95000"/>
              </a:lnSpc>
              <a:spcBef>
                <a:spcPts val="1200"/>
              </a:spcBef>
              <a:spcAft>
                <a:spcPts val="0"/>
              </a:spcAft>
              <a:buSzPts val="275"/>
              <a:buNone/>
            </a:pPr>
            <a:r>
              <a:rPr lang="en" sz="1225">
                <a:latin typeface="Times New Roman"/>
                <a:ea typeface="Times New Roman"/>
                <a:cs typeface="Times New Roman"/>
                <a:sym typeface="Times New Roman"/>
              </a:rPr>
              <a:t>Model training and evaluation: The combined LSTM and Xception model was trained on the preprocessed CrisisMMD dataset and evaluated using various metrics such as accuracy, precision, recall, and F1 score.</a:t>
            </a:r>
            <a:endParaRPr sz="1225">
              <a:latin typeface="Times New Roman"/>
              <a:ea typeface="Times New Roman"/>
              <a:cs typeface="Times New Roman"/>
              <a:sym typeface="Times New Roman"/>
            </a:endParaRPr>
          </a:p>
          <a:p>
            <a:pPr marL="0" lvl="0" indent="0" algn="just" rtl="0">
              <a:lnSpc>
                <a:spcPct val="95000"/>
              </a:lnSpc>
              <a:spcBef>
                <a:spcPts val="1200"/>
              </a:spcBef>
              <a:spcAft>
                <a:spcPts val="0"/>
              </a:spcAft>
              <a:buSzPts val="275"/>
              <a:buNone/>
            </a:pPr>
            <a:r>
              <a:rPr lang="en" sz="1225">
                <a:latin typeface="Times New Roman"/>
                <a:ea typeface="Times New Roman"/>
                <a:cs typeface="Times New Roman"/>
                <a:sym typeface="Times New Roman"/>
              </a:rPr>
              <a:t>Comparison with state-of-the-art models: The performance of the proposed model was compared with other state-of-the-art models on the CrisisMMD dataset.</a:t>
            </a:r>
            <a:endParaRPr sz="1225">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2025">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359100" y="127200"/>
            <a:ext cx="7038900" cy="9141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None/>
            </a:pPr>
            <a:r>
              <a:rPr lang="en">
                <a:latin typeface="Times New Roman"/>
                <a:ea typeface="Times New Roman"/>
                <a:cs typeface="Times New Roman"/>
                <a:sym typeface="Times New Roman"/>
              </a:rPr>
              <a:t>Block Diagram:</a:t>
            </a:r>
            <a:endParaRPr>
              <a:latin typeface="Times New Roman"/>
              <a:ea typeface="Times New Roman"/>
              <a:cs typeface="Times New Roman"/>
              <a:sym typeface="Times New Roman"/>
            </a:endParaRPr>
          </a:p>
        </p:txBody>
      </p:sp>
      <p:sp>
        <p:nvSpPr>
          <p:cNvPr id="181" name="Google Shape;181;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endParaRPr sz="1400">
              <a:solidFill>
                <a:srgbClr val="FFFFFF"/>
              </a:solidFill>
              <a:latin typeface="Arial"/>
              <a:ea typeface="Arial"/>
              <a:cs typeface="Arial"/>
              <a:sym typeface="Arial"/>
            </a:endParaRPr>
          </a:p>
          <a:p>
            <a:pPr marL="0" lvl="0" indent="0" algn="l" rtl="0">
              <a:spcBef>
                <a:spcPts val="0"/>
              </a:spcBef>
              <a:spcAft>
                <a:spcPts val="1200"/>
              </a:spcAft>
              <a:buNone/>
            </a:pPr>
            <a:endParaRPr/>
          </a:p>
        </p:txBody>
      </p:sp>
      <p:sp>
        <p:nvSpPr>
          <p:cNvPr id="182" name="Google Shape;182;p21"/>
          <p:cNvSpPr/>
          <p:nvPr/>
        </p:nvSpPr>
        <p:spPr>
          <a:xfrm>
            <a:off x="3802943" y="940075"/>
            <a:ext cx="1538100" cy="4425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     </a:t>
            </a:r>
            <a:r>
              <a:rPr lang="en" sz="1000">
                <a:solidFill>
                  <a:srgbClr val="FFFFFF"/>
                </a:solidFill>
                <a:latin typeface="Times New Roman"/>
                <a:ea typeface="Times New Roman"/>
                <a:cs typeface="Times New Roman"/>
                <a:sym typeface="Times New Roman"/>
              </a:rPr>
              <a:t> Load Dataset</a:t>
            </a:r>
            <a:endParaRPr>
              <a:solidFill>
                <a:srgbClr val="FFFFFF"/>
              </a:solidFill>
              <a:latin typeface="Times New Roman"/>
              <a:ea typeface="Times New Roman"/>
              <a:cs typeface="Times New Roman"/>
              <a:sym typeface="Times New Roman"/>
            </a:endParaRPr>
          </a:p>
        </p:txBody>
      </p:sp>
      <p:sp>
        <p:nvSpPr>
          <p:cNvPr id="183" name="Google Shape;183;p21"/>
          <p:cNvSpPr/>
          <p:nvPr/>
        </p:nvSpPr>
        <p:spPr>
          <a:xfrm>
            <a:off x="5531840" y="1994176"/>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mes New Roman"/>
                <a:ea typeface="Times New Roman"/>
                <a:cs typeface="Times New Roman"/>
                <a:sym typeface="Times New Roman"/>
              </a:rPr>
              <a:t>Image Preprocessing</a:t>
            </a:r>
            <a:endParaRPr>
              <a:solidFill>
                <a:srgbClr val="FFFFFF"/>
              </a:solidFill>
              <a:latin typeface="Times New Roman"/>
              <a:ea typeface="Times New Roman"/>
              <a:cs typeface="Times New Roman"/>
              <a:sym typeface="Times New Roman"/>
            </a:endParaRPr>
          </a:p>
        </p:txBody>
      </p:sp>
      <p:sp>
        <p:nvSpPr>
          <p:cNvPr id="184" name="Google Shape;184;p21"/>
          <p:cNvSpPr/>
          <p:nvPr/>
        </p:nvSpPr>
        <p:spPr>
          <a:xfrm>
            <a:off x="2032647" y="1994176"/>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mes New Roman"/>
                <a:ea typeface="Times New Roman"/>
                <a:cs typeface="Times New Roman"/>
                <a:sym typeface="Times New Roman"/>
              </a:rPr>
              <a:t>Text Preprocessing</a:t>
            </a:r>
            <a:endParaRPr>
              <a:solidFill>
                <a:srgbClr val="FFFFFF"/>
              </a:solidFill>
              <a:latin typeface="Times New Roman"/>
              <a:ea typeface="Times New Roman"/>
              <a:cs typeface="Times New Roman"/>
              <a:sym typeface="Times New Roman"/>
            </a:endParaRPr>
          </a:p>
        </p:txBody>
      </p:sp>
      <p:sp>
        <p:nvSpPr>
          <p:cNvPr id="185" name="Google Shape;185;p21"/>
          <p:cNvSpPr/>
          <p:nvPr/>
        </p:nvSpPr>
        <p:spPr>
          <a:xfrm>
            <a:off x="2032643" y="2858228"/>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mes New Roman"/>
                <a:ea typeface="Times New Roman"/>
                <a:cs typeface="Times New Roman"/>
                <a:sym typeface="Times New Roman"/>
              </a:rPr>
              <a:t>LSTM Model</a:t>
            </a:r>
            <a:endParaRPr>
              <a:solidFill>
                <a:srgbClr val="FFFFFF"/>
              </a:solidFill>
              <a:latin typeface="Times New Roman"/>
              <a:ea typeface="Times New Roman"/>
              <a:cs typeface="Times New Roman"/>
              <a:sym typeface="Times New Roman"/>
            </a:endParaRPr>
          </a:p>
        </p:txBody>
      </p:sp>
      <p:sp>
        <p:nvSpPr>
          <p:cNvPr id="186" name="Google Shape;186;p21"/>
          <p:cNvSpPr/>
          <p:nvPr/>
        </p:nvSpPr>
        <p:spPr>
          <a:xfrm>
            <a:off x="5615250" y="2858225"/>
            <a:ext cx="14547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X</a:t>
            </a:r>
            <a:r>
              <a:rPr lang="en" sz="1000">
                <a:solidFill>
                  <a:srgbClr val="FFFFFF"/>
                </a:solidFill>
                <a:latin typeface="Times New Roman"/>
                <a:ea typeface="Times New Roman"/>
                <a:cs typeface="Times New Roman"/>
                <a:sym typeface="Times New Roman"/>
              </a:rPr>
              <a:t>ception Model</a:t>
            </a:r>
            <a:endParaRPr>
              <a:solidFill>
                <a:srgbClr val="FFFFFF"/>
              </a:solidFill>
              <a:latin typeface="Times New Roman"/>
              <a:ea typeface="Times New Roman"/>
              <a:cs typeface="Times New Roman"/>
              <a:sym typeface="Times New Roman"/>
            </a:endParaRPr>
          </a:p>
        </p:txBody>
      </p:sp>
      <p:cxnSp>
        <p:nvCxnSpPr>
          <p:cNvPr id="187" name="Google Shape;187;p21"/>
          <p:cNvCxnSpPr>
            <a:stCxn id="182" idx="2"/>
            <a:endCxn id="183" idx="0"/>
          </p:cNvCxnSpPr>
          <p:nvPr/>
        </p:nvCxnSpPr>
        <p:spPr>
          <a:xfrm rot="-5400000" flipH="1">
            <a:off x="5130593" y="823975"/>
            <a:ext cx="611700" cy="17289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188" name="Google Shape;188;p21"/>
          <p:cNvCxnSpPr>
            <a:stCxn id="184" idx="0"/>
            <a:endCxn id="182" idx="2"/>
          </p:cNvCxnSpPr>
          <p:nvPr/>
        </p:nvCxnSpPr>
        <p:spPr>
          <a:xfrm rot="-5400000">
            <a:off x="3380997" y="803176"/>
            <a:ext cx="611700" cy="17703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189" name="Google Shape;189;p21"/>
          <p:cNvCxnSpPr>
            <a:stCxn id="184" idx="2"/>
            <a:endCxn id="185" idx="0"/>
          </p:cNvCxnSpPr>
          <p:nvPr/>
        </p:nvCxnSpPr>
        <p:spPr>
          <a:xfrm rot="-5400000" flipH="1">
            <a:off x="2591247" y="2647126"/>
            <a:ext cx="421500" cy="6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190" name="Google Shape;190;p21"/>
          <p:cNvCxnSpPr>
            <a:stCxn id="183" idx="2"/>
            <a:endCxn id="186" idx="0"/>
          </p:cNvCxnSpPr>
          <p:nvPr/>
        </p:nvCxnSpPr>
        <p:spPr>
          <a:xfrm rot="-5400000" flipH="1">
            <a:off x="6110990" y="2626576"/>
            <a:ext cx="421500" cy="41700"/>
          </a:xfrm>
          <a:prstGeom prst="bentConnector3">
            <a:avLst>
              <a:gd name="adj1" fmla="val 50006"/>
            </a:avLst>
          </a:prstGeom>
          <a:noFill/>
          <a:ln w="9525" cap="flat" cmpd="sng">
            <a:solidFill>
              <a:srgbClr val="C2C2C2"/>
            </a:solidFill>
            <a:prstDash val="solid"/>
            <a:round/>
            <a:headEnd type="none" w="sm" len="sm"/>
            <a:tailEnd type="none" w="sm" len="sm"/>
          </a:ln>
        </p:spPr>
      </p:cxnSp>
      <p:sp>
        <p:nvSpPr>
          <p:cNvPr id="191" name="Google Shape;191;p21"/>
          <p:cNvSpPr/>
          <p:nvPr/>
        </p:nvSpPr>
        <p:spPr>
          <a:xfrm>
            <a:off x="3802943" y="4478753"/>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mes New Roman"/>
                <a:ea typeface="Times New Roman"/>
                <a:cs typeface="Times New Roman"/>
                <a:sym typeface="Times New Roman"/>
              </a:rPr>
              <a:t>Classification Report</a:t>
            </a:r>
            <a:endParaRPr>
              <a:solidFill>
                <a:srgbClr val="FFFFFF"/>
              </a:solidFill>
              <a:latin typeface="Times New Roman"/>
              <a:ea typeface="Times New Roman"/>
              <a:cs typeface="Times New Roman"/>
              <a:sym typeface="Times New Roman"/>
            </a:endParaRPr>
          </a:p>
        </p:txBody>
      </p:sp>
      <p:sp>
        <p:nvSpPr>
          <p:cNvPr id="192" name="Google Shape;192;p21"/>
          <p:cNvSpPr/>
          <p:nvPr/>
        </p:nvSpPr>
        <p:spPr>
          <a:xfrm>
            <a:off x="3802943" y="3733228"/>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mes New Roman"/>
                <a:ea typeface="Times New Roman"/>
                <a:cs typeface="Times New Roman"/>
                <a:sym typeface="Times New Roman"/>
              </a:rPr>
              <a:t>Fusion Model using Intermediate Fusion</a:t>
            </a:r>
            <a:endParaRPr>
              <a:solidFill>
                <a:srgbClr val="FFFFFF"/>
              </a:solidFill>
              <a:latin typeface="Times New Roman"/>
              <a:ea typeface="Times New Roman"/>
              <a:cs typeface="Times New Roman"/>
              <a:sym typeface="Times New Roman"/>
            </a:endParaRPr>
          </a:p>
        </p:txBody>
      </p:sp>
      <p:cxnSp>
        <p:nvCxnSpPr>
          <p:cNvPr id="193" name="Google Shape;193;p21"/>
          <p:cNvCxnSpPr>
            <a:stCxn id="185" idx="2"/>
            <a:endCxn id="192" idx="0"/>
          </p:cNvCxnSpPr>
          <p:nvPr/>
        </p:nvCxnSpPr>
        <p:spPr>
          <a:xfrm>
            <a:off x="2801693" y="3300728"/>
            <a:ext cx="1770300" cy="43260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21"/>
          <p:cNvCxnSpPr>
            <a:stCxn id="186" idx="2"/>
            <a:endCxn id="192" idx="0"/>
          </p:cNvCxnSpPr>
          <p:nvPr/>
        </p:nvCxnSpPr>
        <p:spPr>
          <a:xfrm flipH="1">
            <a:off x="4572000" y="3300725"/>
            <a:ext cx="1770600" cy="43260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21"/>
          <p:cNvCxnSpPr>
            <a:stCxn id="192" idx="2"/>
            <a:endCxn id="191" idx="0"/>
          </p:cNvCxnSpPr>
          <p:nvPr/>
        </p:nvCxnSpPr>
        <p:spPr>
          <a:xfrm>
            <a:off x="4571993" y="4175728"/>
            <a:ext cx="0" cy="303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201" name="Google Shape;201;p22"/>
          <p:cNvSpPr txBox="1">
            <a:spLocks noGrp="1"/>
          </p:cNvSpPr>
          <p:nvPr>
            <p:ph type="body" idx="1"/>
          </p:nvPr>
        </p:nvSpPr>
        <p:spPr>
          <a:xfrm>
            <a:off x="1297500" y="1567550"/>
            <a:ext cx="7038900" cy="2911200"/>
          </a:xfrm>
          <a:prstGeom prst="rect">
            <a:avLst/>
          </a:prstGeom>
          <a:solidFill>
            <a:schemeClr val="dk1"/>
          </a:solidFill>
          <a:ln w="9525" cap="flat" cmpd="sng">
            <a:solidFill>
              <a:srgbClr val="333333"/>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2100" dirty="0">
                <a:latin typeface="Times New Roman"/>
                <a:ea typeface="Times New Roman"/>
                <a:cs typeface="Times New Roman"/>
                <a:sym typeface="Times New Roman"/>
              </a:rPr>
              <a:t>CrisisMMD Dataset</a:t>
            </a:r>
            <a:endParaRPr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600" dirty="0">
                <a:highlight>
                  <a:srgbClr val="1B212C"/>
                </a:highlight>
                <a:latin typeface="Times New Roman"/>
                <a:ea typeface="Times New Roman"/>
                <a:cs typeface="Times New Roman"/>
                <a:sym typeface="Times New Roman"/>
              </a:rPr>
              <a:t>The CrisisMMD multimodal Twitter dataset consists of several thousands of manually annotated tweets and images collected during seven major natural disasters including earthquakes, hurricanes, wildfires, and floods that happened across different parts of the World.</a:t>
            </a:r>
            <a:endParaRPr sz="1600" dirty="0">
              <a:highlight>
                <a:srgbClr val="1B212C"/>
              </a:highlight>
              <a:latin typeface="Times New Roman"/>
              <a:ea typeface="Times New Roman"/>
              <a:cs typeface="Times New Roman"/>
              <a:sym typeface="Times New Roman"/>
            </a:endParaRPr>
          </a:p>
          <a:p>
            <a:pPr marL="0" lvl="0" indent="0" algn="l" rtl="0">
              <a:spcBef>
                <a:spcPts val="800"/>
              </a:spcBef>
              <a:spcAft>
                <a:spcPts val="1200"/>
              </a:spcAft>
              <a:buNone/>
            </a:pPr>
            <a:endParaRPr sz="2400" dirty="0">
              <a:highlight>
                <a:srgbClr val="1B212C"/>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On-screen Show (16:9)</PresentationFormat>
  <Paragraphs>130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Lato</vt:lpstr>
      <vt:lpstr>Montserrat</vt:lpstr>
      <vt:lpstr>Roboto</vt:lpstr>
      <vt:lpstr>Times New Roman</vt:lpstr>
      <vt:lpstr>Arial</vt:lpstr>
      <vt:lpstr>Focus</vt:lpstr>
      <vt:lpstr>PowerPoint Presentation</vt:lpstr>
      <vt:lpstr>Abstract</vt:lpstr>
      <vt:lpstr>Problem Statement</vt:lpstr>
      <vt:lpstr>Literature Survey</vt:lpstr>
      <vt:lpstr>PowerPoint Presentation</vt:lpstr>
      <vt:lpstr>Proposed Model:</vt:lpstr>
      <vt:lpstr>Proposed Methodology</vt:lpstr>
      <vt:lpstr>Block Diagram:</vt:lpstr>
      <vt:lpstr>Dataset:</vt:lpstr>
      <vt:lpstr>PowerPoint Presentation</vt:lpstr>
      <vt:lpstr>PowerPoint Presentation</vt:lpstr>
      <vt:lpstr>Obtained Results</vt:lpstr>
      <vt:lpstr>Obtained Results</vt:lpstr>
      <vt:lpstr> Damage Severity Classification Task:</vt:lpstr>
      <vt:lpstr>Obtained Results</vt:lpstr>
      <vt:lpstr>Analysis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Basipaka</dc:creator>
  <cp:lastModifiedBy>joseph basipaka</cp:lastModifiedBy>
  <cp:revision>1</cp:revision>
  <dcterms:modified xsi:type="dcterms:W3CDTF">2023-06-20T15:39:21Z</dcterms:modified>
</cp:coreProperties>
</file>