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3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6.png" Type="http://schemas.openxmlformats.org/officeDocument/2006/relationships/image"/><Relationship Id="rId9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34100" y="2044700"/>
            <a:ext cx="6019800" cy="685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114800" y="2819400"/>
            <a:ext cx="10058400" cy="308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2089"/>
              </a:lnSpc>
            </a:pPr>
            <a:r>
              <a:rPr lang="en-US" sz="9900" b="false" i="false" u="none" strike="noStrike" spc="-100">
                <a:solidFill>
                  <a:srgbClr val="202020"/>
                </a:solidFill>
                <a:latin typeface="S-Core Dream 5 Medium"/>
              </a:rPr>
              <a:t>Translation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00800" y="2146300"/>
            <a:ext cx="54864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3 Light"/>
              </a:rPr>
              <a:t>AI</a:t>
            </a:r>
            <a:r>
              <a:rPr lang="ko-KR" sz="2200" b="false" i="false" u="none" strike="noStrike">
                <a:solidFill>
                  <a:srgbClr val="FFFFFF"/>
                </a:solidFill>
                <a:ea typeface="S-Core Dream 3 Light"/>
              </a:rPr>
              <a:t>로</a:t>
            </a:r>
            <a:r>
              <a:rPr lang="en-US" sz="2200" b="false" i="false" u="none" strike="noStrike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2200" b="false" i="false" u="none" strike="noStrike">
                <a:solidFill>
                  <a:srgbClr val="FFFFFF"/>
                </a:solidFill>
                <a:ea typeface="S-Core Dream 3 Light"/>
              </a:rPr>
              <a:t>영어</a:t>
            </a:r>
            <a:r>
              <a:rPr lang="en-US" sz="2200" b="false" i="false" u="none" strike="noStrike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2200" b="false" i="false" u="none" strike="noStrike">
                <a:solidFill>
                  <a:srgbClr val="FFFFFF"/>
                </a:solidFill>
                <a:ea typeface="S-Core Dream 3 Light"/>
              </a:rPr>
              <a:t>공부하기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36700" y="6210300"/>
            <a:ext cx="6464300" cy="3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50300" y="3365500"/>
            <a:ext cx="8013700" cy="48641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759200" y="762000"/>
            <a:ext cx="107569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7149"/>
              </a:lnSpc>
            </a:pP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결과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200" y="3340100"/>
            <a:ext cx="45720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웹페이지에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들어갔을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0200" y="4203700"/>
            <a:ext cx="6845300" cy="1270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오류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내용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출력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: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문장에서의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오류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(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예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: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의미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구문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단어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선택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오류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등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).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문장에서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사용된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문법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규칙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: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문장에서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사용된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문법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용어와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그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설명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의미와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스타일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개선을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위한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제안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: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더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자연스럽거나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명확한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표현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제안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수정된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한국어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: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수정된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번역이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있다면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6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제공</a:t>
            </a:r>
            <a:r>
              <a:rPr lang="en-US" sz="16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6700" y="6692900"/>
            <a:ext cx="330200" cy="330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993900" y="66802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Google Generative AI</a:t>
            </a:r>
          </a:p>
        </p:txBody>
      </p: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6700" y="7226300"/>
            <a:ext cx="330200" cy="330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993900" y="72136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Django</a:t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6700" y="7747000"/>
            <a:ext cx="330200" cy="3302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993900" y="77343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JSON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및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HTTP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처리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13200" y="762000"/>
            <a:ext cx="102616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7149"/>
              </a:lnSpc>
            </a:pP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번역</a:t>
            </a:r>
            <a:r>
              <a:rPr lang="en-US" sz="8100" b="false" i="false" u="none" strike="noStrike" spc="-100">
                <a:solidFill>
                  <a:srgbClr val="202020"/>
                </a:solidFill>
                <a:latin typeface="S-Core Dream 6 Bold"/>
              </a:rPr>
              <a:t> </a:t>
            </a: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과정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3543300"/>
            <a:ext cx="15671800" cy="76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78000" y="7137400"/>
            <a:ext cx="3175000" cy="1054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Google Generative AI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를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사용해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문장을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생성하고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Django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세션에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저장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4700" y="6362700"/>
            <a:ext cx="26162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영어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문장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생성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(GET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요청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959100" y="3860800"/>
            <a:ext cx="7747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17800" y="3327400"/>
            <a:ext cx="1270000" cy="4953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908300" y="3429000"/>
            <a:ext cx="87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FFFFFF"/>
                </a:solidFill>
                <a:latin typeface="S-Core Dream 5 Medium"/>
              </a:rPr>
              <a:t>1SEPT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25700" y="4356100"/>
            <a:ext cx="1841500" cy="184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86500" y="4356100"/>
            <a:ext cx="1841500" cy="18415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638800" y="7137400"/>
            <a:ext cx="3175000" cy="1054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사용자가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생성된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문장을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한국어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번역문을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서버로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전송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05500" y="6362700"/>
            <a:ext cx="26162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한국어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번역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입력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(POST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요청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)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819900" y="3949700"/>
            <a:ext cx="774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78600" y="3327400"/>
            <a:ext cx="1270000" cy="4953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883400" y="3416300"/>
            <a:ext cx="6477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FFFFFF"/>
                </a:solidFill>
                <a:latin typeface="S-Core Dream 5 Medium"/>
              </a:rPr>
              <a:t>2SEPT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99600" y="7137400"/>
            <a:ext cx="3175000" cy="177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AI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에게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오류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문법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규칙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개선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제안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수정된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등을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받은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결과를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섹션별로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파싱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및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포맷팅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66300" y="6362700"/>
            <a:ext cx="26162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번역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분석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및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결과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처리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0693400" y="3949700"/>
            <a:ext cx="774700" cy="2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39400" y="3327400"/>
            <a:ext cx="1270000" cy="4953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642600" y="3429000"/>
            <a:ext cx="87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FFFFFF"/>
                </a:solidFill>
                <a:latin typeface="S-Core Dream 5 Medium"/>
              </a:rPr>
              <a:t>3SEPT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47300" y="4356100"/>
            <a:ext cx="1841500" cy="18415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3373100" y="7137400"/>
            <a:ext cx="31750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결과와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문법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상세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설명을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클라이언트에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반환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DELETE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세션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초기화로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과정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리셋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 spc="-100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가능</a:t>
            </a:r>
            <a:r>
              <a:rPr lang="en-US" sz="1800" b="false" i="false" u="none" strike="noStrike" spc="-100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27100" y="6362700"/>
            <a:ext cx="26162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결과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반환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및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초기화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4554200" y="3949700"/>
            <a:ext cx="774700" cy="25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12900" y="3327400"/>
            <a:ext cx="1270000" cy="4953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4503400" y="3429000"/>
            <a:ext cx="87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500" b="false" i="false" u="none" strike="noStrike">
                <a:solidFill>
                  <a:srgbClr val="FFFFFF"/>
                </a:solidFill>
                <a:latin typeface="S-Core Dream 5 Medium"/>
              </a:rPr>
              <a:t>4SEPT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020800" y="4356100"/>
            <a:ext cx="1841500" cy="1841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667000" y="4597400"/>
            <a:ext cx="1358900" cy="1358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42100" y="4711700"/>
            <a:ext cx="1130300" cy="1130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375900" y="4559300"/>
            <a:ext cx="1422400" cy="1422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36700" y="4584700"/>
            <a:ext cx="13970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73400" y="762000"/>
            <a:ext cx="121412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7149"/>
              </a:lnSpc>
            </a:pP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시스템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11000" y="3149600"/>
            <a:ext cx="5080000" cy="5359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84300" y="3149600"/>
            <a:ext cx="10248900" cy="952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762500" y="3454400"/>
            <a:ext cx="5664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표시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입력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제공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출력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900" y="3378200"/>
            <a:ext cx="23368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프론트엔드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4254500"/>
            <a:ext cx="10248900" cy="952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762500" y="4368800"/>
            <a:ext cx="56642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클라이언트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처리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생성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및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로직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Google Generative AI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와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통신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파싱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7900" y="4483100"/>
            <a:ext cx="23368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백엔드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84300" y="5359400"/>
            <a:ext cx="10248900" cy="9525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762500" y="5664200"/>
            <a:ext cx="5664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자연어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생성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및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7900" y="5397500"/>
            <a:ext cx="23368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GOOGLE GENERATIVE AI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6464300"/>
            <a:ext cx="10248900" cy="9525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762500" y="6769100"/>
            <a:ext cx="56642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영어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문장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및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번역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데이터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세션에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저장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47900" y="6502400"/>
            <a:ext cx="23368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데이터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처리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및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세션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관리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84300" y="7569200"/>
            <a:ext cx="10248900" cy="952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41200" y="3340100"/>
            <a:ext cx="4432300" cy="49403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4762500" y="7683500"/>
            <a:ext cx="56642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AI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응답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포맷팅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분석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구조화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, </a:t>
            </a:r>
          </a:p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클라이언트에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JSON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형식으로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전달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7900" y="7607300"/>
            <a:ext cx="23368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결과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포맷팅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및</a:t>
            </a:r>
            <a:r>
              <a:rPr lang="en-US" sz="2400" b="false" i="false" u="none" strike="noStrike">
                <a:solidFill>
                  <a:srgbClr val="202020"/>
                </a:solidFill>
                <a:latin typeface="S-Core Dream 5 Medium"/>
              </a:rPr>
              <a:t> </a:t>
            </a:r>
            <a:r>
              <a:rPr lang="ko-KR" sz="2400" b="false" i="false" u="none" strike="noStrike">
                <a:solidFill>
                  <a:srgbClr val="202020"/>
                </a:solidFill>
                <a:ea typeface="S-Core Dream 5 Medium"/>
              </a:rPr>
              <a:t>시각화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17900" y="762000"/>
            <a:ext cx="112649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7149"/>
              </a:lnSpc>
            </a:pP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문제점</a:t>
            </a:r>
            <a:r>
              <a:rPr lang="en-US" sz="8100" b="false" i="false" u="none" strike="noStrike" spc="-100">
                <a:solidFill>
                  <a:srgbClr val="202020"/>
                </a:solidFill>
                <a:latin typeface="S-Core Dream 6 Bold"/>
              </a:rPr>
              <a:t> </a:t>
            </a: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해결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3352800"/>
            <a:ext cx="7239000" cy="1371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06600" y="3670300"/>
            <a:ext cx="6032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chat GPT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는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유료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API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가진다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Hugging Face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시도했지만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실패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0" y="3352800"/>
            <a:ext cx="7239000" cy="1371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668000" y="3848100"/>
            <a:ext cx="6032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Google Generative AI api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사용해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해결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15300" y="3238500"/>
            <a:ext cx="2133600" cy="1587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204200" y="3771900"/>
            <a:ext cx="20828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5 Medium"/>
              </a:rPr>
              <a:t>TO BE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5156200"/>
            <a:ext cx="7239000" cy="1371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006600" y="5473700"/>
            <a:ext cx="6032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AI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응답의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일관성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부족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문제가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있었다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프롬프트로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줬던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형식과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다른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형식의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응답이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있었다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0" y="5156200"/>
            <a:ext cx="7239000" cy="13716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668000" y="5664200"/>
            <a:ext cx="6032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프롬프트를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여러번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조정해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해결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15300" y="5054600"/>
            <a:ext cx="2133600" cy="15875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204200" y="5575300"/>
            <a:ext cx="20828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5 Medium"/>
              </a:rPr>
              <a:t>TO BE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6972300"/>
            <a:ext cx="7239000" cy="13716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006600" y="7467600"/>
            <a:ext cx="6032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ipynb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파일로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보기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불편함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0" y="6972300"/>
            <a:ext cx="7239000" cy="13716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668000" y="7467600"/>
            <a:ext cx="60325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202020"/>
              </a:buClr>
              <a:buFont typeface="Arial"/>
              <a:buChar char="●"/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Django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이용해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인터페이스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개선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15300" y="6858000"/>
            <a:ext cx="2133600" cy="15875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8204200" y="7391400"/>
            <a:ext cx="20828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5 Medium"/>
              </a:rPr>
              <a:t>TO BE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86200" y="762000"/>
            <a:ext cx="105029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7149"/>
              </a:lnSpc>
            </a:pP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주제</a:t>
            </a:r>
            <a:r>
              <a:rPr lang="en-US" sz="8100" b="false" i="false" u="none" strike="noStrike" spc="-100">
                <a:solidFill>
                  <a:srgbClr val="202020"/>
                </a:solidFill>
                <a:latin typeface="S-Core Dream 6 Bold"/>
              </a:rPr>
              <a:t> </a:t>
            </a: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바꾸게</a:t>
            </a:r>
            <a:r>
              <a:rPr lang="en-US" sz="8100" b="false" i="false" u="none" strike="noStrike" spc="-100">
                <a:solidFill>
                  <a:srgbClr val="202020"/>
                </a:solidFill>
                <a:latin typeface="S-Core Dream 6 Bold"/>
              </a:rPr>
              <a:t> </a:t>
            </a: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된</a:t>
            </a:r>
            <a:r>
              <a:rPr lang="en-US" sz="8100" b="false" i="false" u="none" strike="noStrike" spc="-100">
                <a:solidFill>
                  <a:srgbClr val="202020"/>
                </a:solidFill>
                <a:latin typeface="S-Core Dream 6 Bold"/>
              </a:rPr>
              <a:t> </a:t>
            </a:r>
            <a:r>
              <a:rPr lang="ko-KR" sz="8100" b="false" i="false" u="none" strike="noStrike" spc="-100">
                <a:solidFill>
                  <a:srgbClr val="202020"/>
                </a:solidFill>
                <a:ea typeface="S-Core Dream 6 Bold"/>
              </a:rPr>
              <a:t>계기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6200" y="3429000"/>
            <a:ext cx="7683500" cy="509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67100" y="3086100"/>
            <a:ext cx="3454400" cy="68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708400" y="3200400"/>
            <a:ext cx="29591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5 Medium"/>
              </a:rPr>
              <a:t>Before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58300" y="3416300"/>
            <a:ext cx="7683500" cy="509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79200" y="3073400"/>
            <a:ext cx="3454400" cy="6858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1620500" y="3187700"/>
            <a:ext cx="29591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S-Core Dream 5 Medium"/>
              </a:rPr>
              <a:t>After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81200" y="7137400"/>
            <a:ext cx="6477000" cy="38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68500" y="6667500"/>
            <a:ext cx="330200" cy="330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565400" y="66548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ai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에게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했을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때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결과가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좋지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않았다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81200" y="7912100"/>
            <a:ext cx="6477000" cy="38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68500" y="7442200"/>
            <a:ext cx="330200" cy="3302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2565400" y="74295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할당량이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초과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하면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할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수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없다는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문제가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있었다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93300" y="7137400"/>
            <a:ext cx="6477000" cy="38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007600" y="6654800"/>
            <a:ext cx="330200" cy="3302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477500" y="6629400"/>
            <a:ext cx="62357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AI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에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동일한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양식으로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요청하면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일정한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데이터를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추출할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수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7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있었다</a:t>
            </a:r>
            <a:r>
              <a:rPr lang="en-US" sz="17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93300" y="7912100"/>
            <a:ext cx="6477000" cy="38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81200" y="3860800"/>
            <a:ext cx="6477000" cy="2489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07600" y="3860800"/>
            <a:ext cx="6477000" cy="2489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007600" y="7429500"/>
            <a:ext cx="330200" cy="3302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0477500" y="7416800"/>
            <a:ext cx="623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할당량에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대한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부담감이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 </a:t>
            </a:r>
            <a:r>
              <a:rPr lang="ko-KR" sz="1800" b="false" i="false" u="none" strike="noStrike">
                <a:solidFill>
                  <a:srgbClr val="202020">
                    <a:alpha val="80000"/>
                  </a:srgbClr>
                </a:solidFill>
                <a:ea typeface="S-Core Dream 3 Light"/>
              </a:rPr>
              <a:t>적다</a:t>
            </a:r>
            <a:r>
              <a:rPr lang="en-US" sz="1800" b="false" i="false" u="none" strike="noStrike">
                <a:solidFill>
                  <a:srgbClr val="202020">
                    <a:alpha val="80000"/>
                  </a:srgbClr>
                </a:solidFill>
                <a:latin typeface="S-Core Dream 3 Light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11900" y="2336800"/>
            <a:ext cx="56388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번역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모델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개선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-&gt; ai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가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내가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번역한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것에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대한</a:t>
            </a:r>
            <a:r>
              <a:rPr lang="en-US" sz="1900" b="false" i="false" u="none" strike="noStrike">
                <a:solidFill>
                  <a:srgbClr val="202020"/>
                </a:solidFill>
                <a:latin typeface="S-Core Dream 3 Light"/>
              </a:rPr>
              <a:t> </a:t>
            </a:r>
            <a:r>
              <a:rPr lang="ko-KR" sz="1900" b="false" i="false" u="none" strike="noStrike">
                <a:solidFill>
                  <a:srgbClr val="202020"/>
                </a:solidFill>
                <a:ea typeface="S-Core Dream 3 Light"/>
              </a:rPr>
              <a:t>피드벡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