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7" r:id="rId2"/>
    <p:sldId id="258" r:id="rId3"/>
    <p:sldId id="265" r:id="rId4"/>
    <p:sldId id="270" r:id="rId5"/>
    <p:sldId id="259" r:id="rId6"/>
    <p:sldId id="266" r:id="rId7"/>
    <p:sldId id="267" r:id="rId8"/>
    <p:sldId id="268" r:id="rId9"/>
    <p:sldId id="269" r:id="rId10"/>
    <p:sldId id="283" r:id="rId11"/>
    <p:sldId id="271" r:id="rId12"/>
    <p:sldId id="278" r:id="rId13"/>
    <p:sldId id="279" r:id="rId14"/>
    <p:sldId id="298" r:id="rId15"/>
    <p:sldId id="272" r:id="rId16"/>
    <p:sldId id="285" r:id="rId17"/>
    <p:sldId id="286" r:id="rId18"/>
    <p:sldId id="274" r:id="rId19"/>
    <p:sldId id="275" r:id="rId20"/>
    <p:sldId id="276" r:id="rId21"/>
    <p:sldId id="282" r:id="rId22"/>
    <p:sldId id="289" r:id="rId23"/>
    <p:sldId id="294" r:id="rId24"/>
    <p:sldId id="291" r:id="rId25"/>
    <p:sldId id="292" r:id="rId26"/>
    <p:sldId id="288" r:id="rId27"/>
    <p:sldId id="296" r:id="rId28"/>
    <p:sldId id="277" r:id="rId29"/>
    <p:sldId id="297" r:id="rId30"/>
    <p:sldId id="29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AC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5" autoAdjust="0"/>
    <p:restoredTop sz="72318" autoAdjust="0"/>
  </p:normalViewPr>
  <p:slideViewPr>
    <p:cSldViewPr snapToGrid="0">
      <p:cViewPr>
        <p:scale>
          <a:sx n="75" d="100"/>
          <a:sy n="75" d="100"/>
        </p:scale>
        <p:origin x="-1974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53483-E0C9-43DF-B400-A54EFFB389D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68A8A-9D4E-4971-8F8C-CE4E52F32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7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oxfoxs.tistory.com/403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%EC%9B%B9_%EC%84%9C%EB%B2%84" TargetMode="External"/><Relationship Id="rId3" Type="http://schemas.openxmlformats.org/officeDocument/2006/relationships/hyperlink" Target="https://ko.wikipedia.org/wiki/%EC%A0%84%EC%86%A1_%EC%A0%9C%EC%96%B4_%ED%94%84%EB%A1%9C%ED%86%A0%EC%BD%9C" TargetMode="External"/><Relationship Id="rId7" Type="http://schemas.openxmlformats.org/officeDocument/2006/relationships/hyperlink" Target="https://ko.wikipedia.org/wiki/%EC%9B%B9_%EB%B8%8C%EB%9D%BC%EC%9A%B0%EC%A0%80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ko.wikipedia.org/wiki/OSI_%EB%AA%A8%EB%8D%B8" TargetMode="External"/><Relationship Id="rId5" Type="http://schemas.openxmlformats.org/officeDocument/2006/relationships/hyperlink" Target="https://ko.wikipedia.org/wiki/%ED%86%B5%EC%8B%A0_%ED%94%84%EB%A1%9C%ED%86%A0%EC%BD%9C" TargetMode="External"/><Relationship Id="rId4" Type="http://schemas.openxmlformats.org/officeDocument/2006/relationships/hyperlink" Target="https://ko.wikipedia.org/wiki/%EC%9D%B4%EC%A4%91%ED%86%B5%EC%8B%A0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kky.kr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제가 진행하고 있는 </a:t>
            </a:r>
            <a:r>
              <a:rPr lang="ko-KR" altLang="en-US" dirty="0" err="1" smtClean="0"/>
              <a:t>도키</a:t>
            </a:r>
            <a:r>
              <a:rPr lang="ko-KR" altLang="en-US" dirty="0" smtClean="0"/>
              <a:t> 프로젝트에 대한 얘기를 해보려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68A8A-9D4E-4971-8F8C-CE4E52F3252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757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최근에 신경을 </a:t>
            </a:r>
            <a:r>
              <a:rPr lang="ko-KR" altLang="en-US" dirty="0" smtClean="0"/>
              <a:t>쓰던 부분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실시간 </a:t>
            </a:r>
            <a:r>
              <a:rPr lang="ko-KR" altLang="en-US" dirty="0" smtClean="0"/>
              <a:t>통신을 만들면서 고민을 </a:t>
            </a:r>
            <a:r>
              <a:rPr lang="ko-KR" altLang="en-US" dirty="0" err="1" smtClean="0"/>
              <a:t>많이함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68A8A-9D4E-4971-8F8C-CE4E52F3252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632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68A8A-9D4E-4971-8F8C-CE4E52F3252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709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2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이게 결론이자 주제이고</a:t>
            </a:r>
            <a:endParaRPr lang="en-US" altLang="ko-KR" sz="1200" b="1" i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1200" b="1" i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이 답을 찾아가는 과정에서의 제 </a:t>
            </a:r>
            <a:r>
              <a:rPr lang="ko-KR" altLang="en-US" sz="12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생각들</a:t>
            </a:r>
            <a:r>
              <a:rPr lang="en-US" altLang="ko-KR" sz="12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en-US" altLang="ko-KR" sz="1200" b="1" i="1" kern="0" baseline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200" b="1" i="1" kern="0" baseline="0" dirty="0" err="1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느낀점</a:t>
            </a:r>
            <a:endParaRPr lang="en-US" altLang="ko-KR" sz="1200" b="1" i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1200" b="1" i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1200" b="1" i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68A8A-9D4E-4971-8F8C-CE4E52F3252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709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먼저 실시간 서비스 관련 요구사항을 정의 </a:t>
            </a:r>
            <a:r>
              <a:rPr lang="ko-KR" altLang="en-US" dirty="0" err="1" smtClean="0"/>
              <a:t>해둔건데요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en-US" altLang="ko-KR" dirty="0" smtClean="0"/>
              <a:t>2.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왜 </a:t>
            </a:r>
            <a:r>
              <a:rPr lang="ko-KR" altLang="en-US" dirty="0" err="1" smtClean="0"/>
              <a:t>이런요구사항이</a:t>
            </a:r>
            <a:r>
              <a:rPr lang="ko-KR" altLang="en-US" dirty="0" smtClean="0"/>
              <a:t> 나오게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됬는지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&gt; </a:t>
            </a:r>
            <a:r>
              <a:rPr lang="ko-KR" altLang="en-US" baseline="0" dirty="0" smtClean="0"/>
              <a:t>앞서 프로젝트 동기부분 </a:t>
            </a:r>
            <a:r>
              <a:rPr lang="ko-KR" altLang="en-US" dirty="0" smtClean="0"/>
              <a:t>말씀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기존에 </a:t>
            </a:r>
            <a:r>
              <a:rPr lang="ko-KR" altLang="en-US" dirty="0" smtClean="0"/>
              <a:t>사용하던 </a:t>
            </a:r>
            <a:r>
              <a:rPr lang="ko-KR" altLang="en-US" dirty="0" err="1" smtClean="0"/>
              <a:t>오키에서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불편한점들을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개선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3.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하나의 </a:t>
            </a:r>
            <a:r>
              <a:rPr lang="ko-KR" altLang="en-US" dirty="0" smtClean="0"/>
              <a:t>예를 들면 현재 </a:t>
            </a:r>
            <a:r>
              <a:rPr lang="ko-KR" altLang="en-US" dirty="0" err="1" smtClean="0"/>
              <a:t>오키</a:t>
            </a:r>
            <a:r>
              <a:rPr lang="ko-KR" altLang="en-US" dirty="0" smtClean="0"/>
              <a:t> 커뮤니티에서 </a:t>
            </a:r>
            <a:r>
              <a:rPr lang="ko-KR" altLang="en-US" dirty="0" err="1" smtClean="0"/>
              <a:t>알림기능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68A8A-9D4E-4971-8F8C-CE4E52F3252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709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결과물 보여드리기 이해를 도움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68A8A-9D4E-4971-8F8C-CE4E52F3252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709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r>
              <a:rPr lang="ko-KR" altLang="en-US" baseline="0" dirty="0" err="1" smtClean="0"/>
              <a:t>그외에도</a:t>
            </a:r>
            <a:r>
              <a:rPr lang="ko-KR" altLang="en-US" baseline="0" dirty="0" smtClean="0"/>
              <a:t> 실시간 관련 개념</a:t>
            </a:r>
            <a:endParaRPr lang="en-US" altLang="ko-KR" baseline="0" dirty="0" smtClean="0"/>
          </a:p>
          <a:p>
            <a:r>
              <a:rPr lang="en-US" altLang="ko-KR" baseline="0" dirty="0" smtClean="0"/>
              <a:t>Streaming</a:t>
            </a:r>
          </a:p>
          <a:p>
            <a:r>
              <a:rPr lang="en-US" altLang="ko-K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Server Sent Event(SSE)</a:t>
            </a:r>
            <a:endParaRPr lang="en-US" altLang="ko-KR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68A8A-9D4E-4971-8F8C-CE4E52F3252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709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웹은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약속을 사용한 통신으로 이루어져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요청에 응답하면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결과인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문서가 브라우저 창에 뿌려지는 식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순수한 데이터 전달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68A8A-9D4E-4971-8F8C-CE4E52F3252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709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그렇기 때문에 요청을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보낼때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내용을 기다리는 시간과 함께 연결하는 시간이 들어가게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 smtClean="0"/>
              <a:t>https://mangkyu.tistory.com/48</a:t>
            </a:r>
          </a:p>
          <a:p>
            <a:r>
              <a:rPr lang="en-US" altLang="ko-KR" dirty="0" smtClean="0"/>
              <a:t>https://velog.io/@</a:t>
            </a:r>
            <a:r>
              <a:rPr lang="en-US" altLang="ko-KR" dirty="0" smtClean="0"/>
              <a:t>imacoolgirlyo/web-socket%EA%B3%BC-socket.io</a:t>
            </a:r>
          </a:p>
          <a:p>
            <a:endParaRPr lang="en-US" altLang="ko-KR" sz="1200" dirty="0" smtClean="0">
              <a:latin typeface="+mn-ea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 smtClean="0">
                <a:latin typeface="+mn-ea"/>
              </a:rPr>
              <a:t>비상태성</a:t>
            </a:r>
            <a:r>
              <a:rPr lang="en-US" altLang="ko-KR" sz="1200" dirty="0" smtClean="0">
                <a:latin typeface="+mn-ea"/>
              </a:rPr>
              <a:t>(Stateless)</a:t>
            </a:r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68A8A-9D4E-4971-8F8C-CE4E52F3252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709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0. </a:t>
            </a:r>
            <a:r>
              <a:rPr lang="ko-KR" altLang="en-US" dirty="0" smtClean="0"/>
              <a:t>앞서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의 특징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비연결성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단방향통신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말씀드렸고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폴링과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롱폴링</a:t>
            </a:r>
            <a:r>
              <a:rPr lang="ko-KR" altLang="en-US" dirty="0" smtClean="0"/>
              <a:t> 모두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통신 방식인데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실시간 통신을 할 수 있는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방법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2. Polling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가장 기본적으로 사용되는 기법으로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클라이언트가 서버에 주기적으로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보내서 이벤트가 있는지 없는지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받아올 데이터가 있는지 없는지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체크하는 것이다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요청을 보내고 응답을 받아서 계속 확인을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하는것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Short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이름이 붙은 이유가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요청후에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응답을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바로받는다고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해서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불리더라구요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쉬운 방법이지만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비연결성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단방향통신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이라는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특징을 가주고 실시간 통신을 위해서는 수많은 세밀한 요청이 들어가야 실시간으로 이벤트 확인이 가능하다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수많은 요청이 들어가는데 만약에 사용수도 증가를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할때에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발생하는 네트워크 비용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오버헤드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대해서 고려를 해봐야 하는 통신방법이라고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생각을해요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주기가 세밀한 간격으로 요청을 수많이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해야하는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방식보다는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적당한 주기로 요청을 하는 경우가 더 적합할거라고 생각을 하구요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 연결을 맺고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끝는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것 자체가 부담이 많은 방식이다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(http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어플리케이션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레이어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에서 동작하고 어플리케이션은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레이어에서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동작하는데 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연결을 위해서는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패킷교환이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필요하고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완전한 종료를 위해서는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패킷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교환이 이루어진다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이거를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명의 클라이언트가 계속해서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폴링방식으로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요청한다면 서버에 문제가 되고 비효율일 수 밖에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필요없이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발생되는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연결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트래픽을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피할 수 있다</a:t>
            </a:r>
            <a:endParaRPr lang="en-US" altLang="ko-KR" dirty="0" smtClean="0"/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실시간 상호작용할 수 있게 효과만 내본 기술들</a:t>
            </a:r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68A8A-9D4E-4971-8F8C-CE4E52F3252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7097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 err="1" smtClean="0"/>
              <a:t>Htttp</a:t>
            </a:r>
            <a:r>
              <a:rPr lang="ko-KR" altLang="en-US" dirty="0" smtClean="0"/>
              <a:t>통신방식을 벗어나진</a:t>
            </a:r>
            <a:r>
              <a:rPr lang="ko-KR" altLang="en-US" baseline="0" dirty="0" smtClean="0"/>
              <a:t> 않아요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보내고 서버에서 클라이언트에게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바로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보내는 것이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아니라 기다려요 이벤트가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발생할때까지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응답을 지연하고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있는거에요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 startAt="3"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out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될 때까지 그 요청에 대한 응답을 기다린다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벤트가 발생하면 즉시응답하고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종료한다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종료 한 즉시 다시 요청이 들어가고 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기다리는거에요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롱폴링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이라고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요청하면 바로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짧게 응답해줬지만 길게 기다렸다가 응답을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한다해서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하는데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폴링처럼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수많은 요청을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해야 할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필요가 없이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실시간 통신이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가능하다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응답을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지연할때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비용이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발생할 수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Http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통신방식은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비연결성인데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연결을 유지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해야한다말이에요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커넥션유지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최적화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요청리스트에 대한 관리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baseline="0" dirty="0" smtClean="0"/>
              <a:t>메모리 사용량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코드의 구현 복잡도나 추후 유지보수 관리측면일수도 있고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9. </a:t>
            </a:r>
            <a:r>
              <a:rPr lang="ko-KR" altLang="en-US" baseline="0" dirty="0" smtClean="0"/>
              <a:t>결국 이것도 </a:t>
            </a:r>
            <a:r>
              <a:rPr lang="en-US" altLang="ko-KR" baseline="0" dirty="0" smtClean="0"/>
              <a:t>http</a:t>
            </a:r>
            <a:r>
              <a:rPr lang="ko-KR" altLang="en-US" baseline="0" dirty="0" smtClean="0"/>
              <a:t>통신방식이고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비연결성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단방향</a:t>
            </a:r>
            <a:r>
              <a:rPr lang="ko-KR" altLang="en-US" baseline="0" dirty="0" smtClean="0"/>
              <a:t> 통신의 특징을 가지는데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그것을 </a:t>
            </a:r>
            <a:r>
              <a:rPr lang="ko-KR" altLang="en-US" baseline="0" dirty="0" err="1" smtClean="0"/>
              <a:t>극복하기위해서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wait</a:t>
            </a:r>
            <a:r>
              <a:rPr lang="ko-KR" altLang="en-US" baseline="0" dirty="0" smtClean="0"/>
              <a:t>지연응답을 하면서 실시간성의 효과를 보려고 </a:t>
            </a:r>
            <a:r>
              <a:rPr lang="ko-KR" altLang="en-US" baseline="0" dirty="0" err="1" smtClean="0"/>
              <a:t>하는건데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비용발생에 대해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고려해봐야한다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롱폴링은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채팅에는 좀더 적합할지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않을거라고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생각하는게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채팅은 계속 메시지를 보내는데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그러면 요청과 응답의 주기가 짧아지면서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wait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구간이 없어져요 그러면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폴링과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같아진단말이에요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결론적으로 구현은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 어렵게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해두고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쓰는건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폴링처럼쓰는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그냥 쉽게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폴링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쓰는것보다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못해진다는거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채팅방에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명이들어와있어요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그런데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1000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명이 모두 요청을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한상태에서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wait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하고있다가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누군가 메시지를 보내서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이벤트 발생하면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그때 응답을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 모두에게 한꺼번에 보내고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다시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즉시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명에게 받아요 그래서 순간적으로 부하가 확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늘어나는 구간이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있다는거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채팅과 같은 실시간 서비스에는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적합하지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않을거라고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생각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추세로 보더라도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롱폴링이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웹소켓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이전에 대안으로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쓰이던 것이었고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잘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안쓰이는거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같아요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폴링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롱폴링을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정리하면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통신방식이다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비연결성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단방향통신이라는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특징하에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실시간 통신을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만들려다보니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문제점들이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생김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</a:t>
            </a:r>
          </a:p>
          <a:p>
            <a:pPr marL="0" indent="0">
              <a:buNone/>
            </a:pP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 smtClean="0"/>
              <a:t>Long polling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서버에 클라이언트들이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수신을 위해 연결되어 있는 형태이기 때문에 서버의 가용 연결 수에 따라 가능 여부가 바뀐다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Tomcat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쓰레드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풀을 사용하는데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풀의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쓰레드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가용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갯수가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개인 경우에는 하나의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Tomcat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당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클라이언트가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Polling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연결이 가능하게 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이유로 많은 커넥션이 유지 되기 때문에 실시간 채팅 등 많은 송수신이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필요한 경우에는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비적합하며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연결이 많지 않은 경우에 적합하다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dirty="0" smtClean="0"/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폴링과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롱폴링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모두 오랫동안 연결되어 있는 커넥션을 최적화 하지 못하는 문제가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방식을 위해서는 연결된 커넥션과 요청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리스트들을 가지고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있어야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실시간 상호작용할 수 있게 효과만 내본 기술들</a:t>
            </a:r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68A8A-9D4E-4971-8F8C-CE4E52F3252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709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파트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도키프로젝트를</a:t>
            </a:r>
            <a:r>
              <a:rPr lang="ko-KR" altLang="en-US" dirty="0" smtClean="0"/>
              <a:t> 간략히 소개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할게요</a:t>
            </a:r>
            <a:r>
              <a:rPr lang="en-US" altLang="ko-KR" baseline="0" dirty="0" smtClean="0"/>
              <a:t> 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주제</a:t>
            </a:r>
            <a:r>
              <a:rPr lang="en-US" altLang="ko-KR" dirty="0" smtClean="0"/>
              <a:t>,</a:t>
            </a:r>
            <a:r>
              <a:rPr lang="ko-KR" altLang="en-US" dirty="0" smtClean="0"/>
              <a:t>동기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기술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주요기능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68A8A-9D4E-4971-8F8C-CE4E52F3252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879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웹소켓은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웹에서 사용하기 위한 소켓을 의미하는데요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폴링과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롱폴링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웹소켓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차이점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연결성이라 연결을 유지한다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클라이언트가 요청을 하면 서버로부터 반드시 응답을 받는 구조가 아니에요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http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단방향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통신이지만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웹소켓은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양방향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자유롭거든요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나는 아무런 요청을 하지도 않았는데 알아서 서버가 데이터를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보내주는거에요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웹소켓의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동작방식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처음에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HANDSHAKE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과정으로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프로토콜을 통해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웹소켓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업그레이드 요청을 해요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응답이 성공이면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웹소켓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프로토콜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스위칭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전환이 되고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 startAt="3"/>
            </a:pP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웹소켓을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위한 새로운 소켓이 만들어지고 이 소켓을 이용해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통신을한다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연결이 되었다는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비연결이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아니라 연결이 되어있는 상태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 startAt="4"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연결이 되고 서부터는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자유롭게 데이터를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주고받을 수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있는거에요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http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통신방식처럼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요청을해서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연결하고 응답을 받고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다시 끊고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이런게아니라는거죠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 startAt="4"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 startAt="4"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어떻게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받냐면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연결이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되고나서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서버에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웹소켓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세션을 생성해요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 startAt="4"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이 세션객체를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사용자별로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관리를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그러면 서버에서 내가 원하는 사용자의 이 세션을 가지고 와서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 startAt="7"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함수호출을 하면 해당 사용자에게 데이터를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보낼수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있는거에요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 startAt="7"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서버에서 각각의 클라이언트를 기억하고 있으니까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클라이언트의 요청이 없어도 응답을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할수있다는거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228600" indent="-228600">
              <a:buAutoNum type="arabicPeriod" startAt="7"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연결을 유지하고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있다는게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핵심인거에요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때문에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프로토콜과의 호환도 가능하다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웹소켓을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사용하기 위해서는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Upgrade header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걸 사용하여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프로토콜에서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프로토콜로 전환된다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과정을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HandShake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웹소켓의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 80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포트 를 사용하면서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프로토콜과 호환되며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웹브라우저와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서버간 통신을 가능하게 해준다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웹소켓의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포로토콜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표시는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Secure)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68A8A-9D4E-4971-8F8C-CE4E52F3252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7097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하는 메시지를 전달한다고 하면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요청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응답할때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헤더에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많은것들이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있자나요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소켓은 이러한 문제없이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순수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데이터만 전송이 가능해진다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 smtClean="0"/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왜냐면 요청한 클라이언트와 응답할 서버 그들만의 소켓이기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떄문에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HTTP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프로토콜 자체는 정보전달을 특정 대상 구분 없이 전송할 목적으로 만들어졌기 때문에 이 데이터가 문서인지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어플리케이션인지에 대한 정보가 항상 들어있어야 하지만 그들만의 통신소켓에서는 굳이 이를 알려줄 필요가 없기 때문이다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dirty="0" smtClean="0"/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기본적으로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를 전송 계층으로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하는 메시지 지향적 응용 프로그램 프로토콜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프로토콜의 기본 개념은 클라이언트와 서버간에 설정된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연결을 재사용하는 것입니다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웹소켓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하나의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TCP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접속에 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전이중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통신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채널을 제공하는 컴퓨터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통신 프로토콜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웹소켓은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구별된다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프로토콜 모두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OSI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모델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계층에 위치해 있으며 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계층의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의존한다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웹소켓은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포트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443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위에 동작하도록 설계되었으며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프록시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및 중간 층을 지원하도록 설계되었으므로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프로토콜과 호환이 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웹소켓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프로토콜은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풀링과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반이중방식에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비해 더 낮은 부하를 사용하여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웹 브라우저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다른 클라이언트 애플리케이션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웹 서버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간의 통신을 가능케 하며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서버와의 실시간 데이터 전송을 용이케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dirty="0" smtClean="0"/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웹소켓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핸드셰이크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요청을 보내며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하면 서버는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웹소켓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핸드셰이크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응답을 아래의 예에서 보는 바와 같이 반환한다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 요청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 응답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68A8A-9D4E-4971-8F8C-CE4E52F3252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7097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하는 메시지를 전달한다고 하면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요청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응답할때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헤더에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많은것들이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있자나요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이런것들을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반복적으로 클라이언트와 서버가 주고받아야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하는거에요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웹소켓은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순수한 데이터만 주고받는다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많은 요청과 응답이 있다면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웹소켓이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네트워크 비용이 훨씬 적다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요청과 응답이 계속 있는 형태이므로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순수한 데이터로 응답이 되는 것이 아니라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Content-Type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컨텐츠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헤더가 묻어서 응답이 이루어지는 데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아무리 그래도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오버헤드 자체는 해결 할 수 없다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소켓은 이러한 문제없이 단순한 순수 데이터만 전송이 가능해진다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 smtClean="0"/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왜냐면 요청한 클라이언트와 응답할 서버 그들만의 소켓이기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떄문에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HTTP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프로토콜 자체는 정보전달을 특정 대상 구분 없이 전송할 목적으로 만들어졌기 때문에 이 데이터가 문서인지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어플리케이션인지에 대한 정보가 항상 들어있어야 하지만 그들만의 통신소켓에서는 굳이 이를 알려줄 필요가 없기 때문이다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68A8A-9D4E-4971-8F8C-CE4E52F3252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7097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68A8A-9D4E-4971-8F8C-CE4E52F3252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7097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68A8A-9D4E-4971-8F8C-CE4E52F3252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7097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68A8A-9D4E-4971-8F8C-CE4E52F3252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7097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소켓은 이러한 문제없이 단순한 순수 데이터만 전송이 가능해진다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dirty="0" smtClean="0"/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프로토콜을 이용하면 이전에 서버와 클라이언트 간의 실시간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양방향 통신을 가능하기 위해서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Polling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방식을 사용했던 것보다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overhead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확실히 작아진다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클라이언트가 먼저 서버에게 요청하지 않고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서버가 클라이언트에게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보내고 이 연결이 계속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열린채로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유지되기 때문에 가능하다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웹소켓은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달리 최초 접속을 제외하고 헤더정보를 보내지 않기에 네트워크 비용측면에서 이득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웹소켓은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요청을 위해서 새로운 연결을  만들  필요가 없고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추가적인 헤더가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필요없기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때문에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Polling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방식에 비해서 효율적으로  작동한다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68A8A-9D4E-4971-8F8C-CE4E52F3252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7097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>
              <a:lnSpc>
                <a:spcPct val="150000"/>
              </a:lnSpc>
              <a:defRPr/>
            </a:pPr>
            <a:endParaRPr lang="en-US" altLang="ko-KR" sz="1200" b="1" i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1200" b="1" i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68A8A-9D4E-4971-8F8C-CE4E52F3252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7097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1. Http</a:t>
            </a:r>
            <a:r>
              <a:rPr lang="ko-KR" altLang="en-US" dirty="0" smtClean="0"/>
              <a:t>인 </a:t>
            </a:r>
            <a:r>
              <a:rPr lang="ko-KR" altLang="en-US" dirty="0" err="1" smtClean="0"/>
              <a:t>폴링과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롱폴링은</a:t>
            </a:r>
            <a:r>
              <a:rPr lang="ko-KR" altLang="en-US" dirty="0" smtClean="0"/>
              <a:t> 애초에 </a:t>
            </a:r>
            <a:r>
              <a:rPr lang="ko-KR" altLang="en-US" dirty="0" err="1" smtClean="0"/>
              <a:t>비연결성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실시간처럼</a:t>
            </a:r>
            <a:r>
              <a:rPr lang="ko-KR" altLang="en-US" baseline="0" dirty="0" smtClean="0"/>
              <a:t> 효과를 내기 위해 마치 연결이 </a:t>
            </a:r>
            <a:r>
              <a:rPr lang="ko-KR" altLang="en-US" baseline="0" dirty="0" err="1" smtClean="0"/>
              <a:t>되있는것처럼</a:t>
            </a:r>
            <a:r>
              <a:rPr lang="ko-KR" altLang="en-US" baseline="0" dirty="0" smtClean="0"/>
              <a:t> 극복을 </a:t>
            </a:r>
            <a:r>
              <a:rPr lang="ko-KR" altLang="en-US" baseline="0" dirty="0" err="1" smtClean="0"/>
              <a:t>해보려하지만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여러 문제점들이 따른다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통신은 실시간 연결이 아닌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필요한 경우에만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접근하는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콘텐츠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위주의 데이터를 사용할 때 용이합니다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애초에 </a:t>
            </a:r>
            <a:r>
              <a:rPr lang="ko-KR" altLang="en-US" dirty="0" err="1" smtClean="0"/>
              <a:t>웹소켓은</a:t>
            </a:r>
            <a:r>
              <a:rPr lang="ko-KR" altLang="en-US" dirty="0" smtClean="0"/>
              <a:t> 연결성이라는 특징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태어날때부터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연결을해두고</a:t>
            </a:r>
            <a:r>
              <a:rPr lang="ko-KR" altLang="en-US" baseline="0" dirty="0" smtClean="0"/>
              <a:t> 데이터를 주고받기 위해 </a:t>
            </a:r>
            <a:r>
              <a:rPr lang="ko-KR" altLang="en-US" baseline="0" dirty="0" err="1" smtClean="0"/>
              <a:t>태어난거에요</a:t>
            </a:r>
            <a:r>
              <a:rPr lang="ko-KR" altLang="en-US" baseline="0" dirty="0" smtClean="0"/>
              <a:t> 성격 자체가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저의 처음 요구사항이 즉각적인 실시간성을 요구한다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알림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&gt; </a:t>
            </a:r>
            <a:r>
              <a:rPr lang="ko-KR" altLang="en-US" baseline="0" dirty="0" smtClean="0"/>
              <a:t>연결을 </a:t>
            </a:r>
            <a:r>
              <a:rPr lang="ko-KR" altLang="en-US" baseline="0" dirty="0" err="1" smtClean="0"/>
              <a:t>끊지않고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연결을 계속 유지하는 </a:t>
            </a:r>
            <a:r>
              <a:rPr lang="ko-KR" altLang="en-US" baseline="0" dirty="0" err="1" smtClean="0"/>
              <a:t>웹소켓의</a:t>
            </a:r>
            <a:r>
              <a:rPr lang="ko-KR" altLang="en-US" baseline="0" dirty="0" smtClean="0"/>
              <a:t> 성격이 가장 적합하다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저는 </a:t>
            </a:r>
            <a:r>
              <a:rPr lang="ko-KR" altLang="en-US" baseline="0" dirty="0" err="1" smtClean="0"/>
              <a:t>생각을해서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웹소켓을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선택한거에요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첫번째이유이고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68A8A-9D4E-4971-8F8C-CE4E52F3252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7097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r>
              <a:rPr lang="ko-KR" altLang="en-US" baseline="0" dirty="0" err="1" smtClean="0"/>
              <a:t>두번째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비용적인 문제의 </a:t>
            </a:r>
            <a:r>
              <a:rPr lang="ko-KR" altLang="en-US" baseline="0" dirty="0" smtClean="0"/>
              <a:t>고려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첫번째가</a:t>
            </a:r>
            <a:r>
              <a:rPr lang="ko-KR" altLang="en-US" baseline="0" dirty="0" smtClean="0"/>
              <a:t> 가장 큰 이유이고 </a:t>
            </a:r>
            <a:r>
              <a:rPr lang="ko-KR" altLang="en-US" baseline="0" dirty="0" err="1" smtClean="0"/>
              <a:t>두번째는</a:t>
            </a:r>
            <a:r>
              <a:rPr lang="ko-KR" altLang="en-US" baseline="0" dirty="0" smtClean="0"/>
              <a:t> 부가적인 이유들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폴링</a:t>
            </a:r>
            <a:r>
              <a:rPr lang="en-US" altLang="ko-KR" baseline="0" dirty="0" smtClean="0"/>
              <a:t> &gt; </a:t>
            </a:r>
            <a:r>
              <a:rPr lang="ko-KR" altLang="en-US" baseline="0" dirty="0" smtClean="0"/>
              <a:t>수많은 </a:t>
            </a:r>
            <a:r>
              <a:rPr lang="en-US" altLang="ko-KR" baseline="0" dirty="0" smtClean="0"/>
              <a:t>http </a:t>
            </a:r>
            <a:r>
              <a:rPr lang="ko-KR" altLang="en-US" baseline="0" dirty="0" smtClean="0"/>
              <a:t>요청과 응답으로 인해 발생하는 비용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롱폴링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&gt; wait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할때</a:t>
            </a:r>
            <a:r>
              <a:rPr lang="ko-KR" altLang="en-US" baseline="0" dirty="0" smtClean="0"/>
              <a:t> 발생하는 비용적인 문제의 고려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이런점들을</a:t>
            </a:r>
            <a:r>
              <a:rPr lang="ko-KR" altLang="en-US" baseline="0" dirty="0" smtClean="0"/>
              <a:t> 다 종합적으로 </a:t>
            </a:r>
            <a:r>
              <a:rPr lang="ko-KR" altLang="en-US" baseline="0" dirty="0" err="1" smtClean="0"/>
              <a:t>고려해봤을때</a:t>
            </a:r>
            <a:r>
              <a:rPr lang="ko-KR" altLang="en-US" baseline="0" dirty="0" smtClean="0"/>
              <a:t> 즉각적인 실시간성을 요구하는 제 요구사항에 </a:t>
            </a:r>
            <a:r>
              <a:rPr lang="ko-KR" altLang="en-US" baseline="0" dirty="0" err="1" smtClean="0"/>
              <a:t>적합한것은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웹소켓이다라고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생각한거에요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즉각적인 실시간성을 </a:t>
            </a:r>
            <a:r>
              <a:rPr lang="ko-KR" altLang="en-US" baseline="0" dirty="0" err="1" smtClean="0"/>
              <a:t>반영할것이냐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그러면 </a:t>
            </a:r>
            <a:r>
              <a:rPr lang="ko-KR" altLang="en-US" baseline="0" dirty="0" err="1" smtClean="0"/>
              <a:t>웹소켓이다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하지만 </a:t>
            </a:r>
            <a:r>
              <a:rPr lang="ko-KR" altLang="en-US" baseline="0" dirty="0" err="1" smtClean="0"/>
              <a:t>간혹가다가</a:t>
            </a:r>
            <a:r>
              <a:rPr lang="ko-KR" altLang="en-US" baseline="0" dirty="0" smtClean="0"/>
              <a:t> 알림을 </a:t>
            </a:r>
            <a:r>
              <a:rPr lang="ko-KR" altLang="en-US" baseline="0" dirty="0" err="1" smtClean="0"/>
              <a:t>받고싶다라고한다면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폴링이어도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될것이다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68A8A-9D4E-4971-8F8C-CE4E52F3252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709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파트</a:t>
            </a:r>
            <a:r>
              <a:rPr lang="en-US" altLang="ko-KR" dirty="0" smtClean="0"/>
              <a:t>2</a:t>
            </a:r>
            <a:r>
              <a:rPr lang="ko-KR" altLang="en-US" dirty="0" smtClean="0"/>
              <a:t>에서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실시간 서비스에 대한 얘기를 하려 합니다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실시간 </a:t>
            </a:r>
            <a:r>
              <a:rPr lang="ko-KR" altLang="en-US" dirty="0" smtClean="0"/>
              <a:t>서비스와 관련된 개념들을 알아볼게요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68A8A-9D4E-4971-8F8C-CE4E52F3252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7097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68A8A-9D4E-4971-8F8C-CE4E52F3252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757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68A8A-9D4E-4971-8F8C-CE4E52F3252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879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프로젝트를 주제인데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도키는</a:t>
            </a:r>
            <a:r>
              <a:rPr lang="ko-KR" altLang="en-US" dirty="0" smtClean="0"/>
              <a:t> 개발자 커뮤니티에요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존의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Okky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커뮤니티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https://okky.kr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개발자들에게 알려진 사이트가 있는데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보고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처음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68A8A-9D4E-4971-8F8C-CE4E52F3252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632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프로젝트의 동기</a:t>
            </a:r>
            <a:r>
              <a:rPr lang="ko-KR" altLang="en-US" baseline="0" dirty="0" smtClean="0"/>
              <a:t> 취업을 </a:t>
            </a:r>
            <a:r>
              <a:rPr lang="ko-KR" altLang="en-US" baseline="0" dirty="0" err="1" smtClean="0"/>
              <a:t>위한것으로</a:t>
            </a:r>
            <a:r>
              <a:rPr lang="ko-KR" altLang="en-US" baseline="0" dirty="0" smtClean="0"/>
              <a:t> 처음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평소 제가 자주 사용하던 사이트 </a:t>
            </a:r>
            <a:r>
              <a:rPr lang="ko-KR" altLang="en-US" dirty="0" err="1" smtClean="0"/>
              <a:t>오키</a:t>
            </a:r>
            <a:r>
              <a:rPr lang="ko-KR" altLang="en-US" dirty="0" smtClean="0"/>
              <a:t> </a:t>
            </a:r>
            <a:r>
              <a:rPr lang="ko-KR" altLang="en-US" dirty="0" smtClean="0"/>
              <a:t>커뮤니티를 개선하고 </a:t>
            </a:r>
            <a:r>
              <a:rPr lang="ko-KR" altLang="en-US" dirty="0" smtClean="0"/>
              <a:t>싶었기 때문</a:t>
            </a:r>
            <a:endParaRPr lang="en-US" altLang="ko-KR" dirty="0" smtClean="0"/>
          </a:p>
          <a:p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68A8A-9D4E-4971-8F8C-CE4E52F3252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632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어떤점들이</a:t>
            </a:r>
            <a:r>
              <a:rPr lang="ko-KR" altLang="en-US" dirty="0" smtClean="0"/>
              <a:t> 좀 </a:t>
            </a:r>
            <a:r>
              <a:rPr lang="ko-KR" altLang="en-US" dirty="0" err="1" smtClean="0"/>
              <a:t>불편했냐면</a:t>
            </a:r>
            <a:r>
              <a:rPr lang="en-US" altLang="ko-KR" baseline="0" dirty="0" smtClean="0"/>
              <a:t>, </a:t>
            </a:r>
            <a:r>
              <a:rPr lang="ko-KR" altLang="en-US" dirty="0" err="1" smtClean="0"/>
              <a:t>이런것들을</a:t>
            </a:r>
            <a:r>
              <a:rPr lang="ko-KR" altLang="en-US" dirty="0" smtClean="0"/>
              <a:t> 좀 더 편리하게 해보자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68A8A-9D4E-4971-8F8C-CE4E52F3252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632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프로젝트는 스프링으로 </a:t>
            </a:r>
            <a:r>
              <a:rPr lang="ko-KR" altLang="en-US" dirty="0" err="1" smtClean="0"/>
              <a:t>만든거고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특징은 </a:t>
            </a:r>
            <a:r>
              <a:rPr lang="en-US" altLang="ko-KR" dirty="0" err="1" smtClean="0"/>
              <a:t>aws</a:t>
            </a:r>
            <a:r>
              <a:rPr lang="ko-KR" altLang="en-US" dirty="0" smtClean="0"/>
              <a:t>에 배포를 해둔 </a:t>
            </a:r>
            <a:r>
              <a:rPr lang="ko-KR" altLang="en-US" dirty="0" smtClean="0"/>
              <a:t>상황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68A8A-9D4E-4971-8F8C-CE4E52F3252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632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헤매던 </a:t>
            </a:r>
            <a:r>
              <a:rPr lang="ko-KR" altLang="en-US" dirty="0" smtClean="0"/>
              <a:t>것들 을 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모두 </a:t>
            </a:r>
            <a:r>
              <a:rPr lang="ko-KR" altLang="en-US" dirty="0" err="1" smtClean="0"/>
              <a:t>익숙치</a:t>
            </a:r>
            <a:r>
              <a:rPr lang="ko-KR" altLang="en-US" dirty="0" smtClean="0"/>
              <a:t> </a:t>
            </a:r>
            <a:r>
              <a:rPr lang="ko-KR" altLang="en-US" dirty="0" smtClean="0"/>
              <a:t>않고 </a:t>
            </a:r>
            <a:r>
              <a:rPr lang="ko-KR" altLang="en-US" dirty="0" smtClean="0"/>
              <a:t>처음 </a:t>
            </a:r>
            <a:r>
              <a:rPr lang="ko-KR" altLang="en-US" dirty="0" err="1" smtClean="0"/>
              <a:t>접하던것들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68A8A-9D4E-4971-8F8C-CE4E52F3252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632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33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03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28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67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25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59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1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89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73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56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13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87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kky.sit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자유형 20"/>
          <p:cNvSpPr/>
          <p:nvPr/>
        </p:nvSpPr>
        <p:spPr>
          <a:xfrm rot="18900000">
            <a:off x="4006835" y="-440360"/>
            <a:ext cx="10011425" cy="8680104"/>
          </a:xfrm>
          <a:custGeom>
            <a:avLst/>
            <a:gdLst>
              <a:gd name="connsiteX0" fmla="*/ 6180659 w 10011425"/>
              <a:gd name="connsiteY0" fmla="*/ 0 h 8680104"/>
              <a:gd name="connsiteX1" fmla="*/ 10011425 w 10011425"/>
              <a:gd name="connsiteY1" fmla="*/ 3830766 h 8680104"/>
              <a:gd name="connsiteX2" fmla="*/ 5162087 w 10011425"/>
              <a:gd name="connsiteY2" fmla="*/ 8680104 h 8680104"/>
              <a:gd name="connsiteX3" fmla="*/ 0 w 10011425"/>
              <a:gd name="connsiteY3" fmla="*/ 3518017 h 8680104"/>
              <a:gd name="connsiteX4" fmla="*/ 0 w 10011425"/>
              <a:gd name="connsiteY4" fmla="*/ 1342483 h 8680104"/>
              <a:gd name="connsiteX5" fmla="*/ 1342483 w 10011425"/>
              <a:gd name="connsiteY5" fmla="*/ 0 h 868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1425" h="8680104">
                <a:moveTo>
                  <a:pt x="6180659" y="0"/>
                </a:moveTo>
                <a:lnTo>
                  <a:pt x="10011425" y="3830766"/>
                </a:lnTo>
                <a:lnTo>
                  <a:pt x="5162087" y="8680104"/>
                </a:lnTo>
                <a:lnTo>
                  <a:pt x="0" y="3518017"/>
                </a:lnTo>
                <a:lnTo>
                  <a:pt x="0" y="1342483"/>
                </a:lnTo>
                <a:cubicBezTo>
                  <a:pt x="0" y="601050"/>
                  <a:pt x="601050" y="0"/>
                  <a:pt x="1342483" y="0"/>
                </a:cubicBezTo>
                <a:close/>
              </a:path>
            </a:pathLst>
          </a:custGeom>
          <a:solidFill>
            <a:srgbClr val="BF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 rot="18900000">
            <a:off x="613915" y="5375877"/>
            <a:ext cx="2964244" cy="2964245"/>
          </a:xfrm>
          <a:custGeom>
            <a:avLst/>
            <a:gdLst>
              <a:gd name="connsiteX0" fmla="*/ 2667636 w 2964244"/>
              <a:gd name="connsiteY0" fmla="*/ 296609 h 2964245"/>
              <a:gd name="connsiteX1" fmla="*/ 2964244 w 2964244"/>
              <a:gd name="connsiteY1" fmla="*/ 1012685 h 2964245"/>
              <a:gd name="connsiteX2" fmla="*/ 2964244 w 2964244"/>
              <a:gd name="connsiteY2" fmla="*/ 2964245 h 2964245"/>
              <a:gd name="connsiteX3" fmla="*/ 0 w 2964244"/>
              <a:gd name="connsiteY3" fmla="*/ 0 h 2964245"/>
              <a:gd name="connsiteX4" fmla="*/ 1951559 w 2964244"/>
              <a:gd name="connsiteY4" fmla="*/ 0 h 2964245"/>
              <a:gd name="connsiteX5" fmla="*/ 2667636 w 2964244"/>
              <a:gd name="connsiteY5" fmla="*/ 296609 h 296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4244" h="2964245">
                <a:moveTo>
                  <a:pt x="2667636" y="296609"/>
                </a:moveTo>
                <a:cubicBezTo>
                  <a:pt x="2850895" y="479869"/>
                  <a:pt x="2964244" y="733040"/>
                  <a:pt x="2964244" y="1012685"/>
                </a:cubicBezTo>
                <a:lnTo>
                  <a:pt x="2964244" y="2964245"/>
                </a:lnTo>
                <a:lnTo>
                  <a:pt x="0" y="0"/>
                </a:lnTo>
                <a:lnTo>
                  <a:pt x="1951559" y="0"/>
                </a:lnTo>
                <a:cubicBezTo>
                  <a:pt x="2231204" y="0"/>
                  <a:pt x="2484375" y="113349"/>
                  <a:pt x="2667636" y="296609"/>
                </a:cubicBezTo>
                <a:close/>
              </a:path>
            </a:pathLst>
          </a:custGeom>
          <a:solidFill>
            <a:srgbClr val="FAC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4397829" y="2944891"/>
            <a:ext cx="709748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en-US" altLang="ko-KR" sz="5400" b="1" i="1" kern="0" dirty="0" err="1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Dokky</a:t>
            </a:r>
            <a:r>
              <a:rPr lang="en-US" altLang="ko-KR" sz="54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Project </a:t>
            </a:r>
            <a:r>
              <a:rPr lang="en-US" altLang="ko-KR" sz="54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S</a:t>
            </a:r>
            <a:r>
              <a:rPr lang="en-US" altLang="ko-KR" sz="54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tory</a:t>
            </a:r>
          </a:p>
          <a:p>
            <a:pPr algn="r" latinLnBrk="0">
              <a:lnSpc>
                <a:spcPct val="150000"/>
              </a:lnSpc>
              <a:defRPr/>
            </a:pPr>
            <a:r>
              <a:rPr lang="ko-KR" altLang="en-US" sz="54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윤태원</a:t>
            </a:r>
            <a:endParaRPr lang="en-US" altLang="ko-KR" sz="1400" kern="0" dirty="0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125068" y="611102"/>
            <a:ext cx="29658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F9999"/>
                </a:solidFill>
              </a:rPr>
              <a:t>◎ </a:t>
            </a:r>
            <a:r>
              <a:rPr lang="en-US" altLang="ko-KR" sz="1400" b="1" dirty="0" err="1" smtClean="0">
                <a:solidFill>
                  <a:srgbClr val="FF9999"/>
                </a:solidFill>
              </a:rPr>
              <a:t>HomeComingDay</a:t>
            </a:r>
            <a:r>
              <a:rPr lang="en-US" altLang="ko-KR" sz="1400" b="1" dirty="0" smtClean="0">
                <a:solidFill>
                  <a:srgbClr val="FF9999"/>
                </a:solidFill>
              </a:rPr>
              <a:t> 2020.12.12</a:t>
            </a:r>
          </a:p>
        </p:txBody>
      </p:sp>
    </p:spTree>
    <p:extLst>
      <p:ext uri="{BB962C8B-B14F-4D97-AF65-F5344CB8AC3E}">
        <p14:creationId xmlns:p14="http://schemas.microsoft.com/office/powerpoint/2010/main" val="18736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주요 기능 소개 </a:t>
            </a:r>
            <a:endParaRPr lang="en-US" altLang="ko-KR" sz="36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1549398"/>
            <a:ext cx="8763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5) </a:t>
            </a:r>
            <a:r>
              <a:rPr lang="ko-KR" altLang="en-US" sz="2000" b="1" dirty="0" smtClean="0">
                <a:solidFill>
                  <a:srgbClr val="FAC3BE"/>
                </a:solidFill>
              </a:rPr>
              <a:t>채팅</a:t>
            </a:r>
            <a:r>
              <a:rPr lang="en-US" altLang="ko-KR" sz="2000" b="1" dirty="0" smtClean="0">
                <a:solidFill>
                  <a:srgbClr val="FAC3BE"/>
                </a:solidFill>
              </a:rPr>
              <a:t>, </a:t>
            </a:r>
            <a:r>
              <a:rPr lang="ko-KR" altLang="en-US" sz="2000" b="1" dirty="0" smtClean="0">
                <a:solidFill>
                  <a:srgbClr val="FAC3BE"/>
                </a:solidFill>
              </a:rPr>
              <a:t>알림</a:t>
            </a:r>
            <a:r>
              <a:rPr lang="en-US" altLang="ko-KR" sz="2000" b="1" dirty="0" smtClean="0">
                <a:solidFill>
                  <a:srgbClr val="FAC3BE"/>
                </a:solidFill>
              </a:rPr>
              <a:t>, </a:t>
            </a:r>
            <a:r>
              <a:rPr lang="ko-KR" altLang="en-US" sz="2000" b="1" dirty="0" smtClean="0">
                <a:solidFill>
                  <a:srgbClr val="FAC3BE"/>
                </a:solidFill>
              </a:rPr>
              <a:t>쪽지</a:t>
            </a:r>
            <a:endParaRPr lang="en-US" altLang="ko-KR" sz="2000" b="1" dirty="0" smtClean="0">
              <a:solidFill>
                <a:srgbClr val="FAC3BE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2000" dirty="0" smtClean="0">
              <a:solidFill>
                <a:srgbClr val="FAC3B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6) My </a:t>
            </a:r>
            <a:r>
              <a:rPr lang="ko-KR" altLang="en-US" sz="2000" b="1" dirty="0" smtClean="0"/>
              <a:t>페이지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개인정보 변경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나의 </a:t>
            </a:r>
            <a:r>
              <a:rPr lang="ko-KR" altLang="en-US" sz="2000" dirty="0" err="1" smtClean="0"/>
              <a:t>게시글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나의 </a:t>
            </a:r>
            <a:r>
              <a:rPr lang="ko-KR" altLang="en-US" sz="2000" dirty="0" err="1" smtClean="0"/>
              <a:t>댓글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나의 스크랩</a:t>
            </a:r>
            <a:r>
              <a:rPr lang="en-US" altLang="ko-KR" sz="2000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나의 캐시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충전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환전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ko-KR" altLang="en-US" sz="2000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7) </a:t>
            </a:r>
            <a:r>
              <a:rPr lang="ko-KR" altLang="en-US" sz="2000" b="1" dirty="0" smtClean="0"/>
              <a:t>일반 관리자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계정관리</a:t>
            </a:r>
            <a:r>
              <a:rPr lang="en-US" altLang="ko-KR" sz="2000" dirty="0" smtClean="0"/>
              <a:t>(</a:t>
            </a:r>
            <a:r>
              <a:rPr lang="ko-KR" altLang="en-US" sz="2000" b="1" dirty="0" smtClean="0">
                <a:solidFill>
                  <a:srgbClr val="FAC3BE"/>
                </a:solidFill>
              </a:rPr>
              <a:t>글쓰기 제한</a:t>
            </a:r>
            <a:r>
              <a:rPr lang="en-US" altLang="ko-KR" sz="2000" b="1" dirty="0" smtClean="0">
                <a:solidFill>
                  <a:srgbClr val="FAC3BE"/>
                </a:solidFill>
              </a:rPr>
              <a:t>, </a:t>
            </a:r>
            <a:r>
              <a:rPr lang="ko-KR" altLang="en-US" sz="2000" b="1" dirty="0" smtClean="0">
                <a:solidFill>
                  <a:srgbClr val="FAC3BE"/>
                </a:solidFill>
              </a:rPr>
              <a:t>접속제한</a:t>
            </a:r>
            <a:r>
              <a:rPr lang="en-US" altLang="ko-KR" sz="2000" b="1" dirty="0" smtClean="0">
                <a:solidFill>
                  <a:srgbClr val="FAC3BE"/>
                </a:solidFill>
              </a:rPr>
              <a:t>, </a:t>
            </a:r>
            <a:r>
              <a:rPr lang="ko-KR" altLang="en-US" sz="2000" b="1" dirty="0" smtClean="0">
                <a:solidFill>
                  <a:srgbClr val="FAC3BE"/>
                </a:solidFill>
              </a:rPr>
              <a:t>계정복구</a:t>
            </a:r>
            <a:r>
              <a:rPr lang="en-US" altLang="ko-KR" sz="2000" dirty="0" smtClean="0"/>
              <a:t>), </a:t>
            </a:r>
            <a:r>
              <a:rPr lang="ko-KR" altLang="en-US" sz="2000" dirty="0" smtClean="0"/>
              <a:t>결제관리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충전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환전 승인</a:t>
            </a:r>
            <a:r>
              <a:rPr lang="en-US" altLang="ko-KR" sz="2000" dirty="0" smtClean="0"/>
              <a:t>), </a:t>
            </a:r>
            <a:r>
              <a:rPr lang="ko-KR" altLang="en-US" sz="2000" dirty="0" smtClean="0"/>
              <a:t>신고관리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ko-KR" altLang="en-US" sz="2000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8) </a:t>
            </a:r>
            <a:r>
              <a:rPr lang="ko-KR" altLang="en-US" sz="2000" b="1" dirty="0" smtClean="0"/>
              <a:t>슈퍼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관리자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일반 관리자 권한 부여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자동 로그인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비밀번호 변경</a:t>
            </a:r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9129368" y="6313402"/>
            <a:ext cx="29658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F9999"/>
                </a:solidFill>
              </a:rPr>
              <a:t>◎ </a:t>
            </a:r>
            <a:r>
              <a:rPr lang="en-US" altLang="ko-KR" sz="1400" b="1" dirty="0" err="1" smtClean="0">
                <a:solidFill>
                  <a:srgbClr val="FF9999"/>
                </a:solidFill>
              </a:rPr>
              <a:t>HomeComingDay</a:t>
            </a:r>
            <a:r>
              <a:rPr lang="en-US" altLang="ko-KR" sz="1400" b="1" dirty="0" smtClean="0">
                <a:solidFill>
                  <a:srgbClr val="FF9999"/>
                </a:solidFill>
              </a:rPr>
              <a:t> 2020.12.12</a:t>
            </a:r>
          </a:p>
        </p:txBody>
      </p:sp>
    </p:spTree>
    <p:extLst>
      <p:ext uri="{BB962C8B-B14F-4D97-AF65-F5344CB8AC3E}">
        <p14:creationId xmlns:p14="http://schemas.microsoft.com/office/powerpoint/2010/main" val="402010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2920800" y="2856100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PART 2 – </a:t>
            </a:r>
            <a:r>
              <a:rPr lang="ko-KR" altLang="en-US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실시간 서비스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9129368" y="6313402"/>
            <a:ext cx="29658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F9999"/>
                </a:solidFill>
              </a:rPr>
              <a:t>◎ </a:t>
            </a:r>
            <a:r>
              <a:rPr lang="en-US" altLang="ko-KR" sz="1400" b="1" dirty="0" err="1" smtClean="0">
                <a:solidFill>
                  <a:srgbClr val="FF9999"/>
                </a:solidFill>
              </a:rPr>
              <a:t>HomeComingDay</a:t>
            </a:r>
            <a:r>
              <a:rPr lang="en-US" altLang="ko-KR" sz="1400" b="1" dirty="0" smtClean="0">
                <a:solidFill>
                  <a:srgbClr val="FF9999"/>
                </a:solidFill>
              </a:rPr>
              <a:t> 2020.12.12</a:t>
            </a:r>
          </a:p>
        </p:txBody>
      </p:sp>
    </p:spTree>
    <p:extLst>
      <p:ext uri="{BB962C8B-B14F-4D97-AF65-F5344CB8AC3E}">
        <p14:creationId xmlns:p14="http://schemas.microsoft.com/office/powerpoint/2010/main" val="131105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060221" y="2313539"/>
            <a:ext cx="1015387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왜</a:t>
            </a:r>
            <a:r>
              <a:rPr lang="en-US" altLang="ko-KR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r>
              <a:rPr lang="ko-KR" altLang="en-US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3600" b="1" kern="0" dirty="0" err="1" smtClean="0">
                <a:ln w="12700">
                  <a:noFill/>
                </a:ln>
                <a:solidFill>
                  <a:srgbClr val="FAC3BE"/>
                </a:solidFill>
              </a:rPr>
              <a:t>웹소켓</a:t>
            </a:r>
            <a:r>
              <a:rPr lang="ko-KR" altLang="en-US" sz="3600" b="1" kern="0" dirty="0" err="1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으로</a:t>
            </a:r>
            <a:r>
              <a:rPr lang="ko-KR" altLang="en-US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3600" b="1" kern="0" dirty="0" smtClean="0">
                <a:ln w="12700">
                  <a:noFill/>
                </a:ln>
                <a:solidFill>
                  <a:srgbClr val="FAC3BE"/>
                </a:solidFill>
              </a:rPr>
              <a:t>실시간 서비스</a:t>
            </a:r>
            <a:endParaRPr lang="en-US" altLang="ko-KR" sz="3600" b="1" kern="0" dirty="0" smtClean="0">
              <a:ln w="12700">
                <a:noFill/>
              </a:ln>
              <a:solidFill>
                <a:srgbClr val="FAC3B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알림</a:t>
            </a:r>
            <a:r>
              <a:rPr lang="en-US" altLang="ko-KR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쪽지</a:t>
            </a:r>
            <a:r>
              <a:rPr lang="en-US" altLang="ko-KR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채팅</a:t>
            </a:r>
            <a:r>
              <a:rPr lang="en-US" altLang="ko-KR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3600" b="1" kern="0" dirty="0" err="1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계정관리등</a:t>
            </a:r>
            <a:r>
              <a:rPr lang="en-US" altLang="ko-KR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를 구현했는가</a:t>
            </a:r>
            <a:r>
              <a:rPr lang="en-US" altLang="ko-KR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?!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3600" b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2050" y="435566"/>
            <a:ext cx="63182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결론</a:t>
            </a: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주제</a:t>
            </a:r>
            <a:endParaRPr lang="en-US" altLang="ko-KR" sz="3600" b="1" i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9129368" y="6313402"/>
            <a:ext cx="29658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F9999"/>
                </a:solidFill>
              </a:rPr>
              <a:t>◎ </a:t>
            </a:r>
            <a:r>
              <a:rPr lang="en-US" altLang="ko-KR" sz="1400" b="1" dirty="0" err="1" smtClean="0">
                <a:solidFill>
                  <a:srgbClr val="FF9999"/>
                </a:solidFill>
              </a:rPr>
              <a:t>HomeComingDay</a:t>
            </a:r>
            <a:r>
              <a:rPr lang="en-US" altLang="ko-KR" sz="1400" b="1" dirty="0" smtClean="0">
                <a:solidFill>
                  <a:srgbClr val="FF9999"/>
                </a:solidFill>
              </a:rPr>
              <a:t> 2020.12.12</a:t>
            </a:r>
          </a:p>
        </p:txBody>
      </p:sp>
    </p:spTree>
    <p:extLst>
      <p:ext uri="{BB962C8B-B14F-4D97-AF65-F5344CB8AC3E}">
        <p14:creationId xmlns:p14="http://schemas.microsoft.com/office/powerpoint/2010/main" val="55402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098552" y="566522"/>
            <a:ext cx="6877048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ln w="12700">
                  <a:noFill/>
                </a:ln>
                <a:solidFill>
                  <a:srgbClr val="404040"/>
                </a:solidFill>
              </a:rPr>
              <a:t>실시간 서비스 관련 요구사항</a:t>
            </a:r>
            <a:endParaRPr lang="en-US" altLang="ko-KR" sz="3600" b="1" i="1" kern="0" dirty="0" smtClean="0">
              <a:ln w="12700">
                <a:noFill/>
              </a:ln>
              <a:solidFill>
                <a:srgbClr val="40404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71552" y="2057485"/>
            <a:ext cx="1013605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0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알림</a:t>
            </a:r>
            <a:r>
              <a:rPr lang="en-US" altLang="ko-KR" sz="20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0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쪽지가 </a:t>
            </a:r>
            <a:r>
              <a:rPr lang="ko-KR" altLang="en-US" sz="20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온다면 </a:t>
            </a:r>
            <a:r>
              <a:rPr lang="ko-KR" altLang="en-US" sz="20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즉시 </a:t>
            </a:r>
            <a:r>
              <a:rPr lang="ko-KR" altLang="en-US" sz="2000" b="1" kern="0" dirty="0" err="1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와야한다</a:t>
            </a:r>
            <a:r>
              <a:rPr lang="en-US" altLang="ko-KR" sz="20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endParaRPr lang="en-US" altLang="ko-KR" sz="2000" b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0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계정관리</a:t>
            </a:r>
            <a:r>
              <a:rPr lang="en-US" altLang="ko-KR" sz="20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20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접속제한</a:t>
            </a:r>
            <a:r>
              <a:rPr lang="en-US" altLang="ko-KR" sz="20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0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계정복구</a:t>
            </a:r>
            <a:r>
              <a:rPr lang="en-US" altLang="ko-KR" sz="20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0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글쓰기 제한</a:t>
            </a:r>
            <a:r>
              <a:rPr lang="en-US" altLang="ko-KR" sz="20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0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또한 즉시 반영이 되어야 한다</a:t>
            </a:r>
            <a:r>
              <a:rPr lang="en-US" altLang="ko-KR" sz="20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 latinLnBrk="0">
              <a:lnSpc>
                <a:spcPct val="150000"/>
              </a:lnSpc>
              <a:buFontTx/>
              <a:buChar char="-"/>
              <a:defRPr/>
            </a:pPr>
            <a:endParaRPr lang="en-US" altLang="ko-KR" sz="2000" b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0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채팅은 당연히 즉시</a:t>
            </a:r>
            <a:r>
              <a:rPr lang="en-US" altLang="ko-KR" sz="20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0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통신</a:t>
            </a:r>
            <a:r>
              <a:rPr lang="en-US" altLang="ko-KR" sz="20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!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9129368" y="6313402"/>
            <a:ext cx="29658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F9999"/>
                </a:solidFill>
              </a:rPr>
              <a:t>◎ </a:t>
            </a:r>
            <a:r>
              <a:rPr lang="en-US" altLang="ko-KR" sz="1400" b="1" dirty="0" err="1" smtClean="0">
                <a:solidFill>
                  <a:srgbClr val="FF9999"/>
                </a:solidFill>
              </a:rPr>
              <a:t>HomeComingDay</a:t>
            </a:r>
            <a:r>
              <a:rPr lang="en-US" altLang="ko-KR" sz="1400" b="1" dirty="0" smtClean="0">
                <a:solidFill>
                  <a:srgbClr val="FF9999"/>
                </a:solidFill>
              </a:rPr>
              <a:t> 2020.12.12</a:t>
            </a:r>
          </a:p>
        </p:txBody>
      </p:sp>
    </p:spTree>
    <p:extLst>
      <p:ext uri="{BB962C8B-B14F-4D97-AF65-F5344CB8AC3E}">
        <p14:creationId xmlns:p14="http://schemas.microsoft.com/office/powerpoint/2010/main" val="360215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098552" y="566522"/>
            <a:ext cx="6877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ln w="12700">
                  <a:noFill/>
                </a:ln>
                <a:solidFill>
                  <a:srgbClr val="404040"/>
                </a:solidFill>
              </a:rPr>
              <a:t>실시간 서비스 결과물 테스트</a:t>
            </a:r>
            <a:endParaRPr lang="en-US" altLang="ko-KR" sz="3600" b="1" i="1" kern="0" dirty="0" smtClean="0">
              <a:ln w="12700">
                <a:noFill/>
              </a:ln>
              <a:solidFill>
                <a:srgbClr val="40404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71552" y="2057485"/>
            <a:ext cx="10136052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30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hlinkClick r:id="rId3"/>
              </a:rPr>
              <a:t>https://dokky.site</a:t>
            </a:r>
            <a:r>
              <a:rPr lang="en-US" altLang="ko-KR" sz="30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hlinkClick r:id="rId3"/>
              </a:rPr>
              <a:t>/</a:t>
            </a:r>
            <a:endParaRPr lang="en-US" altLang="ko-KR" sz="3000" b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 latinLnBrk="0">
              <a:lnSpc>
                <a:spcPct val="150000"/>
              </a:lnSpc>
              <a:buFontTx/>
              <a:buChar char="-"/>
              <a:defRPr/>
            </a:pPr>
            <a:endParaRPr lang="en-US" altLang="ko-KR" sz="3000" b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30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알림</a:t>
            </a:r>
            <a:endParaRPr lang="en-US" altLang="ko-KR" sz="3000" b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 latinLnBrk="0">
              <a:lnSpc>
                <a:spcPct val="150000"/>
              </a:lnSpc>
              <a:buFontTx/>
              <a:buChar char="-"/>
              <a:defRPr/>
            </a:pPr>
            <a:endParaRPr lang="en-US" altLang="ko-KR" sz="3000" b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30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채</a:t>
            </a:r>
            <a:r>
              <a:rPr lang="ko-KR" altLang="en-US" sz="30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팅</a:t>
            </a:r>
            <a:endParaRPr lang="en-US" altLang="ko-KR" sz="3000" b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9129368" y="6313402"/>
            <a:ext cx="29658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F9999"/>
                </a:solidFill>
              </a:rPr>
              <a:t>◎ </a:t>
            </a:r>
            <a:r>
              <a:rPr lang="en-US" altLang="ko-KR" sz="1400" b="1" dirty="0" err="1" smtClean="0">
                <a:solidFill>
                  <a:srgbClr val="FF9999"/>
                </a:solidFill>
              </a:rPr>
              <a:t>HomeComingDay</a:t>
            </a:r>
            <a:r>
              <a:rPr lang="en-US" altLang="ko-KR" sz="1400" b="1" dirty="0" smtClean="0">
                <a:solidFill>
                  <a:srgbClr val="FF9999"/>
                </a:solidFill>
              </a:rPr>
              <a:t> 2020.12.12</a:t>
            </a:r>
          </a:p>
        </p:txBody>
      </p:sp>
    </p:spTree>
    <p:extLst>
      <p:ext uri="{BB962C8B-B14F-4D97-AF65-F5344CB8AC3E}">
        <p14:creationId xmlns:p14="http://schemas.microsoft.com/office/powerpoint/2010/main" val="355466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663702" y="2040686"/>
            <a:ext cx="67182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1) HTTP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2)</a:t>
            </a:r>
            <a:r>
              <a:rPr lang="en-US" altLang="ko-KR" sz="36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3600" b="1" kern="0" dirty="0" err="1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폴링</a:t>
            </a:r>
            <a:r>
              <a:rPr lang="en-US" altLang="ko-KR" sz="36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(Short Polling</a:t>
            </a:r>
            <a:r>
              <a:rPr lang="en-US" altLang="ko-KR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en-US" altLang="ko-KR" sz="3600" b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en-US" altLang="ko-KR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) </a:t>
            </a:r>
            <a:r>
              <a:rPr lang="ko-KR" altLang="en-US" sz="3600" b="1" kern="0" dirty="0" err="1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롱폴링</a:t>
            </a:r>
            <a:r>
              <a:rPr lang="en-US" altLang="ko-KR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(Long Polling)</a:t>
            </a:r>
            <a:endParaRPr lang="en-US" altLang="ko-KR" sz="3600" b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en-US" altLang="ko-KR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) </a:t>
            </a:r>
            <a:r>
              <a:rPr lang="ko-KR" altLang="en-US" sz="3600" b="1" kern="0" dirty="0" err="1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웹소켓</a:t>
            </a:r>
            <a:r>
              <a:rPr lang="en-US" altLang="ko-KR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ko-KR" sz="3600" b="1" kern="0" dirty="0" err="1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Websocket</a:t>
            </a:r>
            <a:r>
              <a:rPr lang="en-US" altLang="ko-KR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9129368" y="6313402"/>
            <a:ext cx="29658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F9999"/>
                </a:solidFill>
              </a:rPr>
              <a:t>◎ </a:t>
            </a:r>
            <a:r>
              <a:rPr lang="en-US" altLang="ko-KR" sz="1400" b="1" dirty="0" err="1" smtClean="0">
                <a:solidFill>
                  <a:srgbClr val="FF9999"/>
                </a:solidFill>
              </a:rPr>
              <a:t>HomeComingDay</a:t>
            </a:r>
            <a:r>
              <a:rPr lang="en-US" altLang="ko-KR" sz="1400" b="1" dirty="0" smtClean="0">
                <a:solidFill>
                  <a:srgbClr val="FF9999"/>
                </a:solidFill>
              </a:rPr>
              <a:t> 2020.12.12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047751" y="487223"/>
            <a:ext cx="10274298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 smtClean="0">
                <a:ln w="12700">
                  <a:noFill/>
                </a:ln>
                <a:solidFill>
                  <a:srgbClr val="FAC3BE"/>
                </a:solidFill>
              </a:rPr>
              <a:t>실시간 서비스</a:t>
            </a:r>
            <a:r>
              <a:rPr lang="ko-KR" altLang="en-US" sz="36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관련 개념들</a:t>
            </a:r>
            <a:endParaRPr lang="en-US" altLang="ko-KR" sz="3600" b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30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295400" y="508684"/>
            <a:ext cx="5448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i="1" dirty="0" smtClean="0">
                <a:solidFill>
                  <a:srgbClr val="404040"/>
                </a:solidFill>
              </a:rPr>
              <a:t>HTTP</a:t>
            </a:r>
            <a:r>
              <a:rPr lang="ko-KR" altLang="en-US" sz="3600" b="1" i="1" dirty="0" smtClean="0">
                <a:solidFill>
                  <a:srgbClr val="404040"/>
                </a:solidFill>
              </a:rPr>
              <a:t>의 동작 방식</a:t>
            </a:r>
            <a:endParaRPr lang="en-US" altLang="ko-KR" sz="3600" b="1" i="1" dirty="0">
              <a:solidFill>
                <a:srgbClr val="40404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9129368" y="6313402"/>
            <a:ext cx="29658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F9999"/>
                </a:solidFill>
              </a:rPr>
              <a:t>◎ </a:t>
            </a:r>
            <a:r>
              <a:rPr lang="en-US" altLang="ko-KR" sz="1400" b="1" dirty="0" err="1" smtClean="0">
                <a:solidFill>
                  <a:srgbClr val="FF9999"/>
                </a:solidFill>
              </a:rPr>
              <a:t>HomeComingDay</a:t>
            </a:r>
            <a:r>
              <a:rPr lang="en-US" altLang="ko-KR" sz="1400" b="1" dirty="0" smtClean="0">
                <a:solidFill>
                  <a:srgbClr val="FF9999"/>
                </a:solidFill>
              </a:rPr>
              <a:t> 2020.12.12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841500" y="3497246"/>
            <a:ext cx="877080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ko-KR" altLang="en-US" sz="20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클라이언트는 항상 요청을 한다</a:t>
            </a:r>
            <a:r>
              <a:rPr lang="en-US" altLang="ko-KR" sz="20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 b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서버는 항상 응답을 한다</a:t>
            </a:r>
            <a:r>
              <a:rPr lang="en-US" altLang="ko-KR" sz="20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 b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즉 </a:t>
            </a:r>
            <a:r>
              <a:rPr lang="en-US" altLang="ko-KR" sz="20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HTTP</a:t>
            </a:r>
            <a:r>
              <a:rPr lang="ko-KR" altLang="en-US" sz="20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통신 방식에서 서버는 요청을 받지 않고</a:t>
            </a:r>
            <a:r>
              <a:rPr lang="en-US" altLang="ko-KR" sz="20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</a:t>
            </a:r>
            <a:r>
              <a:rPr lang="ko-KR" altLang="en-US" sz="20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절대</a:t>
            </a:r>
            <a:r>
              <a:rPr lang="en-US" altLang="ko-KR" sz="20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</a:t>
            </a:r>
            <a:r>
              <a:rPr lang="ko-KR" altLang="en-US" sz="20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응답 하지 않는다</a:t>
            </a:r>
            <a:r>
              <a:rPr lang="en-US" altLang="ko-KR" sz="20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.</a:t>
            </a:r>
          </a:p>
          <a:p>
            <a:endParaRPr lang="en-US" altLang="ko-KR" sz="2000" b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서버가 알아서 먼저 응답을 주지 않는다</a:t>
            </a:r>
            <a:r>
              <a:rPr lang="en-US" altLang="ko-KR" sz="20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 b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단 방향 통신</a:t>
            </a:r>
            <a:endParaRPr lang="en-US" altLang="ko-KR" sz="2000" b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000" b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000" b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000" b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000" b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endParaRPr lang="en-US" altLang="ko-KR" sz="2000" b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endParaRPr lang="en-US" altLang="ko-KR" sz="2000" b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1449388"/>
            <a:ext cx="106584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581652" y="1449388"/>
            <a:ext cx="11620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Request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487129" y="3057548"/>
            <a:ext cx="14795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408695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295400" y="508684"/>
            <a:ext cx="5448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i="1" dirty="0" smtClean="0">
                <a:solidFill>
                  <a:srgbClr val="404040"/>
                </a:solidFill>
              </a:rPr>
              <a:t>HTTP</a:t>
            </a:r>
            <a:r>
              <a:rPr lang="ko-KR" altLang="en-US" sz="3600" b="1" i="1" dirty="0" smtClean="0">
                <a:solidFill>
                  <a:srgbClr val="404040"/>
                </a:solidFill>
              </a:rPr>
              <a:t>는 </a:t>
            </a:r>
            <a:r>
              <a:rPr lang="ko-KR" altLang="en-US" sz="3600" b="1" i="1" dirty="0" err="1" smtClean="0">
                <a:solidFill>
                  <a:srgbClr val="404040"/>
                </a:solidFill>
              </a:rPr>
              <a:t>비연결성</a:t>
            </a:r>
            <a:endParaRPr lang="en-US" altLang="ko-KR" sz="3600" b="1" i="1" dirty="0">
              <a:solidFill>
                <a:srgbClr val="40404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9129368" y="6313402"/>
            <a:ext cx="29658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F9999"/>
                </a:solidFill>
              </a:rPr>
              <a:t>◎ </a:t>
            </a:r>
            <a:r>
              <a:rPr lang="en-US" altLang="ko-KR" sz="1400" b="1" dirty="0" err="1" smtClean="0">
                <a:solidFill>
                  <a:srgbClr val="FF9999"/>
                </a:solidFill>
              </a:rPr>
              <a:t>HomeComingDay</a:t>
            </a:r>
            <a:r>
              <a:rPr lang="en-US" altLang="ko-KR" sz="1400" b="1" dirty="0" smtClean="0">
                <a:solidFill>
                  <a:srgbClr val="FF9999"/>
                </a:solidFill>
              </a:rPr>
              <a:t> 2020.12.12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35051" y="3617912"/>
            <a:ext cx="10845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- </a:t>
            </a:r>
            <a:r>
              <a:rPr lang="ko-KR" altLang="en-US" sz="2000" dirty="0" err="1" smtClean="0">
                <a:latin typeface="+mn-ea"/>
              </a:rPr>
              <a:t>비연결성</a:t>
            </a:r>
            <a:r>
              <a:rPr lang="en-US" altLang="ko-KR" sz="2000" dirty="0" smtClean="0">
                <a:latin typeface="+mn-ea"/>
              </a:rPr>
              <a:t>(Connectionless)</a:t>
            </a: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- HTTP</a:t>
            </a:r>
            <a:r>
              <a:rPr lang="ko-KR" altLang="en-US" sz="2000" dirty="0" smtClean="0">
                <a:latin typeface="+mn-ea"/>
              </a:rPr>
              <a:t>통신방식에서 클라이언트와 서버는 </a:t>
            </a:r>
            <a:r>
              <a:rPr lang="ko-KR" altLang="en-US" sz="2000" dirty="0" err="1" smtClean="0">
                <a:latin typeface="+mn-ea"/>
              </a:rPr>
              <a:t>비연결</a:t>
            </a:r>
            <a:r>
              <a:rPr lang="ko-KR" altLang="en-US" sz="2000" dirty="0" smtClean="0">
                <a:latin typeface="+mn-ea"/>
              </a:rPr>
              <a:t> 상태이다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- </a:t>
            </a:r>
            <a:r>
              <a:rPr lang="ko-KR" altLang="en-US" sz="2000" dirty="0" smtClean="0">
                <a:latin typeface="+mn-ea"/>
              </a:rPr>
              <a:t>클라이언트가 </a:t>
            </a:r>
            <a:r>
              <a:rPr lang="ko-KR" altLang="en-US" sz="2000" dirty="0">
                <a:latin typeface="+mn-ea"/>
              </a:rPr>
              <a:t>요청을 한 후 </a:t>
            </a:r>
            <a:r>
              <a:rPr lang="ko-KR" altLang="en-US" sz="2000" dirty="0" smtClean="0">
                <a:latin typeface="+mn-ea"/>
              </a:rPr>
              <a:t>서버로 부터 응답을 받으면</a:t>
            </a:r>
            <a:r>
              <a:rPr lang="en-US" altLang="ko-KR" sz="2000" dirty="0" smtClean="0">
                <a:latin typeface="+mn-ea"/>
              </a:rPr>
              <a:t>,</a:t>
            </a:r>
            <a:r>
              <a:rPr lang="ko-KR" altLang="en-US" sz="2000" dirty="0" smtClean="0">
                <a:latin typeface="+mn-ea"/>
              </a:rPr>
              <a:t> 연결을 다시 끊어 지</a:t>
            </a:r>
            <a:r>
              <a:rPr lang="ko-KR" altLang="en-US" sz="2000" dirty="0">
                <a:latin typeface="+mn-ea"/>
              </a:rPr>
              <a:t>는</a:t>
            </a:r>
            <a:r>
              <a:rPr lang="ko-KR" altLang="en-US" sz="2000" dirty="0" smtClean="0">
                <a:latin typeface="+mn-ea"/>
              </a:rPr>
              <a:t> 특징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- </a:t>
            </a:r>
            <a:r>
              <a:rPr lang="ko-KR" altLang="en-US" sz="2000" dirty="0" smtClean="0">
                <a:latin typeface="+mn-ea"/>
              </a:rPr>
              <a:t>연결이 끊어지면 클라이언트와 서버는 서로를 기억하지 못한다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+mn-ea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3" y="1360487"/>
            <a:ext cx="106584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480052" y="1360487"/>
            <a:ext cx="11620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Request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480052" y="2944772"/>
            <a:ext cx="14795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10258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663702" y="228597"/>
            <a:ext cx="7667324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 err="1" smtClean="0">
                <a:ln w="12700">
                  <a:noFill/>
                </a:ln>
                <a:solidFill>
                  <a:srgbClr val="404040"/>
                </a:solidFill>
              </a:rPr>
              <a:t>폴링</a:t>
            </a:r>
            <a:r>
              <a:rPr lang="en-US" altLang="ko-KR" sz="3600" b="1" i="1" kern="0" dirty="0">
                <a:ln w="12700">
                  <a:noFill/>
                </a:ln>
                <a:solidFill>
                  <a:srgbClr val="404040"/>
                </a:solidFill>
              </a:rPr>
              <a:t>(Short </a:t>
            </a:r>
            <a:r>
              <a:rPr lang="en-US" altLang="ko-KR" sz="3600" b="1" i="1" kern="0" dirty="0" smtClean="0">
                <a:ln w="12700">
                  <a:noFill/>
                </a:ln>
                <a:solidFill>
                  <a:srgbClr val="404040"/>
                </a:solidFill>
              </a:rPr>
              <a:t>polling)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9129368" y="6313402"/>
            <a:ext cx="29658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F9999"/>
                </a:solidFill>
              </a:rPr>
              <a:t>◎ </a:t>
            </a:r>
            <a:r>
              <a:rPr lang="en-US" altLang="ko-KR" sz="1400" b="1" dirty="0" err="1" smtClean="0">
                <a:solidFill>
                  <a:srgbClr val="FF9999"/>
                </a:solidFill>
              </a:rPr>
              <a:t>HomeComingDay</a:t>
            </a:r>
            <a:r>
              <a:rPr lang="en-US" altLang="ko-KR" sz="1400" b="1" dirty="0" smtClean="0">
                <a:solidFill>
                  <a:srgbClr val="FF9999"/>
                </a:solidFill>
              </a:rPr>
              <a:t> 2020.12.12</a:t>
            </a:r>
          </a:p>
        </p:txBody>
      </p:sp>
      <p:pic>
        <p:nvPicPr>
          <p:cNvPr id="2050" name="Picture 2" descr="C:\Users\champ\Desktop\제목 없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163" y="1065127"/>
            <a:ext cx="7421563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47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78000" y="423725"/>
            <a:ext cx="7667324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 err="1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롱폴링</a:t>
            </a: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(Long polling)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449" y="1388977"/>
            <a:ext cx="683895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9129368" y="6313402"/>
            <a:ext cx="29658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F9999"/>
                </a:solidFill>
              </a:rPr>
              <a:t>◎ </a:t>
            </a:r>
            <a:r>
              <a:rPr lang="en-US" altLang="ko-KR" sz="1400" b="1" dirty="0" err="1" smtClean="0">
                <a:solidFill>
                  <a:srgbClr val="FF9999"/>
                </a:solidFill>
              </a:rPr>
              <a:t>HomeComingDay</a:t>
            </a:r>
            <a:r>
              <a:rPr lang="en-US" altLang="ko-KR" sz="1400" b="1" dirty="0" smtClean="0">
                <a:solidFill>
                  <a:srgbClr val="FF9999"/>
                </a:solidFill>
              </a:rPr>
              <a:t> 2020.12.12</a:t>
            </a:r>
          </a:p>
        </p:txBody>
      </p:sp>
    </p:spTree>
    <p:extLst>
      <p:ext uri="{BB962C8B-B14F-4D97-AF65-F5344CB8AC3E}">
        <p14:creationId xmlns:p14="http://schemas.microsoft.com/office/powerpoint/2010/main" val="233989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2574119" y="433683"/>
            <a:ext cx="63793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Part 1 - </a:t>
            </a:r>
            <a:r>
              <a:rPr lang="en-US" altLang="ko-KR" sz="3600" b="1" i="1" kern="0" dirty="0" err="1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Dokky</a:t>
            </a: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Project </a:t>
            </a:r>
            <a:r>
              <a:rPr lang="ko-KR" altLang="en-US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소개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55A2BDEE-2073-466A-9988-E491573D13A1}"/>
              </a:ext>
            </a:extLst>
          </p:cNvPr>
          <p:cNvSpPr/>
          <p:nvPr/>
        </p:nvSpPr>
        <p:spPr>
          <a:xfrm>
            <a:off x="8294781" y="4547453"/>
            <a:ext cx="2949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4)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주요 기능 소개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0F4C0F55-EFAD-44A7-BBE8-FBACDBC2DEBB}"/>
              </a:ext>
            </a:extLst>
          </p:cNvPr>
          <p:cNvSpPr/>
          <p:nvPr/>
        </p:nvSpPr>
        <p:spPr>
          <a:xfrm>
            <a:off x="4946402" y="3178937"/>
            <a:ext cx="2222995" cy="2222995"/>
          </a:xfrm>
          <a:prstGeom prst="ellipse">
            <a:avLst/>
          </a:prstGeom>
          <a:solidFill>
            <a:srgbClr val="BFD3D1"/>
          </a:solidFill>
          <a:ln w="25400">
            <a:solidFill>
              <a:srgbClr val="A4C0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>
                <a:solidFill>
                  <a:prstClr val="white"/>
                </a:solidFill>
              </a:rPr>
              <a:t>Part 1</a:t>
            </a:r>
            <a:endParaRPr lang="ko-KR" altLang="en-US" sz="3000" dirty="0">
              <a:solidFill>
                <a:prstClr val="white"/>
              </a:solidFill>
            </a:endParaRPr>
          </a:p>
        </p:txBody>
      </p:sp>
      <p:sp>
        <p:nvSpPr>
          <p:cNvPr id="18" name="왼쪽 대괄호 17">
            <a:extLst>
              <a:ext uri="{FF2B5EF4-FFF2-40B4-BE49-F238E27FC236}">
                <a16:creationId xmlns="" xmlns:a16="http://schemas.microsoft.com/office/drawing/2014/main" id="{B861219F-60A7-482F-87B6-C8F0AA93490D}"/>
              </a:ext>
            </a:extLst>
          </p:cNvPr>
          <p:cNvSpPr/>
          <p:nvPr/>
        </p:nvSpPr>
        <p:spPr>
          <a:xfrm rot="5400000">
            <a:off x="5107234" y="1794088"/>
            <a:ext cx="1901330" cy="3605400"/>
          </a:xfrm>
          <a:prstGeom prst="leftBracket">
            <a:avLst>
              <a:gd name="adj" fmla="val 120396"/>
            </a:avLst>
          </a:prstGeom>
          <a:ln w="28575">
            <a:solidFill>
              <a:srgbClr val="A4C0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7654862" y="2654764"/>
            <a:ext cx="2949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3)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기술 </a:t>
            </a:r>
            <a:r>
              <a:rPr lang="ko-KR" altLang="en-US" sz="16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스택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및 개발 환경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F9EADDDB-6866-40FC-A26C-A28547EB8A7F}"/>
              </a:ext>
            </a:extLst>
          </p:cNvPr>
          <p:cNvSpPr/>
          <p:nvPr/>
        </p:nvSpPr>
        <p:spPr>
          <a:xfrm>
            <a:off x="682832" y="4547452"/>
            <a:ext cx="2949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1)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프로젝트의 주제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E2557CDC-FC5F-4012-87C4-5D5E12257A25}"/>
              </a:ext>
            </a:extLst>
          </p:cNvPr>
          <p:cNvGrpSpPr/>
          <p:nvPr/>
        </p:nvGrpSpPr>
        <p:grpSpPr>
          <a:xfrm>
            <a:off x="6933379" y="2827820"/>
            <a:ext cx="514036" cy="514036"/>
            <a:chOff x="7127645" y="2629819"/>
            <a:chExt cx="514036" cy="514036"/>
          </a:xfrm>
        </p:grpSpPr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2E18DB1A-CB74-4A69-89C7-2980EF63AB11}"/>
                </a:ext>
              </a:extLst>
            </p:cNvPr>
            <p:cNvSpPr/>
            <p:nvPr/>
          </p:nvSpPr>
          <p:spPr>
            <a:xfrm>
              <a:off x="7127645" y="2629819"/>
              <a:ext cx="514036" cy="5140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A4C0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33" name="Freeform 36">
              <a:extLst>
                <a:ext uri="{FF2B5EF4-FFF2-40B4-BE49-F238E27FC236}">
                  <a16:creationId xmlns="" xmlns:a16="http://schemas.microsoft.com/office/drawing/2014/main" id="{B688A5C6-1A31-4A5E-9138-73C0F44675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8753" y="2764257"/>
              <a:ext cx="145762" cy="245159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BFD3D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E2557CDC-FC5F-4012-87C4-5D5E12257A25}"/>
              </a:ext>
            </a:extLst>
          </p:cNvPr>
          <p:cNvGrpSpPr/>
          <p:nvPr/>
        </p:nvGrpSpPr>
        <p:grpSpPr>
          <a:xfrm>
            <a:off x="4432366" y="3005812"/>
            <a:ext cx="514036" cy="514036"/>
            <a:chOff x="7127645" y="2629819"/>
            <a:chExt cx="514036" cy="514036"/>
          </a:xfrm>
        </p:grpSpPr>
        <p:sp>
          <p:nvSpPr>
            <p:cNvPr id="38" name="타원 37">
              <a:extLst>
                <a:ext uri="{FF2B5EF4-FFF2-40B4-BE49-F238E27FC236}">
                  <a16:creationId xmlns="" xmlns:a16="http://schemas.microsoft.com/office/drawing/2014/main" id="{2E18DB1A-CB74-4A69-89C7-2980EF63AB11}"/>
                </a:ext>
              </a:extLst>
            </p:cNvPr>
            <p:cNvSpPr/>
            <p:nvPr/>
          </p:nvSpPr>
          <p:spPr>
            <a:xfrm>
              <a:off x="7127645" y="2629819"/>
              <a:ext cx="514036" cy="5140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A4C0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39" name="Freeform 36">
              <a:extLst>
                <a:ext uri="{FF2B5EF4-FFF2-40B4-BE49-F238E27FC236}">
                  <a16:creationId xmlns="" xmlns:a16="http://schemas.microsoft.com/office/drawing/2014/main" id="{B688A5C6-1A31-4A5E-9138-73C0F44675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8753" y="2764257"/>
              <a:ext cx="145762" cy="245159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BFD3D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F9EADDDB-6866-40FC-A26C-A28547EB8A7F}"/>
              </a:ext>
            </a:extLst>
          </p:cNvPr>
          <p:cNvSpPr/>
          <p:nvPr/>
        </p:nvSpPr>
        <p:spPr>
          <a:xfrm>
            <a:off x="1099613" y="2654764"/>
            <a:ext cx="2949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2)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프로젝트의 동기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E2557CDC-FC5F-4012-87C4-5D5E12257A25}"/>
              </a:ext>
            </a:extLst>
          </p:cNvPr>
          <p:cNvGrpSpPr/>
          <p:nvPr/>
        </p:nvGrpSpPr>
        <p:grpSpPr>
          <a:xfrm>
            <a:off x="3998181" y="4548390"/>
            <a:ext cx="514036" cy="514036"/>
            <a:chOff x="7127645" y="2629819"/>
            <a:chExt cx="514036" cy="514036"/>
          </a:xfrm>
        </p:grpSpPr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2E18DB1A-CB74-4A69-89C7-2980EF63AB11}"/>
                </a:ext>
              </a:extLst>
            </p:cNvPr>
            <p:cNvSpPr/>
            <p:nvPr/>
          </p:nvSpPr>
          <p:spPr>
            <a:xfrm>
              <a:off x="7127645" y="2629819"/>
              <a:ext cx="514036" cy="5140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A4C0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43" name="Freeform 36">
              <a:extLst>
                <a:ext uri="{FF2B5EF4-FFF2-40B4-BE49-F238E27FC236}">
                  <a16:creationId xmlns="" xmlns:a16="http://schemas.microsoft.com/office/drawing/2014/main" id="{B688A5C6-1A31-4A5E-9138-73C0F44675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8753" y="2764257"/>
              <a:ext cx="145762" cy="245159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BFD3D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E2557CDC-FC5F-4012-87C4-5D5E12257A25}"/>
              </a:ext>
            </a:extLst>
          </p:cNvPr>
          <p:cNvGrpSpPr/>
          <p:nvPr/>
        </p:nvGrpSpPr>
        <p:grpSpPr>
          <a:xfrm>
            <a:off x="7603581" y="4548390"/>
            <a:ext cx="514036" cy="514036"/>
            <a:chOff x="7127645" y="2629819"/>
            <a:chExt cx="514036" cy="514036"/>
          </a:xfrm>
        </p:grpSpPr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2E18DB1A-CB74-4A69-89C7-2980EF63AB11}"/>
                </a:ext>
              </a:extLst>
            </p:cNvPr>
            <p:cNvSpPr/>
            <p:nvPr/>
          </p:nvSpPr>
          <p:spPr>
            <a:xfrm>
              <a:off x="7127645" y="2629819"/>
              <a:ext cx="514036" cy="5140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A4C0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B688A5C6-1A31-4A5E-9138-73C0F44675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8753" y="2764257"/>
              <a:ext cx="145762" cy="245159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BFD3D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9129368" y="6313402"/>
            <a:ext cx="29658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F9999"/>
                </a:solidFill>
              </a:rPr>
              <a:t>◎ </a:t>
            </a:r>
            <a:r>
              <a:rPr lang="en-US" altLang="ko-KR" sz="1400" b="1" dirty="0" err="1" smtClean="0">
                <a:solidFill>
                  <a:srgbClr val="FF9999"/>
                </a:solidFill>
              </a:rPr>
              <a:t>HomeComingDay</a:t>
            </a:r>
            <a:r>
              <a:rPr lang="en-US" altLang="ko-KR" sz="1400" b="1" dirty="0" smtClean="0">
                <a:solidFill>
                  <a:srgbClr val="FF9999"/>
                </a:solidFill>
              </a:rPr>
              <a:t> 2020.12.12</a:t>
            </a:r>
          </a:p>
        </p:txBody>
      </p:sp>
    </p:spTree>
    <p:extLst>
      <p:ext uri="{BB962C8B-B14F-4D97-AF65-F5344CB8AC3E}">
        <p14:creationId xmlns:p14="http://schemas.microsoft.com/office/powerpoint/2010/main" val="233600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663702" y="423725"/>
            <a:ext cx="7667324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 err="1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웹소켓</a:t>
            </a: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ko-KR" sz="3600" b="1" i="1" kern="0" dirty="0" err="1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WebSocket</a:t>
            </a: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449" y="1208002"/>
            <a:ext cx="72675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9129368" y="6313402"/>
            <a:ext cx="29658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F9999"/>
                </a:solidFill>
              </a:rPr>
              <a:t>◎ </a:t>
            </a:r>
            <a:r>
              <a:rPr lang="en-US" altLang="ko-KR" sz="1400" b="1" dirty="0" err="1" smtClean="0">
                <a:solidFill>
                  <a:srgbClr val="FF9999"/>
                </a:solidFill>
              </a:rPr>
              <a:t>HomeComingDay</a:t>
            </a:r>
            <a:r>
              <a:rPr lang="en-US" altLang="ko-KR" sz="1400" b="1" dirty="0" smtClean="0">
                <a:solidFill>
                  <a:srgbClr val="FF9999"/>
                </a:solidFill>
              </a:rPr>
              <a:t> 2020.12.12</a:t>
            </a:r>
          </a:p>
        </p:txBody>
      </p:sp>
    </p:spTree>
    <p:extLst>
      <p:ext uri="{BB962C8B-B14F-4D97-AF65-F5344CB8AC3E}">
        <p14:creationId xmlns:p14="http://schemas.microsoft.com/office/powerpoint/2010/main" val="308308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860323" y="2658374"/>
            <a:ext cx="10147298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strike="sngStrike" kern="0" dirty="0" err="1" smtClean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웹소켓은</a:t>
            </a:r>
            <a:r>
              <a:rPr lang="ko-KR" altLang="en-US" sz="3600" b="1" i="1" strike="sngStrike" kern="0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 메시지 </a:t>
            </a:r>
            <a:r>
              <a:rPr lang="ko-KR" altLang="en-US" sz="3600" b="1" i="1" strike="sngStrike" kern="0" dirty="0" smtClean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지향적 프로토콜이다</a:t>
            </a:r>
            <a:r>
              <a:rPr lang="en-US" altLang="ko-KR" sz="3600" b="1" i="1" strike="sngStrike" kern="0" dirty="0" smtClean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9597987" y="185067"/>
            <a:ext cx="2409634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F9999"/>
                </a:solidFill>
              </a:rPr>
              <a:t>◎ </a:t>
            </a:r>
            <a:r>
              <a:rPr lang="en-US" altLang="ko-KR" sz="1400" b="1" dirty="0" err="1" smtClean="0">
                <a:solidFill>
                  <a:srgbClr val="FF9999"/>
                </a:solidFill>
              </a:rPr>
              <a:t>HomeComingDay</a:t>
            </a:r>
            <a:r>
              <a:rPr lang="en-US" altLang="ko-KR" sz="1400" b="1" dirty="0" smtClean="0">
                <a:solidFill>
                  <a:srgbClr val="FF9999"/>
                </a:solidFill>
              </a:rPr>
              <a:t> 2020</a:t>
            </a:r>
            <a:endParaRPr lang="en-US" altLang="ko-KR" sz="1400" b="1" dirty="0">
              <a:solidFill>
                <a:srgbClr val="FF9999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9129368" y="6313402"/>
            <a:ext cx="29658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F9999"/>
                </a:solidFill>
              </a:rPr>
              <a:t>◎ </a:t>
            </a:r>
            <a:r>
              <a:rPr lang="en-US" altLang="ko-KR" sz="1400" b="1" dirty="0" err="1" smtClean="0">
                <a:solidFill>
                  <a:srgbClr val="FF9999"/>
                </a:solidFill>
              </a:rPr>
              <a:t>HomeComingDay</a:t>
            </a:r>
            <a:r>
              <a:rPr lang="en-US" altLang="ko-KR" sz="1400" b="1" dirty="0" smtClean="0">
                <a:solidFill>
                  <a:srgbClr val="FF9999"/>
                </a:solidFill>
              </a:rPr>
              <a:t> 2020.12.12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2676488" y="4211598"/>
            <a:ext cx="69214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strike="sngStrike" kern="0" dirty="0" smtClean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2000" b="1" strike="sngStrike" kern="0" dirty="0" smtClean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2000" b="1" strike="sngStrike" kern="0" dirty="0" smtClean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http</a:t>
            </a:r>
            <a:r>
              <a:rPr lang="ko-KR" altLang="en-US" sz="2000" b="1" strike="sngStrike" kern="0" dirty="0" smtClean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와 다르게 순수 데이터만 전송 가능하다</a:t>
            </a:r>
            <a:r>
              <a:rPr lang="en-US" altLang="ko-KR" sz="2000" b="1" strike="sngStrike" kern="0" dirty="0" smtClean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6471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320802" y="423725"/>
            <a:ext cx="101472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HTTP(</a:t>
            </a:r>
            <a:r>
              <a:rPr lang="ko-KR" altLang="en-US" sz="3600" b="1" i="1" kern="0" dirty="0" err="1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폴링</a:t>
            </a: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3600" b="1" i="1" kern="0" dirty="0" err="1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롱폴링</a:t>
            </a: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와</a:t>
            </a: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3600" b="1" i="1" kern="0" dirty="0" err="1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웹소켓의</a:t>
            </a:r>
            <a:r>
              <a:rPr lang="ko-KR" altLang="en-US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비교</a:t>
            </a:r>
            <a:endParaRPr lang="en-US" altLang="ko-KR" sz="3600" b="1" i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9597987" y="185067"/>
            <a:ext cx="2409634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F9999"/>
                </a:solidFill>
              </a:rPr>
              <a:t>◎ </a:t>
            </a:r>
            <a:r>
              <a:rPr lang="en-US" altLang="ko-KR" sz="1400" b="1" dirty="0" err="1" smtClean="0">
                <a:solidFill>
                  <a:srgbClr val="FF9999"/>
                </a:solidFill>
              </a:rPr>
              <a:t>HomeComingDay</a:t>
            </a:r>
            <a:r>
              <a:rPr lang="en-US" altLang="ko-KR" sz="1400" b="1" dirty="0" smtClean="0">
                <a:solidFill>
                  <a:srgbClr val="FF9999"/>
                </a:solidFill>
              </a:rPr>
              <a:t> 2020</a:t>
            </a:r>
            <a:endParaRPr lang="en-US" altLang="ko-KR" sz="1400" b="1" dirty="0">
              <a:solidFill>
                <a:srgbClr val="FF9999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9129368" y="6313402"/>
            <a:ext cx="29658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F9999"/>
                </a:solidFill>
              </a:rPr>
              <a:t>◎ </a:t>
            </a:r>
            <a:r>
              <a:rPr lang="en-US" altLang="ko-KR" sz="1400" b="1" dirty="0" err="1" smtClean="0">
                <a:solidFill>
                  <a:srgbClr val="FF9999"/>
                </a:solidFill>
              </a:rPr>
              <a:t>HomeComingDay</a:t>
            </a:r>
            <a:r>
              <a:rPr lang="en-US" altLang="ko-KR" sz="1400" b="1" dirty="0" smtClean="0">
                <a:solidFill>
                  <a:srgbClr val="FF9999"/>
                </a:solidFill>
              </a:rPr>
              <a:t> 2020.12.12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1" y="1349953"/>
            <a:ext cx="6305549" cy="538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647" y="1746957"/>
            <a:ext cx="5091974" cy="428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42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94987" y="372009"/>
            <a:ext cx="10147298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HTTP(</a:t>
            </a:r>
            <a:r>
              <a:rPr lang="ko-KR" altLang="en-US" sz="3600" b="1" i="1" kern="0" dirty="0" err="1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폴링</a:t>
            </a:r>
            <a:r>
              <a:rPr lang="en-US" altLang="ko-KR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3600" b="1" i="1" kern="0" dirty="0" err="1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롱폴링</a:t>
            </a:r>
            <a:r>
              <a:rPr lang="en-US" altLang="ko-KR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와</a:t>
            </a:r>
            <a:r>
              <a:rPr lang="en-US" altLang="ko-KR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3600" b="1" i="1" kern="0" dirty="0" err="1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웹소켓의</a:t>
            </a:r>
            <a:r>
              <a:rPr lang="ko-KR" altLang="en-US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비교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9597987" y="185067"/>
            <a:ext cx="2409634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F9999"/>
                </a:solidFill>
              </a:rPr>
              <a:t>◎ </a:t>
            </a:r>
            <a:r>
              <a:rPr lang="en-US" altLang="ko-KR" sz="1400" b="1" dirty="0" err="1" smtClean="0">
                <a:solidFill>
                  <a:srgbClr val="FF9999"/>
                </a:solidFill>
              </a:rPr>
              <a:t>HomeComingDay</a:t>
            </a:r>
            <a:r>
              <a:rPr lang="en-US" altLang="ko-KR" sz="1400" b="1" dirty="0" smtClean="0">
                <a:solidFill>
                  <a:srgbClr val="FF9999"/>
                </a:solidFill>
              </a:rPr>
              <a:t> 2020</a:t>
            </a:r>
            <a:endParaRPr lang="en-US" altLang="ko-KR" sz="1400" b="1" dirty="0">
              <a:solidFill>
                <a:srgbClr val="FF9999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9129368" y="6313402"/>
            <a:ext cx="29658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F9999"/>
                </a:solidFill>
              </a:rPr>
              <a:t>◎ </a:t>
            </a:r>
            <a:r>
              <a:rPr lang="en-US" altLang="ko-KR" sz="1400" b="1" dirty="0" err="1" smtClean="0">
                <a:solidFill>
                  <a:srgbClr val="FF9999"/>
                </a:solidFill>
              </a:rPr>
              <a:t>HomeComingDay</a:t>
            </a:r>
            <a:r>
              <a:rPr lang="en-US" altLang="ko-KR" sz="1400" b="1" dirty="0" smtClean="0">
                <a:solidFill>
                  <a:srgbClr val="FF9999"/>
                </a:solidFill>
              </a:rPr>
              <a:t> 2020.12.12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239974"/>
            <a:ext cx="5878111" cy="507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51" y="1335949"/>
            <a:ext cx="5062272" cy="4881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41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320802" y="232306"/>
            <a:ext cx="10147298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HTTP(</a:t>
            </a:r>
            <a:r>
              <a:rPr lang="ko-KR" altLang="en-US" sz="3600" b="1" i="1" kern="0" dirty="0" err="1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폴링</a:t>
            </a:r>
            <a:r>
              <a:rPr lang="en-US" altLang="ko-KR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3600" b="1" i="1" kern="0" dirty="0" err="1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롱폴링</a:t>
            </a:r>
            <a:r>
              <a:rPr lang="en-US" altLang="ko-KR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와</a:t>
            </a:r>
            <a:r>
              <a:rPr lang="en-US" altLang="ko-KR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3600" b="1" i="1" kern="0" dirty="0" err="1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웹소켓의</a:t>
            </a:r>
            <a:r>
              <a:rPr lang="ko-KR" altLang="en-US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비교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9597987" y="185067"/>
            <a:ext cx="2409634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F9999"/>
                </a:solidFill>
              </a:rPr>
              <a:t>◎ </a:t>
            </a:r>
            <a:r>
              <a:rPr lang="en-US" altLang="ko-KR" sz="1400" b="1" dirty="0" err="1" smtClean="0">
                <a:solidFill>
                  <a:srgbClr val="FF9999"/>
                </a:solidFill>
              </a:rPr>
              <a:t>HomeComingDay</a:t>
            </a:r>
            <a:r>
              <a:rPr lang="en-US" altLang="ko-KR" sz="1400" b="1" dirty="0" smtClean="0">
                <a:solidFill>
                  <a:srgbClr val="FF9999"/>
                </a:solidFill>
              </a:rPr>
              <a:t> 2020</a:t>
            </a:r>
            <a:endParaRPr lang="en-US" altLang="ko-KR" sz="1400" b="1" dirty="0">
              <a:solidFill>
                <a:srgbClr val="FF9999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9129368" y="6313402"/>
            <a:ext cx="29658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F9999"/>
                </a:solidFill>
              </a:rPr>
              <a:t>◎ </a:t>
            </a:r>
            <a:r>
              <a:rPr lang="en-US" altLang="ko-KR" sz="1400" b="1" dirty="0" err="1" smtClean="0">
                <a:solidFill>
                  <a:srgbClr val="FF9999"/>
                </a:solidFill>
              </a:rPr>
              <a:t>HomeComingDay</a:t>
            </a:r>
            <a:r>
              <a:rPr lang="en-US" altLang="ko-KR" sz="1400" b="1" dirty="0" smtClean="0">
                <a:solidFill>
                  <a:srgbClr val="FF9999"/>
                </a:solidFill>
              </a:rPr>
              <a:t> 2020.12.12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1" y="1239974"/>
            <a:ext cx="6352353" cy="5488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931" y="1239974"/>
            <a:ext cx="4630738" cy="483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758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320802" y="228597"/>
            <a:ext cx="10147298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HTTP(</a:t>
            </a:r>
            <a:r>
              <a:rPr lang="ko-KR" altLang="en-US" sz="3600" b="1" i="1" kern="0" dirty="0" err="1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폴링</a:t>
            </a:r>
            <a:r>
              <a:rPr lang="en-US" altLang="ko-KR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3600" b="1" i="1" kern="0" dirty="0" err="1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롱폴링</a:t>
            </a:r>
            <a:r>
              <a:rPr lang="en-US" altLang="ko-KR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와</a:t>
            </a:r>
            <a:r>
              <a:rPr lang="en-US" altLang="ko-KR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3600" b="1" i="1" kern="0" dirty="0" err="1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웹소켓의</a:t>
            </a:r>
            <a:r>
              <a:rPr lang="ko-KR" altLang="en-US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비교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9597987" y="185067"/>
            <a:ext cx="2409634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F9999"/>
                </a:solidFill>
              </a:rPr>
              <a:t>◎ </a:t>
            </a:r>
            <a:r>
              <a:rPr lang="en-US" altLang="ko-KR" sz="1400" b="1" dirty="0" err="1" smtClean="0">
                <a:solidFill>
                  <a:srgbClr val="FF9999"/>
                </a:solidFill>
              </a:rPr>
              <a:t>HomeComingDay</a:t>
            </a:r>
            <a:r>
              <a:rPr lang="en-US" altLang="ko-KR" sz="1400" b="1" dirty="0" smtClean="0">
                <a:solidFill>
                  <a:srgbClr val="FF9999"/>
                </a:solidFill>
              </a:rPr>
              <a:t> 2020</a:t>
            </a:r>
            <a:endParaRPr lang="en-US" altLang="ko-KR" sz="1400" b="1" dirty="0">
              <a:solidFill>
                <a:srgbClr val="FF9999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9129368" y="6313402"/>
            <a:ext cx="29658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F9999"/>
                </a:solidFill>
              </a:rPr>
              <a:t>◎ </a:t>
            </a:r>
            <a:r>
              <a:rPr lang="en-US" altLang="ko-KR" sz="1400" b="1" dirty="0" err="1" smtClean="0">
                <a:solidFill>
                  <a:srgbClr val="FF9999"/>
                </a:solidFill>
              </a:rPr>
              <a:t>HomeComingDay</a:t>
            </a:r>
            <a:r>
              <a:rPr lang="en-US" altLang="ko-KR" sz="1400" b="1" dirty="0" smtClean="0">
                <a:solidFill>
                  <a:srgbClr val="FF9999"/>
                </a:solidFill>
              </a:rPr>
              <a:t> 2020.12.12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2" y="1215726"/>
            <a:ext cx="6324808" cy="551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611" y="1215726"/>
            <a:ext cx="4472489" cy="509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44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663702" y="533704"/>
            <a:ext cx="7667324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dirty="0" smtClean="0">
                <a:solidFill>
                  <a:srgbClr val="404040"/>
                </a:solidFill>
              </a:rPr>
              <a:t>Rest</a:t>
            </a:r>
            <a:r>
              <a:rPr lang="ko-KR" altLang="en-US" sz="3600" b="1" i="1" dirty="0" smtClean="0">
                <a:solidFill>
                  <a:srgbClr val="404040"/>
                </a:solidFill>
              </a:rPr>
              <a:t>와 </a:t>
            </a:r>
            <a:r>
              <a:rPr lang="ko-KR" altLang="en-US" sz="3600" b="1" i="1" dirty="0" err="1" smtClean="0">
                <a:solidFill>
                  <a:srgbClr val="404040"/>
                </a:solidFill>
              </a:rPr>
              <a:t>웹소켓의</a:t>
            </a:r>
            <a:r>
              <a:rPr lang="ko-KR" altLang="en-US" sz="3600" b="1" i="1" dirty="0" smtClean="0">
                <a:solidFill>
                  <a:srgbClr val="404040"/>
                </a:solidFill>
              </a:rPr>
              <a:t> 성능 비교</a:t>
            </a:r>
            <a:endParaRPr lang="en-US" altLang="ko-KR" sz="3600" b="1" i="1" kern="0" dirty="0" smtClean="0">
              <a:ln w="12700">
                <a:noFill/>
              </a:ln>
              <a:solidFill>
                <a:srgbClr val="40404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9129368" y="6313402"/>
            <a:ext cx="29658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F9999"/>
                </a:solidFill>
              </a:rPr>
              <a:t>◎ </a:t>
            </a:r>
            <a:r>
              <a:rPr lang="en-US" altLang="ko-KR" sz="1400" b="1" dirty="0" err="1" smtClean="0">
                <a:solidFill>
                  <a:srgbClr val="FF9999"/>
                </a:solidFill>
              </a:rPr>
              <a:t>HomeComingDay</a:t>
            </a:r>
            <a:r>
              <a:rPr lang="en-US" altLang="ko-KR" sz="1400" b="1" dirty="0" smtClean="0">
                <a:solidFill>
                  <a:srgbClr val="FF9999"/>
                </a:solidFill>
              </a:rPr>
              <a:t> 2020.12.12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2650826"/>
            <a:ext cx="7928302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1773236"/>
            <a:ext cx="53721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6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060221" y="2313539"/>
            <a:ext cx="1015387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왜</a:t>
            </a:r>
            <a:r>
              <a:rPr lang="en-US" altLang="ko-KR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r>
              <a:rPr lang="ko-KR" altLang="en-US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3600" b="1" kern="0" dirty="0" err="1" smtClean="0">
                <a:ln w="12700">
                  <a:noFill/>
                </a:ln>
                <a:solidFill>
                  <a:srgbClr val="FAC3BE"/>
                </a:solidFill>
              </a:rPr>
              <a:t>웹소켓</a:t>
            </a:r>
            <a:r>
              <a:rPr lang="ko-KR" altLang="en-US" sz="3600" b="1" kern="0" dirty="0" err="1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으로</a:t>
            </a:r>
            <a:r>
              <a:rPr lang="ko-KR" altLang="en-US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3600" b="1" kern="0" dirty="0" smtClean="0">
                <a:ln w="12700">
                  <a:noFill/>
                </a:ln>
                <a:solidFill>
                  <a:srgbClr val="FAC3BE"/>
                </a:solidFill>
              </a:rPr>
              <a:t>실시간 서비스</a:t>
            </a:r>
            <a:endParaRPr lang="en-US" altLang="ko-KR" sz="3600" b="1" kern="0" dirty="0" smtClean="0">
              <a:ln w="12700">
                <a:noFill/>
              </a:ln>
              <a:solidFill>
                <a:srgbClr val="FAC3B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알림</a:t>
            </a:r>
            <a:r>
              <a:rPr lang="en-US" altLang="ko-KR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쪽지</a:t>
            </a:r>
            <a:r>
              <a:rPr lang="en-US" altLang="ko-KR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채팅</a:t>
            </a:r>
            <a:r>
              <a:rPr lang="en-US" altLang="ko-KR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3600" b="1" kern="0" dirty="0" err="1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계정관리등</a:t>
            </a:r>
            <a:r>
              <a:rPr lang="en-US" altLang="ko-KR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를 구현했는가</a:t>
            </a:r>
            <a:r>
              <a:rPr lang="en-US" altLang="ko-KR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?!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3600" b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2050" y="435566"/>
            <a:ext cx="63182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결론</a:t>
            </a: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주제</a:t>
            </a:r>
            <a:endParaRPr lang="en-US" altLang="ko-KR" sz="3600" b="1" i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9129368" y="6313402"/>
            <a:ext cx="29658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F9999"/>
                </a:solidFill>
              </a:rPr>
              <a:t>◎ </a:t>
            </a:r>
            <a:r>
              <a:rPr lang="en-US" altLang="ko-KR" sz="1400" b="1" dirty="0" err="1" smtClean="0">
                <a:solidFill>
                  <a:srgbClr val="FF9999"/>
                </a:solidFill>
              </a:rPr>
              <a:t>HomeComingDay</a:t>
            </a:r>
            <a:r>
              <a:rPr lang="en-US" altLang="ko-KR" sz="1400" b="1" dirty="0" smtClean="0">
                <a:solidFill>
                  <a:srgbClr val="FF9999"/>
                </a:solidFill>
              </a:rPr>
              <a:t> 2020.12.12</a:t>
            </a:r>
          </a:p>
        </p:txBody>
      </p:sp>
    </p:spTree>
    <p:extLst>
      <p:ext uri="{BB962C8B-B14F-4D97-AF65-F5344CB8AC3E}">
        <p14:creationId xmlns:p14="http://schemas.microsoft.com/office/powerpoint/2010/main" val="181885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829062" y="1993900"/>
            <a:ext cx="8330937" cy="2478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3600" b="1" kern="0" dirty="0" err="1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폴링과</a:t>
            </a:r>
            <a:r>
              <a:rPr lang="ko-KR" altLang="en-US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3600" b="1" kern="0" dirty="0" err="1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롱폴링은</a:t>
            </a:r>
            <a:r>
              <a:rPr lang="ko-KR" altLang="en-US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http</a:t>
            </a:r>
            <a:r>
              <a:rPr lang="ko-KR" altLang="en-US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이고 </a:t>
            </a:r>
            <a:r>
              <a:rPr lang="ko-KR" altLang="en-US" sz="3600" b="1" kern="0" dirty="0" err="1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비연결성</a:t>
            </a:r>
            <a:r>
              <a:rPr lang="ko-KR" altLang="en-US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600" b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indent="-742950" latinLnBrk="0">
              <a:lnSpc>
                <a:spcPct val="150000"/>
              </a:lnSpc>
              <a:buAutoNum type="arabicPeriod"/>
              <a:defRPr/>
            </a:pPr>
            <a:endParaRPr lang="en-US" altLang="ko-KR" sz="3600" b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3600" b="1" kern="0" dirty="0" err="1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웹소켓은</a:t>
            </a:r>
            <a:r>
              <a:rPr lang="ko-KR" altLang="en-US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연결성</a:t>
            </a:r>
            <a:endParaRPr lang="en-US" altLang="ko-KR" sz="3600" b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9129368" y="6313402"/>
            <a:ext cx="29658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F9999"/>
                </a:solidFill>
              </a:rPr>
              <a:t>◎ </a:t>
            </a:r>
            <a:r>
              <a:rPr lang="en-US" altLang="ko-KR" sz="1400" b="1" dirty="0" err="1" smtClean="0">
                <a:solidFill>
                  <a:srgbClr val="FF9999"/>
                </a:solidFill>
              </a:rPr>
              <a:t>HomeComingDay</a:t>
            </a:r>
            <a:r>
              <a:rPr lang="en-US" altLang="ko-KR" sz="1400" b="1" dirty="0" smtClean="0">
                <a:solidFill>
                  <a:srgbClr val="FF9999"/>
                </a:solidFill>
              </a:rPr>
              <a:t> 2020.12.12</a:t>
            </a:r>
          </a:p>
        </p:txBody>
      </p:sp>
    </p:spTree>
    <p:extLst>
      <p:ext uri="{BB962C8B-B14F-4D97-AF65-F5344CB8AC3E}">
        <p14:creationId xmlns:p14="http://schemas.microsoft.com/office/powerpoint/2010/main" val="41394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968763" y="238340"/>
            <a:ext cx="76673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endParaRPr lang="en-US" altLang="ko-KR" sz="3600" b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indent="-742950" latinLnBrk="0">
              <a:lnSpc>
                <a:spcPct val="150000"/>
              </a:lnSpc>
              <a:buAutoNum type="arabicPeriod"/>
              <a:defRPr/>
            </a:pPr>
            <a:endParaRPr lang="en-US" altLang="ko-KR" sz="3600" b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비용적인 문제의 고려</a:t>
            </a:r>
            <a:r>
              <a:rPr lang="en-US" altLang="ko-KR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자원의 소모</a:t>
            </a:r>
            <a:r>
              <a:rPr lang="en-US" altLang="ko-KR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네트워크 비용</a:t>
            </a:r>
            <a:r>
              <a:rPr lang="en-US" altLang="ko-KR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코드의 복잡도</a:t>
            </a:r>
            <a:r>
              <a:rPr lang="en-US" altLang="ko-KR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유지보수 관리 </a:t>
            </a:r>
            <a:r>
              <a:rPr lang="ko-KR" altLang="en-US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측면</a:t>
            </a:r>
            <a:r>
              <a:rPr lang="en-US" altLang="ko-KR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en-US" altLang="ko-KR" sz="3600" b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3600" b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9129368" y="6313402"/>
            <a:ext cx="29658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F9999"/>
                </a:solidFill>
              </a:rPr>
              <a:t>◎ </a:t>
            </a:r>
            <a:r>
              <a:rPr lang="en-US" altLang="ko-KR" sz="1400" b="1" dirty="0" err="1" smtClean="0">
                <a:solidFill>
                  <a:srgbClr val="FF9999"/>
                </a:solidFill>
              </a:rPr>
              <a:t>HomeComingDay</a:t>
            </a:r>
            <a:r>
              <a:rPr lang="en-US" altLang="ko-KR" sz="1400" b="1" dirty="0" smtClean="0">
                <a:solidFill>
                  <a:srgbClr val="FF9999"/>
                </a:solidFill>
              </a:rPr>
              <a:t> 2020.12.12</a:t>
            </a:r>
          </a:p>
        </p:txBody>
      </p:sp>
    </p:spTree>
    <p:extLst>
      <p:ext uri="{BB962C8B-B14F-4D97-AF65-F5344CB8AC3E}">
        <p14:creationId xmlns:p14="http://schemas.microsoft.com/office/powerpoint/2010/main" val="360830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2574000" y="435600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Part 2 – </a:t>
            </a:r>
            <a:r>
              <a:rPr lang="ko-KR" altLang="en-US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실시간 서비스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55A2BDEE-2073-466A-9988-E491573D13A1}"/>
              </a:ext>
            </a:extLst>
          </p:cNvPr>
          <p:cNvSpPr/>
          <p:nvPr/>
        </p:nvSpPr>
        <p:spPr>
          <a:xfrm>
            <a:off x="8294781" y="4547453"/>
            <a:ext cx="2949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4) </a:t>
            </a:r>
            <a:r>
              <a:rPr lang="ko-KR" altLang="en-US" sz="16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웹소켓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ko-KR" sz="16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WebSocket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0F4C0F55-EFAD-44A7-BBE8-FBACDBC2DEBB}"/>
              </a:ext>
            </a:extLst>
          </p:cNvPr>
          <p:cNvSpPr/>
          <p:nvPr/>
        </p:nvSpPr>
        <p:spPr>
          <a:xfrm>
            <a:off x="4946402" y="3178937"/>
            <a:ext cx="2222995" cy="2222995"/>
          </a:xfrm>
          <a:prstGeom prst="ellipse">
            <a:avLst/>
          </a:prstGeom>
          <a:solidFill>
            <a:srgbClr val="BFD3D1"/>
          </a:solidFill>
          <a:ln w="25400">
            <a:solidFill>
              <a:srgbClr val="A4C0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>
                <a:solidFill>
                  <a:prstClr val="white"/>
                </a:solidFill>
              </a:rPr>
              <a:t>Part 2</a:t>
            </a:r>
            <a:endParaRPr lang="ko-KR" altLang="en-US" sz="3000" dirty="0">
              <a:solidFill>
                <a:prstClr val="white"/>
              </a:solidFill>
            </a:endParaRPr>
          </a:p>
        </p:txBody>
      </p:sp>
      <p:sp>
        <p:nvSpPr>
          <p:cNvPr id="18" name="왼쪽 대괄호 17">
            <a:extLst>
              <a:ext uri="{FF2B5EF4-FFF2-40B4-BE49-F238E27FC236}">
                <a16:creationId xmlns="" xmlns:a16="http://schemas.microsoft.com/office/drawing/2014/main" id="{B861219F-60A7-482F-87B6-C8F0AA93490D}"/>
              </a:ext>
            </a:extLst>
          </p:cNvPr>
          <p:cNvSpPr/>
          <p:nvPr/>
        </p:nvSpPr>
        <p:spPr>
          <a:xfrm rot="5400000">
            <a:off x="5107234" y="1794088"/>
            <a:ext cx="1901330" cy="3605400"/>
          </a:xfrm>
          <a:prstGeom prst="leftBracket">
            <a:avLst>
              <a:gd name="adj" fmla="val 120396"/>
            </a:avLst>
          </a:prstGeom>
          <a:ln w="28575">
            <a:solidFill>
              <a:srgbClr val="A4C0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7663294" y="2608694"/>
            <a:ext cx="2949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3) </a:t>
            </a:r>
            <a:r>
              <a:rPr lang="ko-KR" altLang="en-US" sz="16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롱폴링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(Long Polling)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F9EADDDB-6866-40FC-A26C-A28547EB8A7F}"/>
              </a:ext>
            </a:extLst>
          </p:cNvPr>
          <p:cNvSpPr/>
          <p:nvPr/>
        </p:nvSpPr>
        <p:spPr>
          <a:xfrm>
            <a:off x="682832" y="4547452"/>
            <a:ext cx="2949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1) HTTP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특징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E2557CDC-FC5F-4012-87C4-5D5E12257A25}"/>
              </a:ext>
            </a:extLst>
          </p:cNvPr>
          <p:cNvGrpSpPr/>
          <p:nvPr/>
        </p:nvGrpSpPr>
        <p:grpSpPr>
          <a:xfrm>
            <a:off x="7023635" y="2839527"/>
            <a:ext cx="514036" cy="514036"/>
            <a:chOff x="7127645" y="2629819"/>
            <a:chExt cx="514036" cy="514036"/>
          </a:xfrm>
        </p:grpSpPr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2E18DB1A-CB74-4A69-89C7-2980EF63AB11}"/>
                </a:ext>
              </a:extLst>
            </p:cNvPr>
            <p:cNvSpPr/>
            <p:nvPr/>
          </p:nvSpPr>
          <p:spPr>
            <a:xfrm>
              <a:off x="7127645" y="2629819"/>
              <a:ext cx="514036" cy="5140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A4C0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33" name="Freeform 36">
              <a:extLst>
                <a:ext uri="{FF2B5EF4-FFF2-40B4-BE49-F238E27FC236}">
                  <a16:creationId xmlns="" xmlns:a16="http://schemas.microsoft.com/office/drawing/2014/main" id="{B688A5C6-1A31-4A5E-9138-73C0F44675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8753" y="2764257"/>
              <a:ext cx="145762" cy="245159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BFD3D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E2557CDC-FC5F-4012-87C4-5D5E12257A25}"/>
              </a:ext>
            </a:extLst>
          </p:cNvPr>
          <p:cNvGrpSpPr/>
          <p:nvPr/>
        </p:nvGrpSpPr>
        <p:grpSpPr>
          <a:xfrm>
            <a:off x="4464502" y="2962107"/>
            <a:ext cx="514036" cy="514036"/>
            <a:chOff x="7127645" y="2629819"/>
            <a:chExt cx="514036" cy="514036"/>
          </a:xfrm>
        </p:grpSpPr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2E18DB1A-CB74-4A69-89C7-2980EF63AB11}"/>
                </a:ext>
              </a:extLst>
            </p:cNvPr>
            <p:cNvSpPr/>
            <p:nvPr/>
          </p:nvSpPr>
          <p:spPr>
            <a:xfrm>
              <a:off x="7127645" y="2629819"/>
              <a:ext cx="514036" cy="5140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A4C0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40" name="Freeform 36">
              <a:extLst>
                <a:ext uri="{FF2B5EF4-FFF2-40B4-BE49-F238E27FC236}">
                  <a16:creationId xmlns="" xmlns:a16="http://schemas.microsoft.com/office/drawing/2014/main" id="{B688A5C6-1A31-4A5E-9138-73C0F44675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8753" y="2764257"/>
              <a:ext cx="145762" cy="245159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BFD3D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E2557CDC-FC5F-4012-87C4-5D5E12257A25}"/>
              </a:ext>
            </a:extLst>
          </p:cNvPr>
          <p:cNvGrpSpPr/>
          <p:nvPr/>
        </p:nvGrpSpPr>
        <p:grpSpPr>
          <a:xfrm>
            <a:off x="3998182" y="4559669"/>
            <a:ext cx="514036" cy="514036"/>
            <a:chOff x="7127645" y="2629819"/>
            <a:chExt cx="514036" cy="514036"/>
          </a:xfrm>
        </p:grpSpPr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2E18DB1A-CB74-4A69-89C7-2980EF63AB11}"/>
                </a:ext>
              </a:extLst>
            </p:cNvPr>
            <p:cNvSpPr/>
            <p:nvPr/>
          </p:nvSpPr>
          <p:spPr>
            <a:xfrm>
              <a:off x="7127645" y="2629819"/>
              <a:ext cx="514036" cy="5140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A4C0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43" name="Freeform 36">
              <a:extLst>
                <a:ext uri="{FF2B5EF4-FFF2-40B4-BE49-F238E27FC236}">
                  <a16:creationId xmlns="" xmlns:a16="http://schemas.microsoft.com/office/drawing/2014/main" id="{B688A5C6-1A31-4A5E-9138-73C0F44675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8753" y="2764257"/>
              <a:ext cx="145762" cy="245159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BFD3D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E2557CDC-FC5F-4012-87C4-5D5E12257A25}"/>
              </a:ext>
            </a:extLst>
          </p:cNvPr>
          <p:cNvGrpSpPr/>
          <p:nvPr/>
        </p:nvGrpSpPr>
        <p:grpSpPr>
          <a:xfrm>
            <a:off x="7610317" y="4559669"/>
            <a:ext cx="514036" cy="514036"/>
            <a:chOff x="7127645" y="2629819"/>
            <a:chExt cx="514036" cy="514036"/>
          </a:xfrm>
        </p:grpSpPr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2E18DB1A-CB74-4A69-89C7-2980EF63AB11}"/>
                </a:ext>
              </a:extLst>
            </p:cNvPr>
            <p:cNvSpPr/>
            <p:nvPr/>
          </p:nvSpPr>
          <p:spPr>
            <a:xfrm>
              <a:off x="7127645" y="2629819"/>
              <a:ext cx="514036" cy="5140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A4C0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B688A5C6-1A31-4A5E-9138-73C0F44675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8753" y="2764257"/>
              <a:ext cx="145762" cy="245159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BFD3D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F9EADDDB-6866-40FC-A26C-A28547EB8A7F}"/>
              </a:ext>
            </a:extLst>
          </p:cNvPr>
          <p:cNvSpPr/>
          <p:nvPr/>
        </p:nvSpPr>
        <p:spPr>
          <a:xfrm>
            <a:off x="1827961" y="2500442"/>
            <a:ext cx="2949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2) </a:t>
            </a:r>
            <a:r>
              <a:rPr lang="ko-KR" altLang="en-US" sz="16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폴링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(Short Polling)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9129368" y="6313402"/>
            <a:ext cx="29658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F9999"/>
                </a:solidFill>
              </a:rPr>
              <a:t>◎ </a:t>
            </a:r>
            <a:r>
              <a:rPr lang="en-US" altLang="ko-KR" sz="1400" b="1" dirty="0" err="1" smtClean="0">
                <a:solidFill>
                  <a:srgbClr val="FF9999"/>
                </a:solidFill>
              </a:rPr>
              <a:t>HomeComingDay</a:t>
            </a:r>
            <a:r>
              <a:rPr lang="en-US" altLang="ko-KR" sz="1400" b="1" dirty="0" smtClean="0">
                <a:solidFill>
                  <a:srgbClr val="FF9999"/>
                </a:solidFill>
              </a:rPr>
              <a:t> 2020.12.12</a:t>
            </a:r>
          </a:p>
        </p:txBody>
      </p:sp>
    </p:spTree>
    <p:extLst>
      <p:ext uri="{BB962C8B-B14F-4D97-AF65-F5344CB8AC3E}">
        <p14:creationId xmlns:p14="http://schemas.microsoft.com/office/powerpoint/2010/main" val="212374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자유형 20"/>
          <p:cNvSpPr/>
          <p:nvPr/>
        </p:nvSpPr>
        <p:spPr>
          <a:xfrm rot="18900000">
            <a:off x="4006835" y="-440360"/>
            <a:ext cx="10011425" cy="8680104"/>
          </a:xfrm>
          <a:custGeom>
            <a:avLst/>
            <a:gdLst>
              <a:gd name="connsiteX0" fmla="*/ 6180659 w 10011425"/>
              <a:gd name="connsiteY0" fmla="*/ 0 h 8680104"/>
              <a:gd name="connsiteX1" fmla="*/ 10011425 w 10011425"/>
              <a:gd name="connsiteY1" fmla="*/ 3830766 h 8680104"/>
              <a:gd name="connsiteX2" fmla="*/ 5162087 w 10011425"/>
              <a:gd name="connsiteY2" fmla="*/ 8680104 h 8680104"/>
              <a:gd name="connsiteX3" fmla="*/ 0 w 10011425"/>
              <a:gd name="connsiteY3" fmla="*/ 3518017 h 8680104"/>
              <a:gd name="connsiteX4" fmla="*/ 0 w 10011425"/>
              <a:gd name="connsiteY4" fmla="*/ 1342483 h 8680104"/>
              <a:gd name="connsiteX5" fmla="*/ 1342483 w 10011425"/>
              <a:gd name="connsiteY5" fmla="*/ 0 h 868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1425" h="8680104">
                <a:moveTo>
                  <a:pt x="6180659" y="0"/>
                </a:moveTo>
                <a:lnTo>
                  <a:pt x="10011425" y="3830766"/>
                </a:lnTo>
                <a:lnTo>
                  <a:pt x="5162087" y="8680104"/>
                </a:lnTo>
                <a:lnTo>
                  <a:pt x="0" y="3518017"/>
                </a:lnTo>
                <a:lnTo>
                  <a:pt x="0" y="1342483"/>
                </a:lnTo>
                <a:cubicBezTo>
                  <a:pt x="0" y="601050"/>
                  <a:pt x="601050" y="0"/>
                  <a:pt x="1342483" y="0"/>
                </a:cubicBezTo>
                <a:close/>
              </a:path>
            </a:pathLst>
          </a:custGeom>
          <a:solidFill>
            <a:srgbClr val="BF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 rot="18900000">
            <a:off x="613915" y="5375877"/>
            <a:ext cx="2964244" cy="2964245"/>
          </a:xfrm>
          <a:custGeom>
            <a:avLst/>
            <a:gdLst>
              <a:gd name="connsiteX0" fmla="*/ 2667636 w 2964244"/>
              <a:gd name="connsiteY0" fmla="*/ 296609 h 2964245"/>
              <a:gd name="connsiteX1" fmla="*/ 2964244 w 2964244"/>
              <a:gd name="connsiteY1" fmla="*/ 1012685 h 2964245"/>
              <a:gd name="connsiteX2" fmla="*/ 2964244 w 2964244"/>
              <a:gd name="connsiteY2" fmla="*/ 2964245 h 2964245"/>
              <a:gd name="connsiteX3" fmla="*/ 0 w 2964244"/>
              <a:gd name="connsiteY3" fmla="*/ 0 h 2964245"/>
              <a:gd name="connsiteX4" fmla="*/ 1951559 w 2964244"/>
              <a:gd name="connsiteY4" fmla="*/ 0 h 2964245"/>
              <a:gd name="connsiteX5" fmla="*/ 2667636 w 2964244"/>
              <a:gd name="connsiteY5" fmla="*/ 296609 h 296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4244" h="2964245">
                <a:moveTo>
                  <a:pt x="2667636" y="296609"/>
                </a:moveTo>
                <a:cubicBezTo>
                  <a:pt x="2850895" y="479869"/>
                  <a:pt x="2964244" y="733040"/>
                  <a:pt x="2964244" y="1012685"/>
                </a:cubicBezTo>
                <a:lnTo>
                  <a:pt x="2964244" y="2964245"/>
                </a:lnTo>
                <a:lnTo>
                  <a:pt x="0" y="0"/>
                </a:lnTo>
                <a:lnTo>
                  <a:pt x="1951559" y="0"/>
                </a:lnTo>
                <a:cubicBezTo>
                  <a:pt x="2231204" y="0"/>
                  <a:pt x="2484375" y="113349"/>
                  <a:pt x="2667636" y="296609"/>
                </a:cubicBezTo>
                <a:close/>
              </a:path>
            </a:pathLst>
          </a:custGeom>
          <a:solidFill>
            <a:srgbClr val="FAC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4397829" y="2944891"/>
            <a:ext cx="709748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en-US" altLang="ko-KR" sz="5400" b="1" i="1" kern="0" dirty="0" err="1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Dokky</a:t>
            </a:r>
            <a:r>
              <a:rPr lang="en-US" altLang="ko-KR" sz="54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Project </a:t>
            </a:r>
            <a:r>
              <a:rPr lang="en-US" altLang="ko-KR" sz="54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S</a:t>
            </a:r>
            <a:r>
              <a:rPr lang="en-US" altLang="ko-KR" sz="54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tory</a:t>
            </a:r>
          </a:p>
          <a:p>
            <a:pPr algn="r" latinLnBrk="0">
              <a:lnSpc>
                <a:spcPct val="150000"/>
              </a:lnSpc>
              <a:defRPr/>
            </a:pPr>
            <a:r>
              <a:rPr lang="ko-KR" altLang="en-US" sz="54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윤태원</a:t>
            </a:r>
            <a:endParaRPr lang="en-US" altLang="ko-KR" sz="1400" kern="0" dirty="0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125068" y="611102"/>
            <a:ext cx="29658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F9999"/>
                </a:solidFill>
              </a:rPr>
              <a:t>◎ </a:t>
            </a:r>
            <a:r>
              <a:rPr lang="en-US" altLang="ko-KR" sz="1400" b="1" dirty="0" err="1" smtClean="0">
                <a:solidFill>
                  <a:srgbClr val="FF9999"/>
                </a:solidFill>
              </a:rPr>
              <a:t>HomeComingDay</a:t>
            </a:r>
            <a:r>
              <a:rPr lang="en-US" altLang="ko-KR" sz="1400" b="1" dirty="0" smtClean="0">
                <a:solidFill>
                  <a:srgbClr val="FF9999"/>
                </a:solidFill>
              </a:rPr>
              <a:t> 2020.12.12</a:t>
            </a:r>
          </a:p>
        </p:txBody>
      </p:sp>
    </p:spTree>
    <p:extLst>
      <p:ext uri="{BB962C8B-B14F-4D97-AF65-F5344CB8AC3E}">
        <p14:creationId xmlns:p14="http://schemas.microsoft.com/office/powerpoint/2010/main" val="19187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2875719" y="2917854"/>
            <a:ext cx="6440562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Part 1 - </a:t>
            </a:r>
            <a:r>
              <a:rPr lang="en-US" altLang="ko-KR" sz="3600" b="1" i="1" kern="0" dirty="0" err="1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Dokky</a:t>
            </a: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Project </a:t>
            </a:r>
            <a:r>
              <a:rPr lang="ko-KR" altLang="en-US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소개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9129368" y="6313402"/>
            <a:ext cx="29658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F9999"/>
                </a:solidFill>
              </a:rPr>
              <a:t>◎ </a:t>
            </a:r>
            <a:r>
              <a:rPr lang="en-US" altLang="ko-KR" sz="1400" b="1" dirty="0" err="1" smtClean="0">
                <a:solidFill>
                  <a:srgbClr val="FF9999"/>
                </a:solidFill>
              </a:rPr>
              <a:t>HomeComingDay</a:t>
            </a:r>
            <a:r>
              <a:rPr lang="en-US" altLang="ko-KR" sz="1400" b="1" dirty="0" smtClean="0">
                <a:solidFill>
                  <a:srgbClr val="FF9999"/>
                </a:solidFill>
              </a:rPr>
              <a:t> 2020.12.12</a:t>
            </a:r>
          </a:p>
        </p:txBody>
      </p:sp>
    </p:spTree>
    <p:extLst>
      <p:ext uri="{BB962C8B-B14F-4D97-AF65-F5344CB8AC3E}">
        <p14:creationId xmlns:p14="http://schemas.microsoft.com/office/powerpoint/2010/main" val="319435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663702" y="79099"/>
            <a:ext cx="3548743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프로젝트 주제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2963637" y="2844792"/>
            <a:ext cx="6264727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 dirty="0" err="1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Dokky</a:t>
            </a:r>
            <a:r>
              <a:rPr lang="en-US" altLang="ko-KR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= </a:t>
            </a:r>
            <a:r>
              <a:rPr lang="ko-KR" altLang="en-US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개발자 커뮤니티</a:t>
            </a:r>
            <a:endParaRPr lang="en-US" altLang="ko-KR" sz="3600" b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9129368" y="6313402"/>
            <a:ext cx="29658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F9999"/>
                </a:solidFill>
              </a:rPr>
              <a:t>◎ </a:t>
            </a:r>
            <a:r>
              <a:rPr lang="en-US" altLang="ko-KR" sz="1400" b="1" dirty="0" err="1" smtClean="0">
                <a:solidFill>
                  <a:srgbClr val="FF9999"/>
                </a:solidFill>
              </a:rPr>
              <a:t>HomeComingDay</a:t>
            </a:r>
            <a:r>
              <a:rPr lang="en-US" altLang="ko-KR" sz="1400" b="1" dirty="0" smtClean="0">
                <a:solidFill>
                  <a:srgbClr val="FF9999"/>
                </a:solidFill>
              </a:rPr>
              <a:t> 2020.12.12</a:t>
            </a:r>
          </a:p>
        </p:txBody>
      </p:sp>
    </p:spTree>
    <p:extLst>
      <p:ext uri="{BB962C8B-B14F-4D97-AF65-F5344CB8AC3E}">
        <p14:creationId xmlns:p14="http://schemas.microsoft.com/office/powerpoint/2010/main" val="397182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프로젝트 동기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118757" y="2781296"/>
            <a:ext cx="70974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 dirty="0" err="1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Okky</a:t>
            </a:r>
            <a:r>
              <a:rPr lang="en-US" altLang="ko-KR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36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커뮤니티의 개선</a:t>
            </a:r>
            <a:endParaRPr lang="en-US" altLang="ko-KR" sz="3600" b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9129368" y="6313402"/>
            <a:ext cx="29658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F9999"/>
                </a:solidFill>
              </a:rPr>
              <a:t>◎ </a:t>
            </a:r>
            <a:r>
              <a:rPr lang="en-US" altLang="ko-KR" sz="1400" b="1" dirty="0" err="1" smtClean="0">
                <a:solidFill>
                  <a:srgbClr val="FF9999"/>
                </a:solidFill>
              </a:rPr>
              <a:t>HomeComingDay</a:t>
            </a:r>
            <a:r>
              <a:rPr lang="en-US" altLang="ko-KR" sz="1400" b="1" dirty="0" smtClean="0">
                <a:solidFill>
                  <a:srgbClr val="FF9999"/>
                </a:solidFill>
              </a:rPr>
              <a:t> 2020.12.12</a:t>
            </a:r>
          </a:p>
        </p:txBody>
      </p:sp>
    </p:spTree>
    <p:extLst>
      <p:ext uri="{BB962C8B-B14F-4D97-AF65-F5344CB8AC3E}">
        <p14:creationId xmlns:p14="http://schemas.microsoft.com/office/powerpoint/2010/main" val="184487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프로젝트 동기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2019302" y="2000248"/>
            <a:ext cx="93852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1) </a:t>
            </a:r>
            <a:r>
              <a:rPr lang="ko-KR" altLang="en-US" sz="2000" dirty="0" err="1" smtClean="0"/>
              <a:t>대댓글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기능 </a:t>
            </a:r>
            <a:r>
              <a:rPr lang="ko-KR" altLang="en-US" sz="2000" dirty="0" smtClean="0"/>
              <a:t>부재</a:t>
            </a:r>
            <a:endParaRPr lang="en-US" altLang="ko-KR" sz="2000" dirty="0" smtClean="0"/>
          </a:p>
          <a:p>
            <a:pPr marL="742950" indent="-742950">
              <a:buAutoNum type="arabicParenR"/>
            </a:pPr>
            <a:endParaRPr lang="ko-KR" altLang="en-US" sz="2000" dirty="0"/>
          </a:p>
          <a:p>
            <a:r>
              <a:rPr lang="en-US" altLang="ko-KR" sz="2000" dirty="0"/>
              <a:t>2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제한적 </a:t>
            </a:r>
            <a:r>
              <a:rPr lang="ko-KR" altLang="en-US" sz="2000" dirty="0"/>
              <a:t>알림 기능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늦은 알림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기간이 </a:t>
            </a:r>
            <a:r>
              <a:rPr lang="ko-KR" altLang="en-US" sz="2000" dirty="0"/>
              <a:t>지난 알림을 못 </a:t>
            </a:r>
            <a:r>
              <a:rPr lang="ko-KR" altLang="en-US" sz="2000" dirty="0" smtClean="0"/>
              <a:t>봄 등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/>
              <a:t>3) </a:t>
            </a:r>
            <a:r>
              <a:rPr lang="ko-KR" altLang="en-US" sz="2000" dirty="0"/>
              <a:t>쪽지 기능 </a:t>
            </a:r>
            <a:r>
              <a:rPr lang="ko-KR" altLang="en-US" sz="2000" dirty="0" smtClean="0"/>
              <a:t>부재</a:t>
            </a:r>
            <a:endParaRPr lang="en-US" altLang="ko-KR" sz="2000" dirty="0" smtClean="0"/>
          </a:p>
          <a:p>
            <a:endParaRPr lang="ko-KR" altLang="en-US" sz="2000" dirty="0"/>
          </a:p>
          <a:p>
            <a:r>
              <a:rPr lang="en-US" altLang="ko-KR" sz="2000" dirty="0"/>
              <a:t>4) </a:t>
            </a:r>
            <a:r>
              <a:rPr lang="ko-KR" altLang="en-US" sz="2000" dirty="0"/>
              <a:t>채팅 기능 </a:t>
            </a:r>
            <a:r>
              <a:rPr lang="ko-KR" altLang="en-US" sz="2000" dirty="0" smtClean="0"/>
              <a:t>부재</a:t>
            </a:r>
            <a:endParaRPr lang="en-US" altLang="ko-KR" sz="2000" dirty="0" smtClean="0"/>
          </a:p>
          <a:p>
            <a:endParaRPr lang="ko-KR" altLang="en-US" sz="2000" dirty="0"/>
          </a:p>
          <a:p>
            <a:r>
              <a:rPr lang="en-US" altLang="ko-KR" sz="2000" dirty="0"/>
              <a:t>5) </a:t>
            </a:r>
            <a:r>
              <a:rPr lang="ko-KR" altLang="en-US" sz="2000" dirty="0"/>
              <a:t>제한된 검색 기능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제목만 </a:t>
            </a:r>
            <a:r>
              <a:rPr lang="ko-KR" altLang="en-US" sz="2000" dirty="0"/>
              <a:t>검색 </a:t>
            </a:r>
            <a:r>
              <a:rPr lang="ko-KR" altLang="en-US" sz="2000" dirty="0" smtClean="0"/>
              <a:t>가능</a:t>
            </a:r>
            <a:r>
              <a:rPr lang="en-US" altLang="ko-KR" sz="2000" dirty="0" smtClean="0"/>
              <a:t>)</a:t>
            </a:r>
            <a:endParaRPr lang="en-US" altLang="ko-KR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9129368" y="6313402"/>
            <a:ext cx="29658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F9999"/>
                </a:solidFill>
              </a:rPr>
              <a:t>◎ </a:t>
            </a:r>
            <a:r>
              <a:rPr lang="en-US" altLang="ko-KR" sz="1400" b="1" dirty="0" err="1" smtClean="0">
                <a:solidFill>
                  <a:srgbClr val="FF9999"/>
                </a:solidFill>
              </a:rPr>
              <a:t>HomeComingDay</a:t>
            </a:r>
            <a:r>
              <a:rPr lang="en-US" altLang="ko-KR" sz="1400" b="1" dirty="0" smtClean="0">
                <a:solidFill>
                  <a:srgbClr val="FF9999"/>
                </a:solidFill>
              </a:rPr>
              <a:t> 2020.12.12</a:t>
            </a:r>
          </a:p>
        </p:txBody>
      </p:sp>
    </p:spTree>
    <p:extLst>
      <p:ext uri="{BB962C8B-B14F-4D97-AF65-F5344CB8AC3E}">
        <p14:creationId xmlns:p14="http://schemas.microsoft.com/office/powerpoint/2010/main" val="1575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기술 </a:t>
            </a:r>
            <a:r>
              <a:rPr lang="ko-KR" altLang="en-US" sz="3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스택</a:t>
            </a:r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및 개발 환경</a:t>
            </a:r>
            <a:endParaRPr lang="en-US" altLang="ko-KR" sz="3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663702" y="1273512"/>
            <a:ext cx="7465666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FRAMEWORK : </a:t>
            </a:r>
            <a:r>
              <a:rPr lang="en-US" altLang="ko-KR" sz="1500" b="1" dirty="0" err="1"/>
              <a:t>SpringFramework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5.0</a:t>
            </a:r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인프라 </a:t>
            </a:r>
            <a:r>
              <a:rPr lang="en-US" altLang="ko-KR" sz="1500" dirty="0"/>
              <a:t>: </a:t>
            </a:r>
            <a:r>
              <a:rPr lang="ko-KR" altLang="en-US" sz="1500" dirty="0" err="1"/>
              <a:t>클라우드</a:t>
            </a:r>
            <a:r>
              <a:rPr lang="ko-KR" altLang="en-US" sz="1500" dirty="0"/>
              <a:t> </a:t>
            </a:r>
            <a:r>
              <a:rPr lang="en-US" altLang="ko-KR" sz="1500" dirty="0"/>
              <a:t>- </a:t>
            </a:r>
            <a:r>
              <a:rPr lang="en-US" altLang="ko-KR" sz="1500" b="1" dirty="0"/>
              <a:t>AWS(EC2, RDS, S3</a:t>
            </a:r>
            <a:r>
              <a:rPr lang="en-US" altLang="ko-KR" sz="1500" b="1" dirty="0" smtClean="0"/>
              <a:t>)</a:t>
            </a:r>
          </a:p>
          <a:p>
            <a:endParaRPr lang="en-US" altLang="ko-KR" sz="1500" dirty="0"/>
          </a:p>
          <a:p>
            <a:r>
              <a:rPr lang="en-US" altLang="ko-KR" sz="1500" dirty="0"/>
              <a:t>LANGUAGE : JAVA(JDK 1.8), JSP, jQuery, </a:t>
            </a:r>
            <a:r>
              <a:rPr lang="en-US" altLang="ko-KR" sz="1500" dirty="0" smtClean="0"/>
              <a:t>JSTL, Ajax, HTML/CSS/JAVASCRIPT</a:t>
            </a:r>
          </a:p>
          <a:p>
            <a:endParaRPr lang="en-US" altLang="ko-KR" sz="1500" dirty="0"/>
          </a:p>
          <a:p>
            <a:r>
              <a:rPr lang="en-US" altLang="ko-KR" sz="1500" dirty="0"/>
              <a:t>DATABASE : ORACLE 12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WAS </a:t>
            </a:r>
            <a:r>
              <a:rPr lang="en-US" altLang="ko-KR" sz="1500" dirty="0"/>
              <a:t>: TOMCAT 9.0</a:t>
            </a:r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실행 </a:t>
            </a:r>
            <a:r>
              <a:rPr lang="en-US" altLang="ko-KR" sz="1500" dirty="0"/>
              <a:t>: Chrome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IDE </a:t>
            </a:r>
            <a:r>
              <a:rPr lang="en-US" altLang="ko-KR" sz="1500" dirty="0"/>
              <a:t>: </a:t>
            </a:r>
            <a:r>
              <a:rPr lang="ko-KR" altLang="en-US" sz="1500" dirty="0" err="1"/>
              <a:t>이클립스</a:t>
            </a:r>
            <a:endParaRPr lang="ko-KR" altLang="en-US" sz="1500" dirty="0"/>
          </a:p>
          <a:p>
            <a:endParaRPr lang="en-US" altLang="ko-KR" sz="1500" dirty="0" smtClean="0"/>
          </a:p>
          <a:p>
            <a:r>
              <a:rPr lang="ko-KR" altLang="en-US" sz="1500" dirty="0" err="1" smtClean="0"/>
              <a:t>빌드도구</a:t>
            </a:r>
            <a:r>
              <a:rPr lang="ko-KR" altLang="en-US" sz="1500" dirty="0" smtClean="0"/>
              <a:t> </a:t>
            </a:r>
            <a:r>
              <a:rPr lang="en-US" altLang="ko-KR" sz="1500" dirty="0"/>
              <a:t>: Maven</a:t>
            </a:r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형상관리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Git</a:t>
            </a:r>
            <a:r>
              <a:rPr lang="en-US" altLang="ko-KR" sz="1500" dirty="0"/>
              <a:t> , </a:t>
            </a:r>
            <a:r>
              <a:rPr lang="en-US" altLang="ko-KR" sz="1500" dirty="0" err="1"/>
              <a:t>SourceTree</a:t>
            </a:r>
            <a:endParaRPr lang="en-US" altLang="ko-KR" sz="1500" dirty="0"/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Development </a:t>
            </a:r>
            <a:r>
              <a:rPr lang="en-US" altLang="ko-KR" sz="1500" dirty="0"/>
              <a:t>OS : LINUX, Window 10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9129368" y="6313402"/>
            <a:ext cx="29658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F9999"/>
                </a:solidFill>
              </a:rPr>
              <a:t>◎ </a:t>
            </a:r>
            <a:r>
              <a:rPr lang="en-US" altLang="ko-KR" sz="1400" b="1" dirty="0" err="1" smtClean="0">
                <a:solidFill>
                  <a:srgbClr val="FF9999"/>
                </a:solidFill>
              </a:rPr>
              <a:t>HomeComingDay</a:t>
            </a:r>
            <a:r>
              <a:rPr lang="en-US" altLang="ko-KR" sz="1400" b="1" dirty="0" smtClean="0">
                <a:solidFill>
                  <a:srgbClr val="FF9999"/>
                </a:solidFill>
              </a:rPr>
              <a:t> 2020.12.12</a:t>
            </a:r>
          </a:p>
        </p:txBody>
      </p:sp>
    </p:spTree>
    <p:extLst>
      <p:ext uri="{BB962C8B-B14F-4D97-AF65-F5344CB8AC3E}">
        <p14:creationId xmlns:p14="http://schemas.microsoft.com/office/powerpoint/2010/main" val="277975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주요 기능 소개 </a:t>
            </a:r>
            <a:endParaRPr lang="en-US" altLang="ko-KR" sz="36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1562100"/>
            <a:ext cx="8763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1) </a:t>
            </a:r>
            <a:r>
              <a:rPr lang="ko-KR" altLang="en-US" sz="2000" b="1" dirty="0" smtClean="0"/>
              <a:t>보안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en-US" altLang="ko-KR" sz="2000" b="1" dirty="0" smtClean="0">
                <a:solidFill>
                  <a:srgbClr val="FAC3BE"/>
                </a:solidFill>
              </a:rPr>
              <a:t>SSL(HTTPS)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FAC3B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2) </a:t>
            </a:r>
            <a:r>
              <a:rPr lang="ko-KR" altLang="en-US" sz="2000" b="1" dirty="0"/>
              <a:t>회원가입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로그인 </a:t>
            </a:r>
            <a:r>
              <a:rPr lang="en-US" altLang="ko-KR" sz="2000" dirty="0"/>
              <a:t>: </a:t>
            </a:r>
            <a:r>
              <a:rPr lang="ko-KR" altLang="en-US" sz="2000" b="1" dirty="0" err="1" smtClean="0">
                <a:solidFill>
                  <a:srgbClr val="FAC3BE"/>
                </a:solidFill>
              </a:rPr>
              <a:t>소셜</a:t>
            </a:r>
            <a:r>
              <a:rPr lang="ko-KR" altLang="en-US" sz="2000" b="1" dirty="0" smtClean="0">
                <a:solidFill>
                  <a:srgbClr val="FAC3BE"/>
                </a:solidFill>
              </a:rPr>
              <a:t> </a:t>
            </a:r>
            <a:r>
              <a:rPr lang="ko-KR" altLang="en-US" sz="2000" b="1" dirty="0">
                <a:solidFill>
                  <a:srgbClr val="FAC3BE"/>
                </a:solidFill>
              </a:rPr>
              <a:t>로그인</a:t>
            </a:r>
            <a:r>
              <a:rPr lang="en-US" altLang="ko-KR" sz="2000" b="1" dirty="0">
                <a:solidFill>
                  <a:srgbClr val="FAC3BE"/>
                </a:solidFill>
              </a:rPr>
              <a:t>(</a:t>
            </a:r>
            <a:r>
              <a:rPr lang="ko-KR" altLang="en-US" sz="2000" b="1" dirty="0" err="1">
                <a:solidFill>
                  <a:srgbClr val="FAC3BE"/>
                </a:solidFill>
              </a:rPr>
              <a:t>구글</a:t>
            </a:r>
            <a:r>
              <a:rPr lang="en-US" altLang="ko-KR" sz="2000" b="1" dirty="0" smtClean="0">
                <a:solidFill>
                  <a:srgbClr val="FAC3BE"/>
                </a:solidFill>
              </a:rPr>
              <a:t>, </a:t>
            </a:r>
            <a:r>
              <a:rPr lang="ko-KR" altLang="en-US" sz="2000" b="1" dirty="0" err="1" smtClean="0">
                <a:solidFill>
                  <a:srgbClr val="FAC3BE"/>
                </a:solidFill>
              </a:rPr>
              <a:t>네이버</a:t>
            </a:r>
            <a:r>
              <a:rPr lang="en-US" altLang="ko-KR" sz="2000" b="1" dirty="0" smtClean="0">
                <a:solidFill>
                  <a:srgbClr val="FAC3BE"/>
                </a:solidFill>
              </a:rPr>
              <a:t>) + </a:t>
            </a:r>
            <a:r>
              <a:rPr lang="ko-KR" altLang="en-US" sz="2000" b="1" dirty="0">
                <a:solidFill>
                  <a:srgbClr val="FAC3BE"/>
                </a:solidFill>
              </a:rPr>
              <a:t>스프링 </a:t>
            </a:r>
            <a:r>
              <a:rPr lang="ko-KR" altLang="en-US" sz="2000" b="1" dirty="0" err="1" smtClean="0">
                <a:solidFill>
                  <a:srgbClr val="FAC3BE"/>
                </a:solidFill>
              </a:rPr>
              <a:t>시큐리티</a:t>
            </a:r>
            <a:r>
              <a:rPr lang="ko-KR" altLang="en-US" sz="2000" b="1" dirty="0" smtClean="0">
                <a:solidFill>
                  <a:srgbClr val="FAC3BE"/>
                </a:solidFill>
              </a:rPr>
              <a:t> 연동</a:t>
            </a:r>
            <a:endParaRPr lang="en-US" altLang="ko-KR" sz="2000" b="1" dirty="0" smtClean="0">
              <a:solidFill>
                <a:srgbClr val="FAC3B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rgbClr val="FAC3B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3</a:t>
            </a:r>
            <a:r>
              <a:rPr lang="en-US" altLang="ko-KR" sz="2000" b="1" dirty="0"/>
              <a:t>) </a:t>
            </a:r>
            <a:r>
              <a:rPr lang="ko-KR" altLang="en-US" sz="2000" b="1" dirty="0" smtClean="0"/>
              <a:t>메인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실시간 </a:t>
            </a:r>
            <a:r>
              <a:rPr lang="ko-KR" altLang="en-US" sz="2000" dirty="0" err="1"/>
              <a:t>게시글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한달간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인기글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기부글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ko-KR" altLang="en-US" sz="2000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4) </a:t>
            </a:r>
            <a:r>
              <a:rPr lang="ko-KR" altLang="en-US" sz="2000" b="1" dirty="0"/>
              <a:t>게시판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b="1" dirty="0" smtClean="0">
                <a:solidFill>
                  <a:srgbClr val="FAC3BE"/>
                </a:solidFill>
              </a:rPr>
              <a:t>s3 </a:t>
            </a:r>
            <a:r>
              <a:rPr lang="ko-KR" altLang="en-US" sz="2000" b="1" dirty="0" smtClean="0">
                <a:solidFill>
                  <a:srgbClr val="FAC3BE"/>
                </a:solidFill>
              </a:rPr>
              <a:t>업로드 </a:t>
            </a:r>
            <a:r>
              <a:rPr lang="ko-KR" altLang="en-US" sz="2000" b="1" dirty="0">
                <a:solidFill>
                  <a:srgbClr val="FAC3BE"/>
                </a:solidFill>
              </a:rPr>
              <a:t>및 다운로드</a:t>
            </a:r>
            <a:r>
              <a:rPr lang="en-US" altLang="ko-KR" sz="2000" dirty="0"/>
              <a:t>(</a:t>
            </a:r>
            <a:r>
              <a:rPr lang="ko-KR" altLang="en-US" sz="2000" dirty="0"/>
              <a:t>파일</a:t>
            </a:r>
            <a:r>
              <a:rPr lang="en-US" altLang="ko-KR" sz="2000" dirty="0"/>
              <a:t>,</a:t>
            </a:r>
            <a:r>
              <a:rPr lang="ko-KR" altLang="en-US" sz="2000" dirty="0"/>
              <a:t>이미지</a:t>
            </a:r>
            <a:r>
              <a:rPr lang="en-US" altLang="ko-KR" sz="2000" dirty="0"/>
              <a:t>), </a:t>
            </a:r>
            <a:r>
              <a:rPr lang="ko-KR" altLang="en-US" sz="2000" dirty="0" err="1"/>
              <a:t>계층형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댓글</a:t>
            </a:r>
            <a:r>
              <a:rPr lang="en-US" altLang="ko-KR" sz="2000" dirty="0" smtClean="0"/>
              <a:t>,</a:t>
            </a:r>
            <a:r>
              <a:rPr lang="ko-KR" altLang="en-US" sz="2000" dirty="0"/>
              <a:t> 검색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페이징</a:t>
            </a:r>
            <a:r>
              <a:rPr lang="en-US" altLang="ko-KR" sz="2000" dirty="0"/>
              <a:t>, </a:t>
            </a:r>
            <a:r>
              <a:rPr lang="ko-KR" altLang="en-US" sz="2000" dirty="0"/>
              <a:t>좋아요</a:t>
            </a:r>
            <a:r>
              <a:rPr lang="en-US" altLang="ko-KR" sz="2000" dirty="0"/>
              <a:t>, </a:t>
            </a:r>
            <a:r>
              <a:rPr lang="ko-KR" altLang="en-US" sz="2000" dirty="0"/>
              <a:t>싫어요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기부</a:t>
            </a:r>
            <a:r>
              <a:rPr lang="en-US" altLang="ko-KR" sz="2000" dirty="0"/>
              <a:t>, </a:t>
            </a:r>
            <a:r>
              <a:rPr lang="ko-KR" altLang="en-US" sz="2000" dirty="0"/>
              <a:t>스크랩</a:t>
            </a:r>
            <a:r>
              <a:rPr lang="en-US" altLang="ko-KR" sz="2000" dirty="0"/>
              <a:t>, </a:t>
            </a:r>
            <a:r>
              <a:rPr lang="ko-KR" altLang="en-US" sz="2000" dirty="0"/>
              <a:t>신고하기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최신순</a:t>
            </a:r>
            <a:r>
              <a:rPr lang="en-US" altLang="ko-KR" sz="2000" dirty="0"/>
              <a:t>, </a:t>
            </a:r>
            <a:r>
              <a:rPr lang="ko-KR" altLang="en-US" sz="2000" dirty="0"/>
              <a:t>조회순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댓글순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좋아요순</a:t>
            </a:r>
            <a:r>
              <a:rPr lang="en-US" altLang="ko-KR" sz="2000" dirty="0"/>
              <a:t>, </a:t>
            </a:r>
            <a:r>
              <a:rPr lang="ko-KR" altLang="en-US" sz="2000" dirty="0" err="1" smtClean="0"/>
              <a:t>기부순</a:t>
            </a:r>
            <a:endParaRPr lang="en-US" altLang="ko-KR" sz="2000" dirty="0" smtClean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9129368" y="6313402"/>
            <a:ext cx="29658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F9999"/>
                </a:solidFill>
              </a:rPr>
              <a:t>◎ </a:t>
            </a:r>
            <a:r>
              <a:rPr lang="en-US" altLang="ko-KR" sz="1400" b="1" dirty="0" err="1" smtClean="0">
                <a:solidFill>
                  <a:srgbClr val="FF9999"/>
                </a:solidFill>
              </a:rPr>
              <a:t>HomeComingDay</a:t>
            </a:r>
            <a:r>
              <a:rPr lang="en-US" altLang="ko-KR" sz="1400" b="1" dirty="0" smtClean="0">
                <a:solidFill>
                  <a:srgbClr val="FF9999"/>
                </a:solidFill>
              </a:rPr>
              <a:t> 2020.12.12</a:t>
            </a:r>
          </a:p>
        </p:txBody>
      </p:sp>
    </p:spTree>
    <p:extLst>
      <p:ext uri="{BB962C8B-B14F-4D97-AF65-F5344CB8AC3E}">
        <p14:creationId xmlns:p14="http://schemas.microsoft.com/office/powerpoint/2010/main" val="182282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</TotalTime>
  <Words>1702</Words>
  <Application>Microsoft Office PowerPoint</Application>
  <PresentationFormat>사용자 지정</PresentationFormat>
  <Paragraphs>397</Paragraphs>
  <Slides>30</Slides>
  <Notes>30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Windows 사용자</cp:lastModifiedBy>
  <cp:revision>84</cp:revision>
  <dcterms:created xsi:type="dcterms:W3CDTF">2020-10-21T01:06:35Z</dcterms:created>
  <dcterms:modified xsi:type="dcterms:W3CDTF">2020-12-14T02:52:54Z</dcterms:modified>
</cp:coreProperties>
</file>