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387" r:id="rId2"/>
    <p:sldId id="2395" r:id="rId3"/>
    <p:sldId id="2391" r:id="rId4"/>
    <p:sldId id="2397" r:id="rId5"/>
    <p:sldId id="2398" r:id="rId6"/>
    <p:sldId id="2470" r:id="rId7"/>
    <p:sldId id="2471" r:id="rId8"/>
    <p:sldId id="2472" r:id="rId9"/>
    <p:sldId id="2479" r:id="rId10"/>
    <p:sldId id="2473" r:id="rId11"/>
    <p:sldId id="2474" r:id="rId12"/>
    <p:sldId id="2475" r:id="rId13"/>
    <p:sldId id="2477" r:id="rId14"/>
    <p:sldId id="2431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54" userDrawn="1">
          <p15:clr>
            <a:srgbClr val="A4A3A4"/>
          </p15:clr>
        </p15:guide>
        <p15:guide id="18" pos="14302" userDrawn="1">
          <p15:clr>
            <a:srgbClr val="A4A3A4"/>
          </p15:clr>
        </p15:guide>
        <p15:guide id="21" orient="horz" pos="4296" userDrawn="1">
          <p15:clr>
            <a:srgbClr val="A4A3A4"/>
          </p15:clr>
        </p15:guide>
        <p15:guide id="22" pos="10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653" initials="9" lastIdx="1" clrIdx="0">
    <p:extLst>
      <p:ext uri="{19B8F6BF-5375-455C-9EA6-DF929625EA0E}">
        <p15:presenceInfo xmlns:p15="http://schemas.microsoft.com/office/powerpoint/2012/main" userId="965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B8BBC1"/>
    <a:srgbClr val="D9D9D4"/>
    <a:srgbClr val="000000"/>
    <a:srgbClr val="F4F3F5"/>
    <a:srgbClr val="F3F3F3"/>
    <a:srgbClr val="FAF8FC"/>
    <a:srgbClr val="AA8A78"/>
    <a:srgbClr val="55677C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0" autoAdjust="0"/>
    <p:restoredTop sz="96074" autoAdjust="0"/>
  </p:normalViewPr>
  <p:slideViewPr>
    <p:cSldViewPr snapToGrid="0" snapToObjects="1">
      <p:cViewPr varScale="1">
        <p:scale>
          <a:sx n="31" d="100"/>
          <a:sy n="31" d="100"/>
        </p:scale>
        <p:origin x="748" y="16"/>
      </p:cViewPr>
      <p:guideLst>
        <p:guide pos="7654"/>
        <p:guide pos="14302"/>
        <p:guide orient="horz" pos="4296"/>
        <p:guide pos="10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B069-E5EA-4160-BCDA-1E1195A4DD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CA118B-642C-4C66-8013-9D465D5075B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Model Training</a:t>
          </a:r>
          <a:endParaRPr lang="en-SG" dirty="0"/>
        </a:p>
      </dgm:t>
    </dgm:pt>
    <dgm:pt modelId="{81564F0E-B339-4CB2-AFE2-864EDDE4F45D}" type="parTrans" cxnId="{CBAE7FF9-A5BF-40B1-B5B4-B2A67FB76B5D}">
      <dgm:prSet/>
      <dgm:spPr/>
      <dgm:t>
        <a:bodyPr/>
        <a:lstStyle/>
        <a:p>
          <a:endParaRPr lang="en-SG"/>
        </a:p>
      </dgm:t>
    </dgm:pt>
    <dgm:pt modelId="{8FE5EF8F-7C82-4F61-AEC8-3864BDB4E46F}" type="sibTrans" cxnId="{CBAE7FF9-A5BF-40B1-B5B4-B2A67FB76B5D}">
      <dgm:prSet/>
      <dgm:spPr>
        <a:solidFill>
          <a:srgbClr val="FFFF00"/>
        </a:solidFill>
        <a:ln>
          <a:solidFill>
            <a:schemeClr val="tx2"/>
          </a:solidFill>
        </a:ln>
      </dgm:spPr>
      <dgm:t>
        <a:bodyPr/>
        <a:lstStyle/>
        <a:p>
          <a:endParaRPr lang="en-SG"/>
        </a:p>
      </dgm:t>
    </dgm:pt>
    <dgm:pt modelId="{D5377447-39F5-4C86-82D2-C426E1DBAE4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5-fold</a:t>
          </a:r>
        </a:p>
        <a:p>
          <a:r>
            <a:rPr lang="en-US" dirty="0"/>
            <a:t>Cross Validation</a:t>
          </a:r>
        </a:p>
        <a:p>
          <a:r>
            <a:rPr lang="en-US" dirty="0"/>
            <a:t>(Grid Search)</a:t>
          </a:r>
          <a:endParaRPr lang="en-SG" dirty="0"/>
        </a:p>
      </dgm:t>
    </dgm:pt>
    <dgm:pt modelId="{6E9B357A-A9CD-400A-B536-B393145A5E09}" type="parTrans" cxnId="{783A384F-015F-42FC-B3DB-EF7648482EA5}">
      <dgm:prSet/>
      <dgm:spPr/>
      <dgm:t>
        <a:bodyPr/>
        <a:lstStyle/>
        <a:p>
          <a:endParaRPr lang="en-SG"/>
        </a:p>
      </dgm:t>
    </dgm:pt>
    <dgm:pt modelId="{293A539D-20CB-49D9-B7CB-6281C02A7BCE}" type="sibTrans" cxnId="{783A384F-015F-42FC-B3DB-EF7648482EA5}">
      <dgm:prSet/>
      <dgm:spPr>
        <a:solidFill>
          <a:srgbClr val="FFFF00"/>
        </a:solidFill>
        <a:ln>
          <a:solidFill>
            <a:schemeClr val="tx2"/>
          </a:solidFill>
        </a:ln>
      </dgm:spPr>
      <dgm:t>
        <a:bodyPr/>
        <a:lstStyle/>
        <a:p>
          <a:endParaRPr lang="en-SG"/>
        </a:p>
      </dgm:t>
    </dgm:pt>
    <dgm:pt modelId="{62CF1E99-E63C-4D4F-8B35-DC04F248786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Model Selection</a:t>
          </a:r>
        </a:p>
        <a:p>
          <a:r>
            <a:rPr lang="en-US" dirty="0"/>
            <a:t>(best validation score)</a:t>
          </a:r>
        </a:p>
      </dgm:t>
    </dgm:pt>
    <dgm:pt modelId="{747C9E9C-BFE9-4B69-A85D-9E2EEE7EF990}" type="parTrans" cxnId="{C1304F50-47B3-4FDF-AD6E-FAF10DAE511D}">
      <dgm:prSet/>
      <dgm:spPr/>
      <dgm:t>
        <a:bodyPr/>
        <a:lstStyle/>
        <a:p>
          <a:endParaRPr lang="en-SG"/>
        </a:p>
      </dgm:t>
    </dgm:pt>
    <dgm:pt modelId="{9F737563-2462-473A-A7B2-0F568B0DF198}" type="sibTrans" cxnId="{C1304F50-47B3-4FDF-AD6E-FAF10DAE511D}">
      <dgm:prSet/>
      <dgm:spPr>
        <a:solidFill>
          <a:srgbClr val="FFFF00"/>
        </a:solidFill>
        <a:ln>
          <a:solidFill>
            <a:schemeClr val="tx2"/>
          </a:solidFill>
        </a:ln>
      </dgm:spPr>
      <dgm:t>
        <a:bodyPr/>
        <a:lstStyle/>
        <a:p>
          <a:endParaRPr lang="en-SG"/>
        </a:p>
      </dgm:t>
    </dgm:pt>
    <dgm:pt modelId="{88D17DEA-C0A5-472F-951A-75D5E9481F7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Final Model Performance on Test set </a:t>
          </a:r>
          <a:endParaRPr lang="en-SG" dirty="0"/>
        </a:p>
      </dgm:t>
    </dgm:pt>
    <dgm:pt modelId="{D1E9F14C-1ED4-4393-A61B-860E78A52EB9}" type="parTrans" cxnId="{1F6188CA-6072-486B-99BB-1CA151E02C62}">
      <dgm:prSet/>
      <dgm:spPr/>
      <dgm:t>
        <a:bodyPr/>
        <a:lstStyle/>
        <a:p>
          <a:endParaRPr lang="en-SG"/>
        </a:p>
      </dgm:t>
    </dgm:pt>
    <dgm:pt modelId="{84F13872-33A0-48EB-B01E-A7CA8A71A373}" type="sibTrans" cxnId="{1F6188CA-6072-486B-99BB-1CA151E02C62}">
      <dgm:prSet/>
      <dgm:spPr/>
      <dgm:t>
        <a:bodyPr/>
        <a:lstStyle/>
        <a:p>
          <a:endParaRPr lang="en-SG"/>
        </a:p>
      </dgm:t>
    </dgm:pt>
    <dgm:pt modelId="{9D477736-14DE-443D-9881-941927CE7831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Feature Engineering</a:t>
          </a:r>
          <a:endParaRPr lang="en-SG" dirty="0"/>
        </a:p>
      </dgm:t>
    </dgm:pt>
    <dgm:pt modelId="{F422B8D1-16E7-4163-B35D-887C69B5F750}" type="parTrans" cxnId="{8B468806-5C11-4521-B2A6-D3C040F89FA4}">
      <dgm:prSet/>
      <dgm:spPr/>
      <dgm:t>
        <a:bodyPr/>
        <a:lstStyle/>
        <a:p>
          <a:endParaRPr lang="en-SG"/>
        </a:p>
      </dgm:t>
    </dgm:pt>
    <dgm:pt modelId="{7376D949-DB98-4BA1-BA7E-20D1C613E6EF}" type="sibTrans" cxnId="{8B468806-5C11-4521-B2A6-D3C040F89FA4}">
      <dgm:prSet/>
      <dgm:spPr>
        <a:solidFill>
          <a:srgbClr val="FFFF00"/>
        </a:solidFill>
        <a:ln>
          <a:solidFill>
            <a:schemeClr val="tx2"/>
          </a:solidFill>
        </a:ln>
      </dgm:spPr>
      <dgm:t>
        <a:bodyPr/>
        <a:lstStyle/>
        <a:p>
          <a:endParaRPr lang="en-SG"/>
        </a:p>
      </dgm:t>
    </dgm:pt>
    <dgm:pt modelId="{969F3AFF-4C7E-4DC5-B96A-B47A80F55ACB}" type="pres">
      <dgm:prSet presAssocID="{848DB069-E5EA-4160-BCDA-1E1195A4DDCE}" presName="Name0" presStyleCnt="0">
        <dgm:presLayoutVars>
          <dgm:dir/>
          <dgm:resizeHandles val="exact"/>
        </dgm:presLayoutVars>
      </dgm:prSet>
      <dgm:spPr/>
    </dgm:pt>
    <dgm:pt modelId="{03905CC9-9693-407C-A55F-EE8271C16A1A}" type="pres">
      <dgm:prSet presAssocID="{9D477736-14DE-443D-9881-941927CE7831}" presName="node" presStyleLbl="node1" presStyleIdx="0" presStyleCnt="5">
        <dgm:presLayoutVars>
          <dgm:bulletEnabled val="1"/>
        </dgm:presLayoutVars>
      </dgm:prSet>
      <dgm:spPr/>
    </dgm:pt>
    <dgm:pt modelId="{31F6C1A1-64DD-4A14-9106-C1E65637FCA2}" type="pres">
      <dgm:prSet presAssocID="{7376D949-DB98-4BA1-BA7E-20D1C613E6EF}" presName="sibTrans" presStyleLbl="sibTrans2D1" presStyleIdx="0" presStyleCnt="4"/>
      <dgm:spPr/>
    </dgm:pt>
    <dgm:pt modelId="{7E805879-E22C-4F70-B2FB-21AE5C0F4951}" type="pres">
      <dgm:prSet presAssocID="{7376D949-DB98-4BA1-BA7E-20D1C613E6EF}" presName="connectorText" presStyleLbl="sibTrans2D1" presStyleIdx="0" presStyleCnt="4"/>
      <dgm:spPr/>
    </dgm:pt>
    <dgm:pt modelId="{CE638D7B-DB20-435F-B17A-E5E9BEEB26B1}" type="pres">
      <dgm:prSet presAssocID="{F1CA118B-642C-4C66-8013-9D465D5075B8}" presName="node" presStyleLbl="node1" presStyleIdx="1" presStyleCnt="5">
        <dgm:presLayoutVars>
          <dgm:bulletEnabled val="1"/>
        </dgm:presLayoutVars>
      </dgm:prSet>
      <dgm:spPr/>
    </dgm:pt>
    <dgm:pt modelId="{C5D0018F-F86E-4D0B-A410-7EC650BC4C12}" type="pres">
      <dgm:prSet presAssocID="{8FE5EF8F-7C82-4F61-AEC8-3864BDB4E46F}" presName="sibTrans" presStyleLbl="sibTrans2D1" presStyleIdx="1" presStyleCnt="4"/>
      <dgm:spPr/>
    </dgm:pt>
    <dgm:pt modelId="{3C1C0F94-9E1C-40E7-A293-6124953E07D1}" type="pres">
      <dgm:prSet presAssocID="{8FE5EF8F-7C82-4F61-AEC8-3864BDB4E46F}" presName="connectorText" presStyleLbl="sibTrans2D1" presStyleIdx="1" presStyleCnt="4"/>
      <dgm:spPr/>
    </dgm:pt>
    <dgm:pt modelId="{3A31B045-79EA-4D4E-B9E5-308A797EAD9A}" type="pres">
      <dgm:prSet presAssocID="{D5377447-39F5-4C86-82D2-C426E1DBAE4E}" presName="node" presStyleLbl="node1" presStyleIdx="2" presStyleCnt="5">
        <dgm:presLayoutVars>
          <dgm:bulletEnabled val="1"/>
        </dgm:presLayoutVars>
      </dgm:prSet>
      <dgm:spPr/>
    </dgm:pt>
    <dgm:pt modelId="{D5FA2021-B766-4667-95C6-A19DE9FCA1D8}" type="pres">
      <dgm:prSet presAssocID="{293A539D-20CB-49D9-B7CB-6281C02A7BCE}" presName="sibTrans" presStyleLbl="sibTrans2D1" presStyleIdx="2" presStyleCnt="4"/>
      <dgm:spPr/>
    </dgm:pt>
    <dgm:pt modelId="{0D594D44-F3DF-4F50-87A7-CEB5CF1CDE15}" type="pres">
      <dgm:prSet presAssocID="{293A539D-20CB-49D9-B7CB-6281C02A7BCE}" presName="connectorText" presStyleLbl="sibTrans2D1" presStyleIdx="2" presStyleCnt="4"/>
      <dgm:spPr/>
    </dgm:pt>
    <dgm:pt modelId="{4E55DCF9-15D0-4E69-81F7-EC057605295A}" type="pres">
      <dgm:prSet presAssocID="{62CF1E99-E63C-4D4F-8B35-DC04F248786A}" presName="node" presStyleLbl="node1" presStyleIdx="3" presStyleCnt="5">
        <dgm:presLayoutVars>
          <dgm:bulletEnabled val="1"/>
        </dgm:presLayoutVars>
      </dgm:prSet>
      <dgm:spPr/>
    </dgm:pt>
    <dgm:pt modelId="{CBB98070-8B95-4475-82AA-F13C7DC89E9B}" type="pres">
      <dgm:prSet presAssocID="{9F737563-2462-473A-A7B2-0F568B0DF198}" presName="sibTrans" presStyleLbl="sibTrans2D1" presStyleIdx="3" presStyleCnt="4"/>
      <dgm:spPr/>
    </dgm:pt>
    <dgm:pt modelId="{8DE3D561-F991-48F4-AA05-09B469A2EE36}" type="pres">
      <dgm:prSet presAssocID="{9F737563-2462-473A-A7B2-0F568B0DF198}" presName="connectorText" presStyleLbl="sibTrans2D1" presStyleIdx="3" presStyleCnt="4"/>
      <dgm:spPr/>
    </dgm:pt>
    <dgm:pt modelId="{146293F8-903F-46D0-AE3B-3AA83409351C}" type="pres">
      <dgm:prSet presAssocID="{88D17DEA-C0A5-472F-951A-75D5E9481F7F}" presName="node" presStyleLbl="node1" presStyleIdx="4" presStyleCnt="5">
        <dgm:presLayoutVars>
          <dgm:bulletEnabled val="1"/>
        </dgm:presLayoutVars>
      </dgm:prSet>
      <dgm:spPr/>
    </dgm:pt>
  </dgm:ptLst>
  <dgm:cxnLst>
    <dgm:cxn modelId="{8F778800-2DFB-43D6-9C4A-BB2473DFA46F}" type="presOf" srcId="{848DB069-E5EA-4160-BCDA-1E1195A4DDCE}" destId="{969F3AFF-4C7E-4DC5-B96A-B47A80F55ACB}" srcOrd="0" destOrd="0" presId="urn:microsoft.com/office/officeart/2005/8/layout/process1"/>
    <dgm:cxn modelId="{3952C105-AB05-493B-8EEB-A8252D992494}" type="presOf" srcId="{293A539D-20CB-49D9-B7CB-6281C02A7BCE}" destId="{0D594D44-F3DF-4F50-87A7-CEB5CF1CDE15}" srcOrd="1" destOrd="0" presId="urn:microsoft.com/office/officeart/2005/8/layout/process1"/>
    <dgm:cxn modelId="{8B468806-5C11-4521-B2A6-D3C040F89FA4}" srcId="{848DB069-E5EA-4160-BCDA-1E1195A4DDCE}" destId="{9D477736-14DE-443D-9881-941927CE7831}" srcOrd="0" destOrd="0" parTransId="{F422B8D1-16E7-4163-B35D-887C69B5F750}" sibTransId="{7376D949-DB98-4BA1-BA7E-20D1C613E6EF}"/>
    <dgm:cxn modelId="{E9FEAF14-52D5-4278-AD24-45C1F1A7D06A}" type="presOf" srcId="{88D17DEA-C0A5-472F-951A-75D5E9481F7F}" destId="{146293F8-903F-46D0-AE3B-3AA83409351C}" srcOrd="0" destOrd="0" presId="urn:microsoft.com/office/officeart/2005/8/layout/process1"/>
    <dgm:cxn modelId="{71A5552B-EE76-46E5-804E-0361ECB2573E}" type="presOf" srcId="{9F737563-2462-473A-A7B2-0F568B0DF198}" destId="{8DE3D561-F991-48F4-AA05-09B469A2EE36}" srcOrd="1" destOrd="0" presId="urn:microsoft.com/office/officeart/2005/8/layout/process1"/>
    <dgm:cxn modelId="{A5CC0430-72DA-46BC-B7F5-9B02E12B9556}" type="presOf" srcId="{62CF1E99-E63C-4D4F-8B35-DC04F248786A}" destId="{4E55DCF9-15D0-4E69-81F7-EC057605295A}" srcOrd="0" destOrd="0" presId="urn:microsoft.com/office/officeart/2005/8/layout/process1"/>
    <dgm:cxn modelId="{A01CD93C-999A-4E11-967A-8CCA7161AAE5}" type="presOf" srcId="{7376D949-DB98-4BA1-BA7E-20D1C613E6EF}" destId="{7E805879-E22C-4F70-B2FB-21AE5C0F4951}" srcOrd="1" destOrd="0" presId="urn:microsoft.com/office/officeart/2005/8/layout/process1"/>
    <dgm:cxn modelId="{17C32961-92EF-4761-86FB-37C6B571730E}" type="presOf" srcId="{293A539D-20CB-49D9-B7CB-6281C02A7BCE}" destId="{D5FA2021-B766-4667-95C6-A19DE9FCA1D8}" srcOrd="0" destOrd="0" presId="urn:microsoft.com/office/officeart/2005/8/layout/process1"/>
    <dgm:cxn modelId="{61B5484C-EF27-4C1B-93A0-8F7EE493759F}" type="presOf" srcId="{9D477736-14DE-443D-9881-941927CE7831}" destId="{03905CC9-9693-407C-A55F-EE8271C16A1A}" srcOrd="0" destOrd="0" presId="urn:microsoft.com/office/officeart/2005/8/layout/process1"/>
    <dgm:cxn modelId="{783A384F-015F-42FC-B3DB-EF7648482EA5}" srcId="{848DB069-E5EA-4160-BCDA-1E1195A4DDCE}" destId="{D5377447-39F5-4C86-82D2-C426E1DBAE4E}" srcOrd="2" destOrd="0" parTransId="{6E9B357A-A9CD-400A-B536-B393145A5E09}" sibTransId="{293A539D-20CB-49D9-B7CB-6281C02A7BCE}"/>
    <dgm:cxn modelId="{C1304F50-47B3-4FDF-AD6E-FAF10DAE511D}" srcId="{848DB069-E5EA-4160-BCDA-1E1195A4DDCE}" destId="{62CF1E99-E63C-4D4F-8B35-DC04F248786A}" srcOrd="3" destOrd="0" parTransId="{747C9E9C-BFE9-4B69-A85D-9E2EEE7EF990}" sibTransId="{9F737563-2462-473A-A7B2-0F568B0DF198}"/>
    <dgm:cxn modelId="{E0917098-584C-4E04-92A5-1098851EDCEC}" type="presOf" srcId="{8FE5EF8F-7C82-4F61-AEC8-3864BDB4E46F}" destId="{C5D0018F-F86E-4D0B-A410-7EC650BC4C12}" srcOrd="0" destOrd="0" presId="urn:microsoft.com/office/officeart/2005/8/layout/process1"/>
    <dgm:cxn modelId="{AA1BF1A5-8F34-4E77-A33A-BE5FB4A0AE8B}" type="presOf" srcId="{7376D949-DB98-4BA1-BA7E-20D1C613E6EF}" destId="{31F6C1A1-64DD-4A14-9106-C1E65637FCA2}" srcOrd="0" destOrd="0" presId="urn:microsoft.com/office/officeart/2005/8/layout/process1"/>
    <dgm:cxn modelId="{6C9986A9-11C3-49D6-A573-1F042CA02BB1}" type="presOf" srcId="{F1CA118B-642C-4C66-8013-9D465D5075B8}" destId="{CE638D7B-DB20-435F-B17A-E5E9BEEB26B1}" srcOrd="0" destOrd="0" presId="urn:microsoft.com/office/officeart/2005/8/layout/process1"/>
    <dgm:cxn modelId="{1F6188CA-6072-486B-99BB-1CA151E02C62}" srcId="{848DB069-E5EA-4160-BCDA-1E1195A4DDCE}" destId="{88D17DEA-C0A5-472F-951A-75D5E9481F7F}" srcOrd="4" destOrd="0" parTransId="{D1E9F14C-1ED4-4393-A61B-860E78A52EB9}" sibTransId="{84F13872-33A0-48EB-B01E-A7CA8A71A373}"/>
    <dgm:cxn modelId="{9E983ED9-B306-4110-AB4A-04DBC6A574BF}" type="presOf" srcId="{D5377447-39F5-4C86-82D2-C426E1DBAE4E}" destId="{3A31B045-79EA-4D4E-B9E5-308A797EAD9A}" srcOrd="0" destOrd="0" presId="urn:microsoft.com/office/officeart/2005/8/layout/process1"/>
    <dgm:cxn modelId="{B52EC2E5-6C3C-489A-A96D-DA007B0B6D38}" type="presOf" srcId="{9F737563-2462-473A-A7B2-0F568B0DF198}" destId="{CBB98070-8B95-4475-82AA-F13C7DC89E9B}" srcOrd="0" destOrd="0" presId="urn:microsoft.com/office/officeart/2005/8/layout/process1"/>
    <dgm:cxn modelId="{822C6EEB-701C-4B65-AFBF-2509C89B4D33}" type="presOf" srcId="{8FE5EF8F-7C82-4F61-AEC8-3864BDB4E46F}" destId="{3C1C0F94-9E1C-40E7-A293-6124953E07D1}" srcOrd="1" destOrd="0" presId="urn:microsoft.com/office/officeart/2005/8/layout/process1"/>
    <dgm:cxn modelId="{CBAE7FF9-A5BF-40B1-B5B4-B2A67FB76B5D}" srcId="{848DB069-E5EA-4160-BCDA-1E1195A4DDCE}" destId="{F1CA118B-642C-4C66-8013-9D465D5075B8}" srcOrd="1" destOrd="0" parTransId="{81564F0E-B339-4CB2-AFE2-864EDDE4F45D}" sibTransId="{8FE5EF8F-7C82-4F61-AEC8-3864BDB4E46F}"/>
    <dgm:cxn modelId="{642BBE98-6872-4425-BE3B-582091D982E4}" type="presParOf" srcId="{969F3AFF-4C7E-4DC5-B96A-B47A80F55ACB}" destId="{03905CC9-9693-407C-A55F-EE8271C16A1A}" srcOrd="0" destOrd="0" presId="urn:microsoft.com/office/officeart/2005/8/layout/process1"/>
    <dgm:cxn modelId="{02AF5324-CE15-4185-A281-401376792F49}" type="presParOf" srcId="{969F3AFF-4C7E-4DC5-B96A-B47A80F55ACB}" destId="{31F6C1A1-64DD-4A14-9106-C1E65637FCA2}" srcOrd="1" destOrd="0" presId="urn:microsoft.com/office/officeart/2005/8/layout/process1"/>
    <dgm:cxn modelId="{9326A3DC-C77A-45D7-AACA-D784A883EDC4}" type="presParOf" srcId="{31F6C1A1-64DD-4A14-9106-C1E65637FCA2}" destId="{7E805879-E22C-4F70-B2FB-21AE5C0F4951}" srcOrd="0" destOrd="0" presId="urn:microsoft.com/office/officeart/2005/8/layout/process1"/>
    <dgm:cxn modelId="{DC27CEBF-BE12-45C4-9AD5-4DA365AC4811}" type="presParOf" srcId="{969F3AFF-4C7E-4DC5-B96A-B47A80F55ACB}" destId="{CE638D7B-DB20-435F-B17A-E5E9BEEB26B1}" srcOrd="2" destOrd="0" presId="urn:microsoft.com/office/officeart/2005/8/layout/process1"/>
    <dgm:cxn modelId="{1D607A86-2DDB-468A-A7A6-A55EF2636E9A}" type="presParOf" srcId="{969F3AFF-4C7E-4DC5-B96A-B47A80F55ACB}" destId="{C5D0018F-F86E-4D0B-A410-7EC650BC4C12}" srcOrd="3" destOrd="0" presId="urn:microsoft.com/office/officeart/2005/8/layout/process1"/>
    <dgm:cxn modelId="{FEF6B65A-8C25-49AF-8499-5778F3F5D239}" type="presParOf" srcId="{C5D0018F-F86E-4D0B-A410-7EC650BC4C12}" destId="{3C1C0F94-9E1C-40E7-A293-6124953E07D1}" srcOrd="0" destOrd="0" presId="urn:microsoft.com/office/officeart/2005/8/layout/process1"/>
    <dgm:cxn modelId="{D2BB4990-0015-48DF-B3FC-EEEDC397492E}" type="presParOf" srcId="{969F3AFF-4C7E-4DC5-B96A-B47A80F55ACB}" destId="{3A31B045-79EA-4D4E-B9E5-308A797EAD9A}" srcOrd="4" destOrd="0" presId="urn:microsoft.com/office/officeart/2005/8/layout/process1"/>
    <dgm:cxn modelId="{099D3D53-5D84-4F9C-A655-A71C41194C49}" type="presParOf" srcId="{969F3AFF-4C7E-4DC5-B96A-B47A80F55ACB}" destId="{D5FA2021-B766-4667-95C6-A19DE9FCA1D8}" srcOrd="5" destOrd="0" presId="urn:microsoft.com/office/officeart/2005/8/layout/process1"/>
    <dgm:cxn modelId="{3580B408-002C-4E66-9542-76A093128478}" type="presParOf" srcId="{D5FA2021-B766-4667-95C6-A19DE9FCA1D8}" destId="{0D594D44-F3DF-4F50-87A7-CEB5CF1CDE15}" srcOrd="0" destOrd="0" presId="urn:microsoft.com/office/officeart/2005/8/layout/process1"/>
    <dgm:cxn modelId="{7DF4B86E-6298-4A0E-ABB5-3F15CC7FBFB5}" type="presParOf" srcId="{969F3AFF-4C7E-4DC5-B96A-B47A80F55ACB}" destId="{4E55DCF9-15D0-4E69-81F7-EC057605295A}" srcOrd="6" destOrd="0" presId="urn:microsoft.com/office/officeart/2005/8/layout/process1"/>
    <dgm:cxn modelId="{6141F370-2FF9-45ED-8F00-842669E21BDF}" type="presParOf" srcId="{969F3AFF-4C7E-4DC5-B96A-B47A80F55ACB}" destId="{CBB98070-8B95-4475-82AA-F13C7DC89E9B}" srcOrd="7" destOrd="0" presId="urn:microsoft.com/office/officeart/2005/8/layout/process1"/>
    <dgm:cxn modelId="{AF77CC06-9FA8-477F-A209-F99890F9C069}" type="presParOf" srcId="{CBB98070-8B95-4475-82AA-F13C7DC89E9B}" destId="{8DE3D561-F991-48F4-AA05-09B469A2EE36}" srcOrd="0" destOrd="0" presId="urn:microsoft.com/office/officeart/2005/8/layout/process1"/>
    <dgm:cxn modelId="{40D381A0-2DA9-4FBD-948F-7C5F51A1F062}" type="presParOf" srcId="{969F3AFF-4C7E-4DC5-B96A-B47A80F55ACB}" destId="{146293F8-903F-46D0-AE3B-3AA83409351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05CC9-9693-407C-A55F-EE8271C16A1A}">
      <dsp:nvSpPr>
        <dsp:cNvPr id="0" name=""/>
        <dsp:cNvSpPr/>
      </dsp:nvSpPr>
      <dsp:spPr>
        <a:xfrm>
          <a:off x="11317" y="2393875"/>
          <a:ext cx="3508354" cy="210501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Feature Engineering</a:t>
          </a:r>
          <a:endParaRPr lang="en-SG" sz="3300" kern="1200" dirty="0"/>
        </a:p>
      </dsp:txBody>
      <dsp:txXfrm>
        <a:off x="72971" y="2455529"/>
        <a:ext cx="3385046" cy="1981704"/>
      </dsp:txXfrm>
    </dsp:sp>
    <dsp:sp modelId="{31F6C1A1-64DD-4A14-9106-C1E65637FCA2}">
      <dsp:nvSpPr>
        <dsp:cNvPr id="0" name=""/>
        <dsp:cNvSpPr/>
      </dsp:nvSpPr>
      <dsp:spPr>
        <a:xfrm>
          <a:off x="3870507" y="3011345"/>
          <a:ext cx="743771" cy="870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600" kern="1200"/>
        </a:p>
      </dsp:txBody>
      <dsp:txXfrm>
        <a:off x="3870507" y="3185359"/>
        <a:ext cx="520640" cy="522044"/>
      </dsp:txXfrm>
    </dsp:sp>
    <dsp:sp modelId="{CE638D7B-DB20-435F-B17A-E5E9BEEB26B1}">
      <dsp:nvSpPr>
        <dsp:cNvPr id="0" name=""/>
        <dsp:cNvSpPr/>
      </dsp:nvSpPr>
      <dsp:spPr>
        <a:xfrm>
          <a:off x="4923014" y="2393875"/>
          <a:ext cx="3508354" cy="210501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 Training</a:t>
          </a:r>
          <a:endParaRPr lang="en-SG" sz="3300" kern="1200" dirty="0"/>
        </a:p>
      </dsp:txBody>
      <dsp:txXfrm>
        <a:off x="4984668" y="2455529"/>
        <a:ext cx="3385046" cy="1981704"/>
      </dsp:txXfrm>
    </dsp:sp>
    <dsp:sp modelId="{C5D0018F-F86E-4D0B-A410-7EC650BC4C12}">
      <dsp:nvSpPr>
        <dsp:cNvPr id="0" name=""/>
        <dsp:cNvSpPr/>
      </dsp:nvSpPr>
      <dsp:spPr>
        <a:xfrm>
          <a:off x="8782204" y="3011345"/>
          <a:ext cx="743771" cy="870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600" kern="1200"/>
        </a:p>
      </dsp:txBody>
      <dsp:txXfrm>
        <a:off x="8782204" y="3185359"/>
        <a:ext cx="520640" cy="522044"/>
      </dsp:txXfrm>
    </dsp:sp>
    <dsp:sp modelId="{3A31B045-79EA-4D4E-B9E5-308A797EAD9A}">
      <dsp:nvSpPr>
        <dsp:cNvPr id="0" name=""/>
        <dsp:cNvSpPr/>
      </dsp:nvSpPr>
      <dsp:spPr>
        <a:xfrm>
          <a:off x="9834711" y="2393875"/>
          <a:ext cx="3508354" cy="210501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5-fold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Cross Validation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(Grid Search)</a:t>
          </a:r>
          <a:endParaRPr lang="en-SG" sz="3300" kern="1200" dirty="0"/>
        </a:p>
      </dsp:txBody>
      <dsp:txXfrm>
        <a:off x="9896365" y="2455529"/>
        <a:ext cx="3385046" cy="1981704"/>
      </dsp:txXfrm>
    </dsp:sp>
    <dsp:sp modelId="{D5FA2021-B766-4667-95C6-A19DE9FCA1D8}">
      <dsp:nvSpPr>
        <dsp:cNvPr id="0" name=""/>
        <dsp:cNvSpPr/>
      </dsp:nvSpPr>
      <dsp:spPr>
        <a:xfrm>
          <a:off x="13693901" y="3011345"/>
          <a:ext cx="743771" cy="870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600" kern="1200"/>
        </a:p>
      </dsp:txBody>
      <dsp:txXfrm>
        <a:off x="13693901" y="3185359"/>
        <a:ext cx="520640" cy="522044"/>
      </dsp:txXfrm>
    </dsp:sp>
    <dsp:sp modelId="{4E55DCF9-15D0-4E69-81F7-EC057605295A}">
      <dsp:nvSpPr>
        <dsp:cNvPr id="0" name=""/>
        <dsp:cNvSpPr/>
      </dsp:nvSpPr>
      <dsp:spPr>
        <a:xfrm>
          <a:off x="14746407" y="2393875"/>
          <a:ext cx="3508354" cy="210501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 Selection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(best validation score)</a:t>
          </a:r>
        </a:p>
      </dsp:txBody>
      <dsp:txXfrm>
        <a:off x="14808061" y="2455529"/>
        <a:ext cx="3385046" cy="1981704"/>
      </dsp:txXfrm>
    </dsp:sp>
    <dsp:sp modelId="{CBB98070-8B95-4475-82AA-F13C7DC89E9B}">
      <dsp:nvSpPr>
        <dsp:cNvPr id="0" name=""/>
        <dsp:cNvSpPr/>
      </dsp:nvSpPr>
      <dsp:spPr>
        <a:xfrm>
          <a:off x="18605598" y="3011345"/>
          <a:ext cx="743771" cy="870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600" kern="1200"/>
        </a:p>
      </dsp:txBody>
      <dsp:txXfrm>
        <a:off x="18605598" y="3185359"/>
        <a:ext cx="520640" cy="522044"/>
      </dsp:txXfrm>
    </dsp:sp>
    <dsp:sp modelId="{146293F8-903F-46D0-AE3B-3AA83409351C}">
      <dsp:nvSpPr>
        <dsp:cNvPr id="0" name=""/>
        <dsp:cNvSpPr/>
      </dsp:nvSpPr>
      <dsp:spPr>
        <a:xfrm>
          <a:off x="19658104" y="2393875"/>
          <a:ext cx="3508354" cy="210501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Final Model Performance on Test set </a:t>
          </a:r>
          <a:endParaRPr lang="en-SG" sz="3300" kern="1200" dirty="0"/>
        </a:p>
      </dsp:txBody>
      <dsp:txXfrm>
        <a:off x="19719758" y="2455529"/>
        <a:ext cx="3385046" cy="1981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963410" y="1451867"/>
            <a:ext cx="10359390" cy="67577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86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1" r:id="rId6"/>
    <p:sldLayoutId id="2147483949" r:id="rId7"/>
    <p:sldLayoutId id="2147483950" r:id="rId8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1848" y="5750004"/>
            <a:ext cx="206117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Times New Roman" panose="02020603050405020304" pitchFamily="18" charset="0"/>
              </a:rPr>
              <a:t>NLP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4275F80-AB8B-43C1-A2BC-69A3E23D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75" y="1274503"/>
            <a:ext cx="12494824" cy="106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Final Model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E626F-1C88-48E9-B0FC-B672A01223C5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64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84364-FFC0-4B2B-B705-EA4E7E654271}"/>
              </a:ext>
            </a:extLst>
          </p:cNvPr>
          <p:cNvSpPr txBox="1"/>
          <p:nvPr/>
        </p:nvSpPr>
        <p:spPr>
          <a:xfrm>
            <a:off x="742673" y="2364731"/>
            <a:ext cx="2035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Never trust your model based on accuracy.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45D7C9-5AD6-4920-97BD-F2C7EA3D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0" y="4285956"/>
            <a:ext cx="11129297" cy="695869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12633F1-1233-4D64-8AE7-E0E95E99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5" y="4285955"/>
            <a:ext cx="11969583" cy="69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1C9A24-0F28-4150-BAB5-F50B832273AC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64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1E85A-F224-42AF-B9C7-9616799C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66" y="7743870"/>
            <a:ext cx="18279908" cy="45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13AD7-3053-40DC-926E-B8AFEE00D77A}"/>
              </a:ext>
            </a:extLst>
          </p:cNvPr>
          <p:cNvSpPr txBox="1"/>
          <p:nvPr/>
        </p:nvSpPr>
        <p:spPr>
          <a:xfrm>
            <a:off x="742675" y="2108754"/>
            <a:ext cx="76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A32E5-5D0F-4470-AB6E-70CF29E3B044}"/>
              </a:ext>
            </a:extLst>
          </p:cNvPr>
          <p:cNvSpPr txBox="1"/>
          <p:nvPr/>
        </p:nvSpPr>
        <p:spPr>
          <a:xfrm>
            <a:off x="742676" y="7093134"/>
            <a:ext cx="327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EF8B8-7869-47CC-AB9E-4B2A4D1D3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75" y="2741437"/>
            <a:ext cx="18717291" cy="4046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D4232-1358-4248-8A6D-4DD719CEAB4C}"/>
              </a:ext>
            </a:extLst>
          </p:cNvPr>
          <p:cNvSpPr txBox="1"/>
          <p:nvPr/>
        </p:nvSpPr>
        <p:spPr>
          <a:xfrm>
            <a:off x="742674" y="1331517"/>
            <a:ext cx="13918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Local Interpretable Model-agnostic Explanations (</a:t>
            </a:r>
            <a:r>
              <a:rPr lang="en-SG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LIME</a:t>
            </a:r>
            <a:r>
              <a:rPr lang="en-SG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3EA8-1B82-40BF-B1DF-9E8A2381F7F3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C2BC3-8703-4BA1-9341-675E4003D1D1}"/>
              </a:ext>
            </a:extLst>
          </p:cNvPr>
          <p:cNvSpPr txBox="1"/>
          <p:nvPr/>
        </p:nvSpPr>
        <p:spPr>
          <a:xfrm>
            <a:off x="12472475" y="10367966"/>
            <a:ext cx="6325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predicted wrongly, our model is making sensible prediction as seen in the highlight feature</a:t>
            </a:r>
            <a:endParaRPr lang="en-SG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13AD7-3053-40DC-926E-B8AFEE00D77A}"/>
              </a:ext>
            </a:extLst>
          </p:cNvPr>
          <p:cNvSpPr txBox="1"/>
          <p:nvPr/>
        </p:nvSpPr>
        <p:spPr>
          <a:xfrm>
            <a:off x="742674" y="2108754"/>
            <a:ext cx="219897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with F-score of 93%.</a:t>
            </a: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 interpretation, we are confidence that it will generalize.</a:t>
            </a:r>
          </a:p>
          <a:p>
            <a:endParaRPr 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:</a:t>
            </a:r>
          </a:p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Topic modelling to understand the topics of a given text. </a:t>
            </a:r>
            <a:endParaRPr lang="en-SG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3EA8-1B82-40BF-B1DF-9E8A2381F7F3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8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70462" y="6425059"/>
            <a:ext cx="14097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8C1972-3E77-4A5F-BD4F-5616DAB0DC77}"/>
              </a:ext>
            </a:extLst>
          </p:cNvPr>
          <p:cNvSpPr txBox="1"/>
          <p:nvPr/>
        </p:nvSpPr>
        <p:spPr>
          <a:xfrm>
            <a:off x="14019768" y="1736301"/>
            <a:ext cx="8769504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Problem Statement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Evaluation Metrics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The Data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Feature Engineering</a:t>
            </a:r>
          </a:p>
          <a:p>
            <a:pPr marL="742950" indent="-742950">
              <a:buFont typeface="+mj-lt"/>
              <a:buAutoNum type="arabicPeriod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Model </a:t>
            </a:r>
            <a:r>
              <a:rPr lang="en-US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Building Process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Model Selection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Final Model Performance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Model Interpretation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3F534F-E8DF-4D51-89F7-FF0CDE460537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Chalk Drawing of the Human Stock Footage Video (100% Royalty-free)  1059475634 | Shutterstock">
            <a:extLst>
              <a:ext uri="{FF2B5EF4-FFF2-40B4-BE49-F238E27FC236}">
                <a16:creationId xmlns:a16="http://schemas.microsoft.com/office/drawing/2014/main" id="{151AEA90-9CEA-49F9-9BB5-0510C304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0464"/>
            <a:ext cx="11435194" cy="62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48632" y="3149484"/>
            <a:ext cx="2174930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Train a classification model which will predict classes of subreddits for a given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EECB-8156-422F-AD41-3371CAB3084D}"/>
              </a:ext>
            </a:extLst>
          </p:cNvPr>
          <p:cNvSpPr txBox="1"/>
          <p:nvPr/>
        </p:nvSpPr>
        <p:spPr>
          <a:xfrm>
            <a:off x="1168700" y="6854118"/>
            <a:ext cx="2174930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scientist colleague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03E17-0A74-43BA-8870-AC85320B4CCE}"/>
              </a:ext>
            </a:extLst>
          </p:cNvPr>
          <p:cNvSpPr txBox="1"/>
          <p:nvPr/>
        </p:nvSpPr>
        <p:spPr>
          <a:xfrm>
            <a:off x="1203159" y="1038715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7584A-6A7F-4FE7-A8DA-EA11727C914D}"/>
              </a:ext>
            </a:extLst>
          </p:cNvPr>
          <p:cNvSpPr txBox="1"/>
          <p:nvPr/>
        </p:nvSpPr>
        <p:spPr>
          <a:xfrm>
            <a:off x="1203159" y="5435505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audience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5C8BC-7D39-48D8-9F0C-A6A805B1DEDA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6789E-FA3D-40E7-ADD3-02606FF77E9C}"/>
              </a:ext>
            </a:extLst>
          </p:cNvPr>
          <p:cNvSpPr txBox="1"/>
          <p:nvPr/>
        </p:nvSpPr>
        <p:spPr>
          <a:xfrm>
            <a:off x="1168700" y="10378397"/>
            <a:ext cx="2174930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Subreddit ‘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WorldNews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’ &amp; ‘Casual Conversation’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0EF2F-41A0-460E-963B-1810A83CDC59}"/>
              </a:ext>
            </a:extLst>
          </p:cNvPr>
          <p:cNvSpPr txBox="1"/>
          <p:nvPr/>
        </p:nvSpPr>
        <p:spPr>
          <a:xfrm>
            <a:off x="1203159" y="932073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03160" y="789069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Evaluation Metrics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3160" y="2337349"/>
            <a:ext cx="10393095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Precisian-Recall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EA021-3B49-465F-9367-9C40FF454D1D}"/>
              </a:ext>
            </a:extLst>
          </p:cNvPr>
          <p:cNvSpPr txBox="1"/>
          <p:nvPr/>
        </p:nvSpPr>
        <p:spPr>
          <a:xfrm>
            <a:off x="1203159" y="3662195"/>
            <a:ext cx="224673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cares more on predicting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WorldNews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(target) </a:t>
            </a:r>
          </a:p>
          <a:p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will be using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PR-AUC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metrics to select best model.</a:t>
            </a:r>
            <a:endParaRPr lang="en-SG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1193F-F47D-4B99-8FE5-9760FE743478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6D7B-1139-4301-AC57-CEF9B94C7201}"/>
              </a:ext>
            </a:extLst>
          </p:cNvPr>
          <p:cNvSpPr txBox="1"/>
          <p:nvPr/>
        </p:nvSpPr>
        <p:spPr>
          <a:xfrm>
            <a:off x="1203159" y="6625005"/>
            <a:ext cx="10393095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Baseline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C9C46-CC58-4CF8-876F-49C17B1CB3B9}"/>
              </a:ext>
            </a:extLst>
          </p:cNvPr>
          <p:cNvSpPr txBox="1"/>
          <p:nvPr/>
        </p:nvSpPr>
        <p:spPr>
          <a:xfrm>
            <a:off x="1203158" y="8021716"/>
            <a:ext cx="20848768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baseline is 46% PR AUC score, our model at minimum must perform better than the baseline.</a:t>
            </a:r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The Data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DBC622-B919-4705-8D8A-71D9DF0A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68" y="2099788"/>
            <a:ext cx="13249294" cy="86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A053BA-DC06-4AC8-9F0E-FCF8F5B5E9BA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A6C82-83FC-4A80-844F-0664A4A229A3}"/>
              </a:ext>
            </a:extLst>
          </p:cNvPr>
          <p:cNvSpPr/>
          <p:nvPr/>
        </p:nvSpPr>
        <p:spPr>
          <a:xfrm>
            <a:off x="3491344" y="4197927"/>
            <a:ext cx="1496291" cy="477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F377D-5836-4391-8641-A1DABA0B3DCC}"/>
              </a:ext>
            </a:extLst>
          </p:cNvPr>
          <p:cNvSpPr/>
          <p:nvPr/>
        </p:nvSpPr>
        <p:spPr>
          <a:xfrm>
            <a:off x="2506268" y="6261430"/>
            <a:ext cx="2294332" cy="477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1649C-EE4D-47CD-80F0-EC00A2CE1B62}"/>
              </a:ext>
            </a:extLst>
          </p:cNvPr>
          <p:cNvSpPr txBox="1"/>
          <p:nvPr/>
        </p:nvSpPr>
        <p:spPr>
          <a:xfrm>
            <a:off x="1870364" y="5174673"/>
            <a:ext cx="187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Removed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48A68-06AE-48C5-883D-AB7DC9AA4AAF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805546" y="4436918"/>
            <a:ext cx="685798" cy="73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6FE74-FF4D-4BE2-8CD5-270EDFA4FB8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05546" y="5697893"/>
            <a:ext cx="847888" cy="563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64043C-3AC7-464C-BD98-765BBFF9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560" y="2099788"/>
            <a:ext cx="6924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5E7BC-17E2-47B7-8580-9955F8CE3796}"/>
              </a:ext>
            </a:extLst>
          </p:cNvPr>
          <p:cNvSpPr txBox="1"/>
          <p:nvPr/>
        </p:nvSpPr>
        <p:spPr>
          <a:xfrm>
            <a:off x="742674" y="2710261"/>
            <a:ext cx="13781400" cy="328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Count Vectorizer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 err="1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Tf-idf</a:t>
            </a: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Vectorizer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Pre-trained Word2vec (By Google on 2013)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435F4-2B7F-4679-BB33-A9B5528997C1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Pre-Processing</a:t>
            </a:r>
          </a:p>
          <a:p>
            <a:r>
              <a:rPr lang="en-US" sz="5400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Pca</a:t>
            </a:r>
            <a:r>
              <a:rPr lang="en-US" sz="5400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741EB-89C4-41A4-B2D0-EB04F374D70C}"/>
              </a:ext>
            </a:extLst>
          </p:cNvPr>
          <p:cNvSpPr txBox="1"/>
          <p:nvPr/>
        </p:nvSpPr>
        <p:spPr>
          <a:xfrm>
            <a:off x="2901188" y="366788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Vectorizer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E548B-B2A1-4843-BC31-6A8C24ECA26F}"/>
              </a:ext>
            </a:extLst>
          </p:cNvPr>
          <p:cNvSpPr txBox="1"/>
          <p:nvPr/>
        </p:nvSpPr>
        <p:spPr>
          <a:xfrm>
            <a:off x="9980585" y="378025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Vectorizer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203EE-BA12-4B6F-96C7-3B0CA6AA7898}"/>
              </a:ext>
            </a:extLst>
          </p:cNvPr>
          <p:cNvSpPr txBox="1"/>
          <p:nvPr/>
        </p:nvSpPr>
        <p:spPr>
          <a:xfrm>
            <a:off x="11334474" y="9349344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EDF48-93F9-42C3-95A2-77B21578594A}"/>
              </a:ext>
            </a:extLst>
          </p:cNvPr>
          <p:cNvSpPr txBox="1"/>
          <p:nvPr/>
        </p:nvSpPr>
        <p:spPr>
          <a:xfrm>
            <a:off x="8116168" y="6665086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FBF98-DBA0-4F5B-9C4A-92F083851728}"/>
              </a:ext>
            </a:extLst>
          </p:cNvPr>
          <p:cNvSpPr txBox="1"/>
          <p:nvPr/>
        </p:nvSpPr>
        <p:spPr>
          <a:xfrm>
            <a:off x="4116470" y="9501040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45FBA-EC0E-4D0B-ADAF-E441D97547A1}"/>
              </a:ext>
            </a:extLst>
          </p:cNvPr>
          <p:cNvSpPr txBox="1"/>
          <p:nvPr/>
        </p:nvSpPr>
        <p:spPr>
          <a:xfrm>
            <a:off x="811243" y="6388937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E96DE2-E298-49FC-92E3-E72BBB6976DA}"/>
              </a:ext>
            </a:extLst>
          </p:cNvPr>
          <p:cNvSpPr txBox="1"/>
          <p:nvPr/>
        </p:nvSpPr>
        <p:spPr>
          <a:xfrm>
            <a:off x="19076096" y="9526772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1D754-AB9E-4B15-B12A-7EFD9C6E7189}"/>
              </a:ext>
            </a:extLst>
          </p:cNvPr>
          <p:cNvSpPr txBox="1"/>
          <p:nvPr/>
        </p:nvSpPr>
        <p:spPr>
          <a:xfrm>
            <a:off x="15669639" y="6761835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F2B5E-C41F-45D7-A13A-12EE2AF1F7E1}"/>
              </a:ext>
            </a:extLst>
          </p:cNvPr>
          <p:cNvSpPr txBox="1"/>
          <p:nvPr/>
        </p:nvSpPr>
        <p:spPr>
          <a:xfrm>
            <a:off x="18161697" y="366788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6531C-7A80-462D-AB47-9CD3E964EDE8}"/>
              </a:ext>
            </a:extLst>
          </p:cNvPr>
          <p:cNvSpPr txBox="1"/>
          <p:nvPr/>
        </p:nvSpPr>
        <p:spPr>
          <a:xfrm>
            <a:off x="2346005" y="10308466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Moderate separability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0A5F65-7BD3-42D0-84E4-52802389CC11}"/>
              </a:ext>
            </a:extLst>
          </p:cNvPr>
          <p:cNvSpPr txBox="1"/>
          <p:nvPr/>
        </p:nvSpPr>
        <p:spPr>
          <a:xfrm>
            <a:off x="8940893" y="10373032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Moderate separability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EEDED-8DCF-40A3-AE65-89FE6E8E991D}"/>
              </a:ext>
            </a:extLst>
          </p:cNvPr>
          <p:cNvSpPr txBox="1"/>
          <p:nvPr/>
        </p:nvSpPr>
        <p:spPr>
          <a:xfrm>
            <a:off x="16647812" y="10373032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 Better Separability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6BD81-41C3-4B2C-9FAF-01F575C79AC1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5C68D-A78D-40D2-B4C1-D7C3DA7C4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10" y="4617002"/>
            <a:ext cx="5950528" cy="4651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16450-5820-4FB8-AABF-5FDD4428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029" y="4599743"/>
            <a:ext cx="5471786" cy="4660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51BBC-9FA2-4BBA-9CDB-36CE88464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3453" y="4485375"/>
            <a:ext cx="5133337" cy="47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2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3" y="632913"/>
            <a:ext cx="152699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Building Process</a:t>
            </a:r>
          </a:p>
          <a:p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  <a:p>
            <a:endParaRPr lang="en-US" sz="54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8D4546-45C2-4A9E-9669-17A3584E7ED0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56848D-CA8E-489D-9FF8-0D53D2DF2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482468"/>
              </p:ext>
            </p:extLst>
          </p:nvPr>
        </p:nvGraphicFramePr>
        <p:xfrm>
          <a:off x="457200" y="2089193"/>
          <a:ext cx="23177777" cy="6892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DBF6E6-074F-4E2A-A59C-3CC93B1B0BA2}"/>
              </a:ext>
            </a:extLst>
          </p:cNvPr>
          <p:cNvSpPr txBox="1"/>
          <p:nvPr/>
        </p:nvSpPr>
        <p:spPr>
          <a:xfrm>
            <a:off x="5221882" y="7089844"/>
            <a:ext cx="4612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Random Forest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Logistic Regression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Naïve Bayes 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9363F-F9AD-48AC-A7AB-0289689BF019}"/>
              </a:ext>
            </a:extLst>
          </p:cNvPr>
          <p:cNvSpPr txBox="1"/>
          <p:nvPr/>
        </p:nvSpPr>
        <p:spPr>
          <a:xfrm>
            <a:off x="10288455" y="7089844"/>
            <a:ext cx="461210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Random Forest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Max depth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Min samples split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Bootstrap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Logistic Regression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Alpha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Naïve Bayes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Alpha</a:t>
            </a:r>
            <a:endParaRPr lang="en-SG" sz="32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4A001-F69A-4B39-A3ED-642EFA3198D5}"/>
              </a:ext>
            </a:extLst>
          </p:cNvPr>
          <p:cNvSpPr txBox="1"/>
          <p:nvPr/>
        </p:nvSpPr>
        <p:spPr>
          <a:xfrm>
            <a:off x="457200" y="7089844"/>
            <a:ext cx="4310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Count Vectorizer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chemeClr val="tx2"/>
                </a:solidFill>
              </a:rPr>
              <a:t>Tf-idf</a:t>
            </a:r>
            <a:r>
              <a:rPr lang="en-US" sz="3200" dirty="0">
                <a:solidFill>
                  <a:schemeClr val="tx2"/>
                </a:solidFill>
              </a:rPr>
              <a:t> Vectorizer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Google’s word2vec</a:t>
            </a:r>
            <a:endParaRPr lang="en-SG" sz="32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B3E12-6129-41AD-BDF4-57649733A9C7}"/>
              </a:ext>
            </a:extLst>
          </p:cNvPr>
          <p:cNvSpPr txBox="1"/>
          <p:nvPr/>
        </p:nvSpPr>
        <p:spPr>
          <a:xfrm>
            <a:off x="20070339" y="7089844"/>
            <a:ext cx="461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Subsequent Slide</a:t>
            </a:r>
            <a:endParaRPr lang="en-SG" sz="32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89F40-8856-4692-91FB-C72659B23E5E}"/>
              </a:ext>
            </a:extLst>
          </p:cNvPr>
          <p:cNvSpPr txBox="1"/>
          <p:nvPr/>
        </p:nvSpPr>
        <p:spPr>
          <a:xfrm>
            <a:off x="15179397" y="7149911"/>
            <a:ext cx="461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Subsequent Slide</a:t>
            </a:r>
            <a:endParaRPr lang="en-SG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7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3" y="632913"/>
            <a:ext cx="152699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Selection </a:t>
            </a:r>
          </a:p>
          <a:p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  <a:p>
            <a:endParaRPr lang="en-US" sz="54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8D4546-45C2-4A9E-9669-17A3584E7ED0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F5E3CB-3E3B-4556-990F-D26835C4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96" y="2696320"/>
            <a:ext cx="16310942" cy="71626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B916C-DAA6-4261-8BE7-EAF0C5DBEE17}"/>
              </a:ext>
            </a:extLst>
          </p:cNvPr>
          <p:cNvSpPr txBox="1"/>
          <p:nvPr/>
        </p:nvSpPr>
        <p:spPr>
          <a:xfrm>
            <a:off x="3754996" y="10474036"/>
            <a:ext cx="17068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 model consistency </a:t>
            </a:r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other feature engineering,</a:t>
            </a:r>
          </a:p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 the importance of data quality.</a:t>
            </a:r>
            <a:endParaRPr lang="en-SG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50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32410</TotalTime>
  <Words>306</Words>
  <Application>Microsoft Office PowerPoint</Application>
  <PresentationFormat>Custom</PresentationFormat>
  <Paragraphs>113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</vt:lpstr>
      <vt:lpstr>Calibri Light</vt:lpstr>
      <vt:lpstr>Lato Light</vt:lpstr>
      <vt:lpstr>Montserrat Hairline</vt:lpstr>
      <vt:lpstr>Montserrat Light</vt:lpstr>
      <vt:lpstr>Montserrat Semi</vt:lpstr>
      <vt:lpstr>Playfair Display SC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Slidedizer Presentation</dc:title>
  <dc:subject>Awesome PPT</dc:subject>
  <dc:creator>Slidedizer Co.</dc:creator>
  <cp:keywords>Awesome PPT</cp:keywords>
  <dc:description>Awesome PPT</dc:description>
  <cp:lastModifiedBy>9653</cp:lastModifiedBy>
  <cp:revision>6271</cp:revision>
  <dcterms:created xsi:type="dcterms:W3CDTF">2014-11-12T21:47:38Z</dcterms:created>
  <dcterms:modified xsi:type="dcterms:W3CDTF">2021-09-25T01:04:43Z</dcterms:modified>
  <cp:category>Awesome PPT</cp:category>
</cp:coreProperties>
</file>