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387" r:id="rId2"/>
    <p:sldId id="2395" r:id="rId3"/>
    <p:sldId id="2391" r:id="rId4"/>
    <p:sldId id="2397" r:id="rId5"/>
    <p:sldId id="2398" r:id="rId6"/>
    <p:sldId id="2470" r:id="rId7"/>
    <p:sldId id="2471" r:id="rId8"/>
    <p:sldId id="2472" r:id="rId9"/>
    <p:sldId id="2473" r:id="rId10"/>
    <p:sldId id="2474" r:id="rId11"/>
    <p:sldId id="2475" r:id="rId12"/>
    <p:sldId id="2477" r:id="rId13"/>
    <p:sldId id="2431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7654" userDrawn="1">
          <p15:clr>
            <a:srgbClr val="A4A3A4"/>
          </p15:clr>
        </p15:guide>
        <p15:guide id="18" pos="14302" userDrawn="1">
          <p15:clr>
            <a:srgbClr val="A4A3A4"/>
          </p15:clr>
        </p15:guide>
        <p15:guide id="21" orient="horz" pos="4296" userDrawn="1">
          <p15:clr>
            <a:srgbClr val="A4A3A4"/>
          </p15:clr>
        </p15:guide>
        <p15:guide id="22" pos="10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B8BBC1"/>
    <a:srgbClr val="D9D9D4"/>
    <a:srgbClr val="000000"/>
    <a:srgbClr val="F4F3F5"/>
    <a:srgbClr val="F3F3F3"/>
    <a:srgbClr val="FAF8FC"/>
    <a:srgbClr val="AA8A78"/>
    <a:srgbClr val="55677C"/>
    <a:srgbClr val="3C3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0" autoAdjust="0"/>
    <p:restoredTop sz="96074" autoAdjust="0"/>
  </p:normalViewPr>
  <p:slideViewPr>
    <p:cSldViewPr snapToGrid="0" snapToObjects="1">
      <p:cViewPr varScale="1">
        <p:scale>
          <a:sx n="31" d="100"/>
          <a:sy n="31" d="100"/>
        </p:scale>
        <p:origin x="748" y="72"/>
      </p:cViewPr>
      <p:guideLst>
        <p:guide pos="7654"/>
        <p:guide pos="14302"/>
        <p:guide orient="horz" pos="4296"/>
        <p:guide pos="10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5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5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876800" cy="30915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00" y="0"/>
            <a:ext cx="12947650" cy="137159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73225" y="2220686"/>
            <a:ext cx="8753554" cy="1149531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20000" y="566057"/>
            <a:ext cx="13489668" cy="6291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456410" y="1"/>
            <a:ext cx="9921240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8120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027855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074510" y="5158739"/>
            <a:ext cx="6461760" cy="402336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963410" y="1451867"/>
            <a:ext cx="10359390" cy="67577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862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501004" y="714705"/>
            <a:ext cx="1812469" cy="64547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04882" y="690390"/>
            <a:ext cx="102168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2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01" r:id="rId2"/>
    <p:sldLayoutId id="2147483938" r:id="rId3"/>
    <p:sldLayoutId id="2147483939" r:id="rId4"/>
    <p:sldLayoutId id="2147483940" r:id="rId5"/>
    <p:sldLayoutId id="2147483941" r:id="rId6"/>
    <p:sldLayoutId id="2147483949" r:id="rId7"/>
    <p:sldLayoutId id="2147483950" r:id="rId8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7448" y="5604531"/>
            <a:ext cx="215958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Times New Roman" panose="02020603050405020304" pitchFamily="18" charset="0"/>
              </a:rPr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84364-FFC0-4B2B-B705-EA4E7E654271}"/>
              </a:ext>
            </a:extLst>
          </p:cNvPr>
          <p:cNvSpPr txBox="1"/>
          <p:nvPr/>
        </p:nvSpPr>
        <p:spPr>
          <a:xfrm>
            <a:off x="742673" y="2364731"/>
            <a:ext cx="2035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Never trust your model based on accuracy.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45D7C9-5AD6-4920-97BD-F2C7EA3D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0" y="4285956"/>
            <a:ext cx="11129297" cy="695869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12633F1-1233-4D64-8AE7-E0E95E99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5" y="4285955"/>
            <a:ext cx="11969583" cy="69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1C9A24-0F28-4150-BAB5-F50B832273AC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64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1E85A-F224-42AF-B9C7-9616799C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66" y="7743870"/>
            <a:ext cx="18279908" cy="45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13AD7-3053-40DC-926E-B8AFEE00D77A}"/>
              </a:ext>
            </a:extLst>
          </p:cNvPr>
          <p:cNvSpPr txBox="1"/>
          <p:nvPr/>
        </p:nvSpPr>
        <p:spPr>
          <a:xfrm>
            <a:off x="742675" y="2108754"/>
            <a:ext cx="76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A32E5-5D0F-4470-AB6E-70CF29E3B044}"/>
              </a:ext>
            </a:extLst>
          </p:cNvPr>
          <p:cNvSpPr txBox="1"/>
          <p:nvPr/>
        </p:nvSpPr>
        <p:spPr>
          <a:xfrm>
            <a:off x="742676" y="7093134"/>
            <a:ext cx="327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EF8B8-7869-47CC-AB9E-4B2A4D1D3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75" y="2741437"/>
            <a:ext cx="18717291" cy="4046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D4232-1358-4248-8A6D-4DD719CEAB4C}"/>
              </a:ext>
            </a:extLst>
          </p:cNvPr>
          <p:cNvSpPr txBox="1"/>
          <p:nvPr/>
        </p:nvSpPr>
        <p:spPr>
          <a:xfrm>
            <a:off x="742674" y="1331517"/>
            <a:ext cx="13918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Local Interpretable Model-agnostic Explanations (</a:t>
            </a:r>
            <a:r>
              <a:rPr lang="en-SG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LIME</a:t>
            </a:r>
            <a:r>
              <a:rPr lang="en-SG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3EA8-1B82-40BF-B1DF-9E8A2381F7F3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C2BC3-8703-4BA1-9341-675E4003D1D1}"/>
              </a:ext>
            </a:extLst>
          </p:cNvPr>
          <p:cNvSpPr txBox="1"/>
          <p:nvPr/>
        </p:nvSpPr>
        <p:spPr>
          <a:xfrm>
            <a:off x="12472475" y="10367966"/>
            <a:ext cx="6325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predicted wrongly, our model is making sensible prediction as seen in the highlight feature</a:t>
            </a:r>
            <a:endParaRPr lang="en-SG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13AD7-3053-40DC-926E-B8AFEE00D77A}"/>
              </a:ext>
            </a:extLst>
          </p:cNvPr>
          <p:cNvSpPr txBox="1"/>
          <p:nvPr/>
        </p:nvSpPr>
        <p:spPr>
          <a:xfrm>
            <a:off x="742674" y="2108754"/>
            <a:ext cx="219897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with F-score of 0.93.</a:t>
            </a:r>
          </a:p>
          <a:p>
            <a:pPr marL="571500" indent="-571500">
              <a:buFontTx/>
              <a:buChar char="-"/>
            </a:pPr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 interpretation, we are confidence that it will generalize.</a:t>
            </a:r>
          </a:p>
          <a:p>
            <a:endParaRPr lang="en-US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:</a:t>
            </a:r>
          </a:p>
          <a:p>
            <a:r>
              <a:rPr lang="en-US" sz="5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Topic modelling Feature to understand the topics of a given text. </a:t>
            </a:r>
            <a:endParaRPr lang="en-SG" sz="5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13EA8-1B82-40BF-B1DF-9E8A2381F7F3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78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70462" y="6425059"/>
            <a:ext cx="14097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bg1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934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3 Convert to black and white">
            <a:extLst>
              <a:ext uri="{FF2B5EF4-FFF2-40B4-BE49-F238E27FC236}">
                <a16:creationId xmlns:a16="http://schemas.microsoft.com/office/drawing/2014/main" id="{E2ED0697-7F4B-4AB2-9357-FA7BEBCC863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>
            <a:fillRect/>
          </a:stretch>
        </p:blipFill>
        <p:spPr bwMode="auto">
          <a:xfrm>
            <a:off x="0" y="0"/>
            <a:ext cx="10591800" cy="137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8C1972-3E77-4A5F-BD4F-5616DAB0DC77}"/>
              </a:ext>
            </a:extLst>
          </p:cNvPr>
          <p:cNvSpPr txBox="1"/>
          <p:nvPr/>
        </p:nvSpPr>
        <p:spPr>
          <a:xfrm>
            <a:off x="14019768" y="2484447"/>
            <a:ext cx="8769504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Problem Statement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Evaluation Metrics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The Data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Feature Engineering</a:t>
            </a:r>
          </a:p>
          <a:p>
            <a:pPr marL="742950" indent="-742950">
              <a:buFont typeface="+mj-lt"/>
              <a:buAutoNum type="arabicPeriod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Model Fitting &amp; Selection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Final Model Performance</a:t>
            </a:r>
          </a:p>
          <a:p>
            <a:pPr marL="742950" indent="-742950">
              <a:buFont typeface="+mj-lt"/>
              <a:buAutoNum type="arabicPeriod"/>
            </a:pPr>
            <a:endParaRPr lang="en-US" sz="3600" spc="600" dirty="0">
              <a:solidFill>
                <a:schemeClr val="tx2"/>
              </a:solidFill>
              <a:latin typeface="Times New Roman" panose="02020603050405020304" pitchFamily="18" charset="0"/>
              <a:ea typeface="Playfair Display SC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spc="600" dirty="0">
                <a:solidFill>
                  <a:schemeClr val="tx2"/>
                </a:solidFill>
                <a:latin typeface="Times New Roman" panose="02020603050405020304" pitchFamily="18" charset="0"/>
                <a:ea typeface="Playfair Display SC" charset="0"/>
                <a:cs typeface="Times New Roman" panose="02020603050405020304" pitchFamily="18" charset="0"/>
              </a:rPr>
              <a:t>Model Interpretation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3F534F-E8DF-4D51-89F7-FF0CDE460537}"/>
              </a:ext>
            </a:extLst>
          </p:cNvPr>
          <p:cNvSpPr/>
          <p:nvPr/>
        </p:nvSpPr>
        <p:spPr>
          <a:xfrm>
            <a:off x="10591800" y="12448309"/>
            <a:ext cx="137858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48632" y="3149484"/>
            <a:ext cx="21749303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Our company wants to develop an NLP app that can distinguish between news and normal chat. For developing the app, train a classification model which will predict between subreddits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WorldNews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CasualConversation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for a given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EECB-8156-422F-AD41-3371CAB3084D}"/>
              </a:ext>
            </a:extLst>
          </p:cNvPr>
          <p:cNvSpPr txBox="1"/>
          <p:nvPr/>
        </p:nvSpPr>
        <p:spPr>
          <a:xfrm>
            <a:off x="1348632" y="8851391"/>
            <a:ext cx="2174930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 scientist colleague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03E17-0A74-43BA-8870-AC85320B4CCE}"/>
              </a:ext>
            </a:extLst>
          </p:cNvPr>
          <p:cNvSpPr txBox="1"/>
          <p:nvPr/>
        </p:nvSpPr>
        <p:spPr>
          <a:xfrm>
            <a:off x="1203159" y="1038715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7584A-6A7F-4FE7-A8DA-EA11727C914D}"/>
              </a:ext>
            </a:extLst>
          </p:cNvPr>
          <p:cNvSpPr txBox="1"/>
          <p:nvPr/>
        </p:nvSpPr>
        <p:spPr>
          <a:xfrm>
            <a:off x="1348632" y="731340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audience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5C8BC-7D39-48D8-9F0C-A6A805B1DEDA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0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03160" y="789069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Evaluation Metrics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03160" y="2337349"/>
            <a:ext cx="10393095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Precisian-Recall AUC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EA021-3B49-465F-9367-9C40FF454D1D}"/>
              </a:ext>
            </a:extLst>
          </p:cNvPr>
          <p:cNvSpPr txBox="1"/>
          <p:nvPr/>
        </p:nvSpPr>
        <p:spPr>
          <a:xfrm>
            <a:off x="1203159" y="3662195"/>
            <a:ext cx="224673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company cares more on predicting </a:t>
            </a:r>
            <a:r>
              <a:rPr lang="en-US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WorldNews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(target) </a:t>
            </a:r>
          </a:p>
          <a:p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will be using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PR-AUC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metrics to select best model.</a:t>
            </a:r>
            <a:endParaRPr lang="en-SG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1193F-F47D-4B99-8FE5-9760FE743478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6D7B-1139-4301-AC57-CEF9B94C7201}"/>
              </a:ext>
            </a:extLst>
          </p:cNvPr>
          <p:cNvSpPr txBox="1"/>
          <p:nvPr/>
        </p:nvSpPr>
        <p:spPr>
          <a:xfrm>
            <a:off x="1203159" y="6625005"/>
            <a:ext cx="10393095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  <a:latin typeface="Montserrat Semi" charset="0"/>
                <a:ea typeface="Montserrat Semi" charset="0"/>
                <a:cs typeface="Montserrat Semi" charset="0"/>
              </a:rPr>
              <a:t>Baseline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C9C46-CC58-4CF8-876F-49C17B1CB3B9}"/>
              </a:ext>
            </a:extLst>
          </p:cNvPr>
          <p:cNvSpPr txBox="1"/>
          <p:nvPr/>
        </p:nvSpPr>
        <p:spPr>
          <a:xfrm>
            <a:off x="1203158" y="8021716"/>
            <a:ext cx="20848768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baseline is 46% PR AUC score, our model at minimum must perform better than the baseline.</a:t>
            </a:r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The Data</a:t>
            </a:r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DBC622-B919-4705-8D8A-71D9DF0A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68" y="2099788"/>
            <a:ext cx="13249294" cy="867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66D945D-7AA0-4774-A2B9-21D78B82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063" y="2099788"/>
            <a:ext cx="6637993" cy="14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8A053BA-DC06-4AC8-9F0E-FCF8F5B5E9BA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5E7BC-17E2-47B7-8580-9955F8CE3796}"/>
              </a:ext>
            </a:extLst>
          </p:cNvPr>
          <p:cNvSpPr txBox="1"/>
          <p:nvPr/>
        </p:nvSpPr>
        <p:spPr>
          <a:xfrm>
            <a:off x="742674" y="2710261"/>
            <a:ext cx="13781400" cy="328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Count Vectorizer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 err="1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Tf-idf</a:t>
            </a: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Vectorizer</a:t>
            </a:r>
          </a:p>
          <a:p>
            <a:pPr marL="571500" indent="-571500" algn="just">
              <a:lnSpc>
                <a:spcPct val="150000"/>
              </a:lnSpc>
              <a:buFontTx/>
              <a:buChar char="-"/>
            </a:pPr>
            <a:r>
              <a:rPr lang="en-US" sz="4800" dirty="0">
                <a:solidFill>
                  <a:schemeClr val="tx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Pre-trained Word2vec (By Google on 2013)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435F4-2B7F-4679-BB33-A9B5528997C1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4" y="632913"/>
            <a:ext cx="10591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Pre-Processing</a:t>
            </a:r>
          </a:p>
          <a:p>
            <a:r>
              <a:rPr lang="en-US" sz="5400" spc="600" dirty="0" err="1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Pca</a:t>
            </a:r>
            <a:r>
              <a:rPr lang="en-US" sz="5400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741EB-89C4-41A4-B2D0-EB04F374D70C}"/>
              </a:ext>
            </a:extLst>
          </p:cNvPr>
          <p:cNvSpPr txBox="1"/>
          <p:nvPr/>
        </p:nvSpPr>
        <p:spPr>
          <a:xfrm>
            <a:off x="2901188" y="366788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Vectorizer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E548B-B2A1-4843-BC31-6A8C24ECA26F}"/>
              </a:ext>
            </a:extLst>
          </p:cNvPr>
          <p:cNvSpPr txBox="1"/>
          <p:nvPr/>
        </p:nvSpPr>
        <p:spPr>
          <a:xfrm>
            <a:off x="9980585" y="378025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Vectorizer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203EE-BA12-4B6F-96C7-3B0CA6AA7898}"/>
              </a:ext>
            </a:extLst>
          </p:cNvPr>
          <p:cNvSpPr txBox="1"/>
          <p:nvPr/>
        </p:nvSpPr>
        <p:spPr>
          <a:xfrm>
            <a:off x="11334474" y="9349344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EDF48-93F9-42C3-95A2-77B21578594A}"/>
              </a:ext>
            </a:extLst>
          </p:cNvPr>
          <p:cNvSpPr txBox="1"/>
          <p:nvPr/>
        </p:nvSpPr>
        <p:spPr>
          <a:xfrm>
            <a:off x="8116168" y="6665086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FBF98-DBA0-4F5B-9C4A-92F083851728}"/>
              </a:ext>
            </a:extLst>
          </p:cNvPr>
          <p:cNvSpPr txBox="1"/>
          <p:nvPr/>
        </p:nvSpPr>
        <p:spPr>
          <a:xfrm>
            <a:off x="4116470" y="9501040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45FBA-EC0E-4D0B-ADAF-E441D97547A1}"/>
              </a:ext>
            </a:extLst>
          </p:cNvPr>
          <p:cNvSpPr txBox="1"/>
          <p:nvPr/>
        </p:nvSpPr>
        <p:spPr>
          <a:xfrm>
            <a:off x="811243" y="6388937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E96DE2-E298-49FC-92E3-E72BBB6976DA}"/>
              </a:ext>
            </a:extLst>
          </p:cNvPr>
          <p:cNvSpPr txBox="1"/>
          <p:nvPr/>
        </p:nvSpPr>
        <p:spPr>
          <a:xfrm>
            <a:off x="19076096" y="9526772"/>
            <a:ext cx="461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endParaRPr lang="en-S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1D754-AB9E-4B15-B12A-7EFD9C6E7189}"/>
              </a:ext>
            </a:extLst>
          </p:cNvPr>
          <p:cNvSpPr txBox="1"/>
          <p:nvPr/>
        </p:nvSpPr>
        <p:spPr>
          <a:xfrm>
            <a:off x="15669639" y="6761835"/>
            <a:ext cx="123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PC2</a:t>
            </a:r>
            <a:endParaRPr lang="en-SG" sz="4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0F2B5E-C41F-45D7-A13A-12EE2AF1F7E1}"/>
              </a:ext>
            </a:extLst>
          </p:cNvPr>
          <p:cNvSpPr txBox="1"/>
          <p:nvPr/>
        </p:nvSpPr>
        <p:spPr>
          <a:xfrm>
            <a:off x="18161697" y="3667889"/>
            <a:ext cx="46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en-SG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1CA2A2-4547-421C-B804-675730F4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54" y="4455481"/>
            <a:ext cx="4821382" cy="4805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B13DC8-6385-48E1-A23F-9F3B59CC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621" y="4485448"/>
            <a:ext cx="5456569" cy="48050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C8D30A-DD17-4579-A3AA-FFF79E29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6415" y="4447065"/>
            <a:ext cx="5391381" cy="48218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D6531C-7A80-462D-AB47-9CD3E964EDE8}"/>
              </a:ext>
            </a:extLst>
          </p:cNvPr>
          <p:cNvSpPr txBox="1"/>
          <p:nvPr/>
        </p:nvSpPr>
        <p:spPr>
          <a:xfrm>
            <a:off x="2346005" y="10308466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Moderate separability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0A5F65-7BD3-42D0-84E4-52802389CC11}"/>
              </a:ext>
            </a:extLst>
          </p:cNvPr>
          <p:cNvSpPr txBox="1"/>
          <p:nvPr/>
        </p:nvSpPr>
        <p:spPr>
          <a:xfrm>
            <a:off x="8940893" y="10373032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Moderate separability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0EEDED-8DCF-40A3-AE65-89FE6E8E991D}"/>
              </a:ext>
            </a:extLst>
          </p:cNvPr>
          <p:cNvSpPr txBox="1"/>
          <p:nvPr/>
        </p:nvSpPr>
        <p:spPr>
          <a:xfrm>
            <a:off x="16647812" y="10373032"/>
            <a:ext cx="53838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Lato Light" charset="0"/>
                <a:ea typeface="Lato Light" charset="0"/>
                <a:cs typeface="Lato Light" charset="0"/>
              </a:rPr>
              <a:t> Better Separability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6BD81-41C3-4B2C-9FAF-01F575C79AC1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22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42673" y="632913"/>
            <a:ext cx="152699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Model Fitting &amp; Selection </a:t>
            </a:r>
          </a:p>
          <a:p>
            <a:endParaRPr lang="en-US" sz="60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  <a:p>
            <a:endParaRPr lang="en-US" sz="5400" b="1" spc="600" dirty="0">
              <a:solidFill>
                <a:schemeClr val="tx2"/>
              </a:solidFill>
              <a:latin typeface="Playfair Display SC" charset="0"/>
              <a:ea typeface="Playfair Display SC" charset="0"/>
              <a:cs typeface="Playfair Display SC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8D4546-45C2-4A9E-9669-17A3584E7ED0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F5E3CB-3E3B-4556-990F-D26835C4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42" y="3635297"/>
            <a:ext cx="16310942" cy="71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7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4275F80-AB8B-43C1-A2BC-69A3E23D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75" y="1274503"/>
            <a:ext cx="12494824" cy="106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61923-1C29-440E-A263-A17E9059A441}"/>
              </a:ext>
            </a:extLst>
          </p:cNvPr>
          <p:cNvSpPr txBox="1"/>
          <p:nvPr/>
        </p:nvSpPr>
        <p:spPr>
          <a:xfrm>
            <a:off x="742674" y="258840"/>
            <a:ext cx="1432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600" dirty="0">
                <a:solidFill>
                  <a:schemeClr val="tx2"/>
                </a:solidFill>
                <a:latin typeface="Playfair Display SC" charset="0"/>
                <a:ea typeface="Playfair Display SC" charset="0"/>
                <a:cs typeface="Playfair Display SC" charset="0"/>
              </a:rPr>
              <a:t>Final Model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E626F-1C88-48E9-B0FC-B672A01223C5}"/>
              </a:ext>
            </a:extLst>
          </p:cNvPr>
          <p:cNvSpPr/>
          <p:nvPr/>
        </p:nvSpPr>
        <p:spPr>
          <a:xfrm>
            <a:off x="0" y="12448309"/>
            <a:ext cx="24377650" cy="1267691"/>
          </a:xfrm>
          <a:prstGeom prst="rect">
            <a:avLst/>
          </a:prstGeom>
          <a:gradFill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645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r Light 2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6AE7E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32368</TotalTime>
  <Words>245</Words>
  <Application>Microsoft Office PowerPoint</Application>
  <PresentationFormat>Custom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</vt:lpstr>
      <vt:lpstr>Calibri Light</vt:lpstr>
      <vt:lpstr>Lato Light</vt:lpstr>
      <vt:lpstr>Montserrat Hairline</vt:lpstr>
      <vt:lpstr>Montserrat Light</vt:lpstr>
      <vt:lpstr>Montserrat Semi</vt:lpstr>
      <vt:lpstr>Playfair Display SC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Awesome PPT</Manager>
  <Company>Awesome PPT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Slidedizer Presentation</dc:title>
  <dc:subject>Awesome PPT</dc:subject>
  <dc:creator>Slidedizer Co.</dc:creator>
  <cp:keywords>Awesome PPT</cp:keywords>
  <dc:description>Awesome PPT</dc:description>
  <cp:lastModifiedBy>9653</cp:lastModifiedBy>
  <cp:revision>6258</cp:revision>
  <dcterms:created xsi:type="dcterms:W3CDTF">2014-11-12T21:47:38Z</dcterms:created>
  <dcterms:modified xsi:type="dcterms:W3CDTF">2021-09-18T10:29:12Z</dcterms:modified>
  <cp:category>Awesome PPT</cp:category>
</cp:coreProperties>
</file>