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570BA3-3262-4713-9576-21301521E4B3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C51A40BA-666F-4066-9A97-A66359425F5B}">
          <p14:sldIdLst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69A17-F216-4660-CC85-8485A1EE0E8F}" v="440" dt="2024-10-15T17:22:4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749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39F71F-21DF-48E7-B76D-234F7EA506F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9B75C9-53A6-45E7-974C-52CE398CFB19}">
      <dgm:prSet/>
      <dgm:spPr/>
      <dgm:t>
        <a:bodyPr/>
        <a:lstStyle/>
        <a:p>
          <a:r>
            <a:rPr lang="en-US" b="1" dirty="0"/>
            <a:t>2. Digital (Electronic) Meters</a:t>
          </a:r>
          <a:endParaRPr lang="en-US" dirty="0"/>
        </a:p>
      </dgm:t>
    </dgm:pt>
    <dgm:pt modelId="{E40D711D-2953-4C91-B540-C14AB5582467}" type="parTrans" cxnId="{0740AC23-0485-4972-B264-B1DAE2CC5627}">
      <dgm:prSet/>
      <dgm:spPr/>
      <dgm:t>
        <a:bodyPr/>
        <a:lstStyle/>
        <a:p>
          <a:endParaRPr lang="en-US"/>
        </a:p>
      </dgm:t>
    </dgm:pt>
    <dgm:pt modelId="{8C336ABA-4331-437B-96EF-31F8DCF635CB}" type="sibTrans" cxnId="{0740AC23-0485-4972-B264-B1DAE2CC5627}">
      <dgm:prSet/>
      <dgm:spPr/>
      <dgm:t>
        <a:bodyPr/>
        <a:lstStyle/>
        <a:p>
          <a:endParaRPr lang="en-US"/>
        </a:p>
      </dgm:t>
    </dgm:pt>
    <dgm:pt modelId="{9342ADA5-8A7B-41D1-94B0-243EB2DCAE96}">
      <dgm:prSet/>
      <dgm:spPr/>
      <dgm:t>
        <a:bodyPr/>
        <a:lstStyle/>
        <a:p>
          <a:r>
            <a:rPr lang="en-US" b="1"/>
            <a:t>*Advantages:</a:t>
          </a:r>
          <a:endParaRPr lang="en-US"/>
        </a:p>
      </dgm:t>
    </dgm:pt>
    <dgm:pt modelId="{4592430A-6168-45D7-9629-D0337B20B099}" type="parTrans" cxnId="{58C51B98-C1D1-4FC4-ABA7-149016DB858F}">
      <dgm:prSet/>
      <dgm:spPr/>
      <dgm:t>
        <a:bodyPr/>
        <a:lstStyle/>
        <a:p>
          <a:endParaRPr lang="en-US"/>
        </a:p>
      </dgm:t>
    </dgm:pt>
    <dgm:pt modelId="{A02C495C-1C37-47E4-87F4-FBA427D8F12B}" type="sibTrans" cxnId="{58C51B98-C1D1-4FC4-ABA7-149016DB858F}">
      <dgm:prSet/>
      <dgm:spPr/>
      <dgm:t>
        <a:bodyPr/>
        <a:lstStyle/>
        <a:p>
          <a:endParaRPr lang="en-US"/>
        </a:p>
      </dgm:t>
    </dgm:pt>
    <dgm:pt modelId="{C5C32F23-5C6D-4A3D-ACC2-6A53435B43D4}">
      <dgm:prSet/>
      <dgm:spPr/>
      <dgm:t>
        <a:bodyPr/>
        <a:lstStyle/>
        <a:p>
          <a:r>
            <a:rPr lang="en-US" b="1"/>
            <a:t>-High accuracy in measurement.</a:t>
          </a:r>
          <a:endParaRPr lang="en-US"/>
        </a:p>
      </dgm:t>
    </dgm:pt>
    <dgm:pt modelId="{D2510573-5835-4DE6-97CA-C028F7EDDF43}" type="parTrans" cxnId="{B2FEC69F-9777-442C-9904-D1778B8314E1}">
      <dgm:prSet/>
      <dgm:spPr/>
      <dgm:t>
        <a:bodyPr/>
        <a:lstStyle/>
        <a:p>
          <a:endParaRPr lang="en-US"/>
        </a:p>
      </dgm:t>
    </dgm:pt>
    <dgm:pt modelId="{FC16429A-FD36-4B81-92B1-25C7C143687C}" type="sibTrans" cxnId="{B2FEC69F-9777-442C-9904-D1778B8314E1}">
      <dgm:prSet/>
      <dgm:spPr/>
      <dgm:t>
        <a:bodyPr/>
        <a:lstStyle/>
        <a:p>
          <a:endParaRPr lang="en-US"/>
        </a:p>
      </dgm:t>
    </dgm:pt>
    <dgm:pt modelId="{1A925FE4-A52B-4E1E-8312-7079E672B834}">
      <dgm:prSet/>
      <dgm:spPr/>
      <dgm:t>
        <a:bodyPr/>
        <a:lstStyle/>
        <a:p>
          <a:r>
            <a:rPr lang="en-US" b="1"/>
            <a:t>-Easy-to-read digital display.</a:t>
          </a:r>
          <a:endParaRPr lang="en-US"/>
        </a:p>
      </dgm:t>
    </dgm:pt>
    <dgm:pt modelId="{79019B90-6AFF-495D-92BF-217560EC56C4}" type="parTrans" cxnId="{8391B9FF-9591-437C-BE15-577D419A9E41}">
      <dgm:prSet/>
      <dgm:spPr/>
      <dgm:t>
        <a:bodyPr/>
        <a:lstStyle/>
        <a:p>
          <a:endParaRPr lang="en-US"/>
        </a:p>
      </dgm:t>
    </dgm:pt>
    <dgm:pt modelId="{FD525ECD-82E1-4E48-98CB-6D7D13825837}" type="sibTrans" cxnId="{8391B9FF-9591-437C-BE15-577D419A9E41}">
      <dgm:prSet/>
      <dgm:spPr/>
      <dgm:t>
        <a:bodyPr/>
        <a:lstStyle/>
        <a:p>
          <a:endParaRPr lang="en-US"/>
        </a:p>
      </dgm:t>
    </dgm:pt>
    <dgm:pt modelId="{F29D5036-06E6-41A3-8FAA-A93EFF23B69E}">
      <dgm:prSet/>
      <dgm:spPr/>
      <dgm:t>
        <a:bodyPr/>
        <a:lstStyle/>
        <a:p>
          <a:r>
            <a:rPr lang="en-US" b="1"/>
            <a:t>-Provides additional information, such as energy consumption over different time periods.</a:t>
          </a:r>
          <a:endParaRPr lang="en-US"/>
        </a:p>
      </dgm:t>
    </dgm:pt>
    <dgm:pt modelId="{9CB16A3F-EB38-44DB-B776-EEB04BC27D7B}" type="parTrans" cxnId="{1730EAD0-2368-4ABD-A769-5F9B070338E7}">
      <dgm:prSet/>
      <dgm:spPr/>
      <dgm:t>
        <a:bodyPr/>
        <a:lstStyle/>
        <a:p>
          <a:endParaRPr lang="en-US"/>
        </a:p>
      </dgm:t>
    </dgm:pt>
    <dgm:pt modelId="{83424D97-533B-4BDB-8891-3B149C1ACF40}" type="sibTrans" cxnId="{1730EAD0-2368-4ABD-A769-5F9B070338E7}">
      <dgm:prSet/>
      <dgm:spPr/>
      <dgm:t>
        <a:bodyPr/>
        <a:lstStyle/>
        <a:p>
          <a:endParaRPr lang="en-US"/>
        </a:p>
      </dgm:t>
    </dgm:pt>
    <dgm:pt modelId="{E9EE4146-7D90-4215-8FC4-40655910E446}">
      <dgm:prSet/>
      <dgm:spPr/>
      <dgm:t>
        <a:bodyPr/>
        <a:lstStyle/>
        <a:p>
          <a:r>
            <a:rPr lang="en-US" b="1"/>
            <a:t>*Disadvantages:</a:t>
          </a:r>
          <a:endParaRPr lang="en-US"/>
        </a:p>
      </dgm:t>
    </dgm:pt>
    <dgm:pt modelId="{8E7E99FB-5D69-42FA-96F1-8989BE01B0EE}" type="parTrans" cxnId="{EA63095A-358A-4FEE-87C2-124870E18DA0}">
      <dgm:prSet/>
      <dgm:spPr/>
      <dgm:t>
        <a:bodyPr/>
        <a:lstStyle/>
        <a:p>
          <a:endParaRPr lang="en-US"/>
        </a:p>
      </dgm:t>
    </dgm:pt>
    <dgm:pt modelId="{6F5043EF-F64E-46A1-8F20-494726634046}" type="sibTrans" cxnId="{EA63095A-358A-4FEE-87C2-124870E18DA0}">
      <dgm:prSet/>
      <dgm:spPr/>
      <dgm:t>
        <a:bodyPr/>
        <a:lstStyle/>
        <a:p>
          <a:endParaRPr lang="en-US"/>
        </a:p>
      </dgm:t>
    </dgm:pt>
    <dgm:pt modelId="{6F8071BD-1A5B-433F-B4D1-507B771E3952}">
      <dgm:prSet/>
      <dgm:spPr/>
      <dgm:t>
        <a:bodyPr/>
        <a:lstStyle/>
        <a:p>
          <a:r>
            <a:rPr lang="en-US" b="1"/>
            <a:t>-Higher cost than conventional meters.</a:t>
          </a:r>
          <a:endParaRPr lang="en-US"/>
        </a:p>
      </dgm:t>
    </dgm:pt>
    <dgm:pt modelId="{9698F443-0126-4A4A-A399-198DB5F496C0}" type="parTrans" cxnId="{08AED4D1-75AE-4F29-83B4-A50911EC8077}">
      <dgm:prSet/>
      <dgm:spPr/>
      <dgm:t>
        <a:bodyPr/>
        <a:lstStyle/>
        <a:p>
          <a:endParaRPr lang="en-US"/>
        </a:p>
      </dgm:t>
    </dgm:pt>
    <dgm:pt modelId="{BC3E97DB-5FF2-47E5-8385-CFDD66E82438}" type="sibTrans" cxnId="{08AED4D1-75AE-4F29-83B4-A50911EC8077}">
      <dgm:prSet/>
      <dgm:spPr/>
      <dgm:t>
        <a:bodyPr/>
        <a:lstStyle/>
        <a:p>
          <a:endParaRPr lang="en-US"/>
        </a:p>
      </dgm:t>
    </dgm:pt>
    <dgm:pt modelId="{E9E57DD5-14B5-4B2F-A976-AAF24C8B783A}">
      <dgm:prSet/>
      <dgm:spPr/>
      <dgm:t>
        <a:bodyPr/>
        <a:lstStyle/>
        <a:p>
          <a:r>
            <a:rPr lang="en-US" b="1"/>
            <a:t>-Dependent on a power source to operate (for the display).</a:t>
          </a:r>
          <a:endParaRPr lang="en-US"/>
        </a:p>
      </dgm:t>
    </dgm:pt>
    <dgm:pt modelId="{97D47ABE-D0B7-4D49-987F-3F41067AF776}" type="parTrans" cxnId="{4398B396-8435-4F71-A6CD-013C4CD7004A}">
      <dgm:prSet/>
      <dgm:spPr/>
      <dgm:t>
        <a:bodyPr/>
        <a:lstStyle/>
        <a:p>
          <a:endParaRPr lang="en-US"/>
        </a:p>
      </dgm:t>
    </dgm:pt>
    <dgm:pt modelId="{81B6FB8B-89DA-46EB-87C9-BBE40A9B4D04}" type="sibTrans" cxnId="{4398B396-8435-4F71-A6CD-013C4CD7004A}">
      <dgm:prSet/>
      <dgm:spPr/>
      <dgm:t>
        <a:bodyPr/>
        <a:lstStyle/>
        <a:p>
          <a:endParaRPr lang="en-US"/>
        </a:p>
      </dgm:t>
    </dgm:pt>
    <dgm:pt modelId="{EB6A0DA1-0599-4DB6-AE9A-1CAFE9F3D656}">
      <dgm:prSet/>
      <dgm:spPr/>
      <dgm:t>
        <a:bodyPr/>
        <a:lstStyle/>
        <a:p>
          <a:r>
            <a:rPr lang="en-US" b="1"/>
            <a:t>-May be prone to electronic malfunctions.</a:t>
          </a:r>
          <a:endParaRPr lang="en-US"/>
        </a:p>
      </dgm:t>
    </dgm:pt>
    <dgm:pt modelId="{8E736680-12FB-4FCC-8C0C-9480CE3E9E6A}" type="parTrans" cxnId="{B1740C35-0E01-4EC3-9328-CD563247DAAF}">
      <dgm:prSet/>
      <dgm:spPr/>
      <dgm:t>
        <a:bodyPr/>
        <a:lstStyle/>
        <a:p>
          <a:endParaRPr lang="en-US"/>
        </a:p>
      </dgm:t>
    </dgm:pt>
    <dgm:pt modelId="{B813221F-5331-46DF-A0D3-5D08665691C2}" type="sibTrans" cxnId="{B1740C35-0E01-4EC3-9328-CD563247DAAF}">
      <dgm:prSet/>
      <dgm:spPr/>
      <dgm:t>
        <a:bodyPr/>
        <a:lstStyle/>
        <a:p>
          <a:endParaRPr lang="en-US"/>
        </a:p>
      </dgm:t>
    </dgm:pt>
    <dgm:pt modelId="{C15B225E-39D9-4A68-9BE1-DC95E9BCD2C5}">
      <dgm:prSet/>
      <dgm:spPr/>
      <dgm:t>
        <a:bodyPr/>
        <a:lstStyle/>
        <a:p>
          <a:r>
            <a:rPr lang="en-US" b="1"/>
            <a:t>3. Smart Meters</a:t>
          </a:r>
          <a:endParaRPr lang="en-US"/>
        </a:p>
      </dgm:t>
    </dgm:pt>
    <dgm:pt modelId="{373D7CE8-AE6F-48BE-A6E0-2465A3B0BEE4}" type="parTrans" cxnId="{44D2BC92-F0D8-4637-9E9B-A5F3FC36B607}">
      <dgm:prSet/>
      <dgm:spPr/>
      <dgm:t>
        <a:bodyPr/>
        <a:lstStyle/>
        <a:p>
          <a:endParaRPr lang="en-US"/>
        </a:p>
      </dgm:t>
    </dgm:pt>
    <dgm:pt modelId="{72F46982-136F-4DF0-B577-1E38D261A42D}" type="sibTrans" cxnId="{44D2BC92-F0D8-4637-9E9B-A5F3FC36B607}">
      <dgm:prSet/>
      <dgm:spPr/>
      <dgm:t>
        <a:bodyPr/>
        <a:lstStyle/>
        <a:p>
          <a:endParaRPr lang="en-US"/>
        </a:p>
      </dgm:t>
    </dgm:pt>
    <dgm:pt modelId="{117BF4B3-6B7A-417A-9C10-083AEE9616A1}">
      <dgm:prSet/>
      <dgm:spPr/>
      <dgm:t>
        <a:bodyPr/>
        <a:lstStyle/>
        <a:p>
          <a:r>
            <a:rPr lang="en-US" b="1"/>
            <a:t>*Advantages:</a:t>
          </a:r>
          <a:endParaRPr lang="en-US"/>
        </a:p>
      </dgm:t>
    </dgm:pt>
    <dgm:pt modelId="{A6F51BA3-E463-448C-B927-3D3BEA48FCF5}" type="parTrans" cxnId="{CBF9EDED-AE42-4DBA-971B-872824974BAB}">
      <dgm:prSet/>
      <dgm:spPr/>
      <dgm:t>
        <a:bodyPr/>
        <a:lstStyle/>
        <a:p>
          <a:endParaRPr lang="en-US"/>
        </a:p>
      </dgm:t>
    </dgm:pt>
    <dgm:pt modelId="{EE8F9327-002E-4F93-89F8-13771DF5053D}" type="sibTrans" cxnId="{CBF9EDED-AE42-4DBA-971B-872824974BAB}">
      <dgm:prSet/>
      <dgm:spPr/>
      <dgm:t>
        <a:bodyPr/>
        <a:lstStyle/>
        <a:p>
          <a:endParaRPr lang="en-US"/>
        </a:p>
      </dgm:t>
    </dgm:pt>
    <dgm:pt modelId="{CA860964-DB1F-4C91-8770-803BF588186B}">
      <dgm:prSet/>
      <dgm:spPr/>
      <dgm:t>
        <a:bodyPr/>
        <a:lstStyle/>
        <a:p>
          <a:r>
            <a:rPr lang="en-US" b="1"/>
            <a:t>-Provides real-time data on consumption.</a:t>
          </a:r>
          <a:endParaRPr lang="en-US"/>
        </a:p>
      </dgm:t>
    </dgm:pt>
    <dgm:pt modelId="{99C4FAD0-B620-416B-86E7-81E4374A11D2}" type="parTrans" cxnId="{C4463641-F387-4AD4-9B02-B9A0D8A284A8}">
      <dgm:prSet/>
      <dgm:spPr/>
      <dgm:t>
        <a:bodyPr/>
        <a:lstStyle/>
        <a:p>
          <a:endParaRPr lang="en-US"/>
        </a:p>
      </dgm:t>
    </dgm:pt>
    <dgm:pt modelId="{361DEAAE-7B22-46FE-9DEE-A803D76211FF}" type="sibTrans" cxnId="{C4463641-F387-4AD4-9B02-B9A0D8A284A8}">
      <dgm:prSet/>
      <dgm:spPr/>
      <dgm:t>
        <a:bodyPr/>
        <a:lstStyle/>
        <a:p>
          <a:endParaRPr lang="en-US"/>
        </a:p>
      </dgm:t>
    </dgm:pt>
    <dgm:pt modelId="{8E4EE7E3-9A2D-4892-86F8-C6396AFB9ABF}">
      <dgm:prSet/>
      <dgm:spPr/>
      <dgm:t>
        <a:bodyPr/>
        <a:lstStyle/>
        <a:p>
          <a:r>
            <a:rPr lang="en-US" b="1"/>
            <a:t>-Enables remote reading, simplifying the billing process.</a:t>
          </a:r>
          <a:endParaRPr lang="en-US"/>
        </a:p>
      </dgm:t>
    </dgm:pt>
    <dgm:pt modelId="{451AE062-B40D-4A06-B58E-D8B3258EE30B}" type="parTrans" cxnId="{0E00AED0-A00E-4D23-BF20-23180F91A2F7}">
      <dgm:prSet/>
      <dgm:spPr/>
      <dgm:t>
        <a:bodyPr/>
        <a:lstStyle/>
        <a:p>
          <a:endParaRPr lang="en-US"/>
        </a:p>
      </dgm:t>
    </dgm:pt>
    <dgm:pt modelId="{43408074-644F-436A-9AF7-15019C7BBB2D}" type="sibTrans" cxnId="{0E00AED0-A00E-4D23-BF20-23180F91A2F7}">
      <dgm:prSet/>
      <dgm:spPr/>
      <dgm:t>
        <a:bodyPr/>
        <a:lstStyle/>
        <a:p>
          <a:endParaRPr lang="en-US"/>
        </a:p>
      </dgm:t>
    </dgm:pt>
    <dgm:pt modelId="{CFF0ABEB-A088-4E91-9D5D-DA853AFB9534}">
      <dgm:prSet/>
      <dgm:spPr/>
      <dgm:t>
        <a:bodyPr/>
        <a:lstStyle/>
        <a:p>
          <a:r>
            <a:rPr lang="en-US" b="1"/>
            <a:t>-Helps manage energy usage and reduce bills.</a:t>
          </a:r>
          <a:endParaRPr lang="en-US"/>
        </a:p>
      </dgm:t>
    </dgm:pt>
    <dgm:pt modelId="{35AE70FF-D772-4F48-81F7-A8934A4F2943}" type="parTrans" cxnId="{1F21CCC4-5511-46A5-8F45-BB60604BA4CE}">
      <dgm:prSet/>
      <dgm:spPr/>
      <dgm:t>
        <a:bodyPr/>
        <a:lstStyle/>
        <a:p>
          <a:endParaRPr lang="en-US"/>
        </a:p>
      </dgm:t>
    </dgm:pt>
    <dgm:pt modelId="{6C6D00B1-3A8A-46EC-9DFD-0F4A8CACA58C}" type="sibTrans" cxnId="{1F21CCC4-5511-46A5-8F45-BB60604BA4CE}">
      <dgm:prSet/>
      <dgm:spPr/>
      <dgm:t>
        <a:bodyPr/>
        <a:lstStyle/>
        <a:p>
          <a:endParaRPr lang="en-US"/>
        </a:p>
      </dgm:t>
    </dgm:pt>
    <dgm:pt modelId="{71AF1CB9-4B57-44F5-BB7C-BF6055C24D2E}">
      <dgm:prSet/>
      <dgm:spPr/>
      <dgm:t>
        <a:bodyPr/>
        <a:lstStyle/>
        <a:p>
          <a:r>
            <a:rPr lang="en-US" b="1"/>
            <a:t>*Disadvantages:</a:t>
          </a:r>
          <a:endParaRPr lang="en-US"/>
        </a:p>
      </dgm:t>
    </dgm:pt>
    <dgm:pt modelId="{DBAB1929-B74C-4D58-BFEF-072605AC83EB}" type="parTrans" cxnId="{6644DE9E-060A-4099-8FDE-FB4D252C500A}">
      <dgm:prSet/>
      <dgm:spPr/>
      <dgm:t>
        <a:bodyPr/>
        <a:lstStyle/>
        <a:p>
          <a:endParaRPr lang="en-US"/>
        </a:p>
      </dgm:t>
    </dgm:pt>
    <dgm:pt modelId="{57837E3F-DF02-4F4C-9A8D-0B50FA912399}" type="sibTrans" cxnId="{6644DE9E-060A-4099-8FDE-FB4D252C500A}">
      <dgm:prSet/>
      <dgm:spPr/>
      <dgm:t>
        <a:bodyPr/>
        <a:lstStyle/>
        <a:p>
          <a:endParaRPr lang="en-US"/>
        </a:p>
      </dgm:t>
    </dgm:pt>
    <dgm:pt modelId="{980F00AB-8834-4A0E-82BD-4F0855A42AB5}">
      <dgm:prSet/>
      <dgm:spPr/>
      <dgm:t>
        <a:bodyPr/>
        <a:lstStyle/>
        <a:p>
          <a:r>
            <a:rPr lang="en-US" b="1"/>
            <a:t>-Higher initial cost.</a:t>
          </a:r>
          <a:endParaRPr lang="en-US"/>
        </a:p>
      </dgm:t>
    </dgm:pt>
    <dgm:pt modelId="{6B9B3FAF-1C35-421B-9E43-AA283F8EBE1E}" type="parTrans" cxnId="{F80798DF-9D28-45D1-BDE3-0C6FA5F74261}">
      <dgm:prSet/>
      <dgm:spPr/>
      <dgm:t>
        <a:bodyPr/>
        <a:lstStyle/>
        <a:p>
          <a:endParaRPr lang="en-US"/>
        </a:p>
      </dgm:t>
    </dgm:pt>
    <dgm:pt modelId="{0BA34D9C-BB83-46FB-B65F-CDA7E32A804E}" type="sibTrans" cxnId="{F80798DF-9D28-45D1-BDE3-0C6FA5F74261}">
      <dgm:prSet/>
      <dgm:spPr/>
      <dgm:t>
        <a:bodyPr/>
        <a:lstStyle/>
        <a:p>
          <a:endParaRPr lang="en-US"/>
        </a:p>
      </dgm:t>
    </dgm:pt>
    <dgm:pt modelId="{9FE015E1-7EE4-4A50-A54C-2BD879CE9D6B}">
      <dgm:prSet/>
      <dgm:spPr/>
      <dgm:t>
        <a:bodyPr/>
        <a:lstStyle/>
        <a:p>
          <a:r>
            <a:rPr lang="en-US" b="1"/>
            <a:t>-Requires infrastructure for information technology.</a:t>
          </a:r>
          <a:endParaRPr lang="en-US"/>
        </a:p>
      </dgm:t>
    </dgm:pt>
    <dgm:pt modelId="{3CCAF153-5F81-4047-81AD-8F5E266AA5AC}" type="parTrans" cxnId="{AF894B36-02DB-464C-9C26-FEA62134A2FE}">
      <dgm:prSet/>
      <dgm:spPr/>
      <dgm:t>
        <a:bodyPr/>
        <a:lstStyle/>
        <a:p>
          <a:endParaRPr lang="en-US"/>
        </a:p>
      </dgm:t>
    </dgm:pt>
    <dgm:pt modelId="{A4FBEC9F-F0DB-43CF-A1A3-EC7A56EF7844}" type="sibTrans" cxnId="{AF894B36-02DB-464C-9C26-FEA62134A2FE}">
      <dgm:prSet/>
      <dgm:spPr/>
      <dgm:t>
        <a:bodyPr/>
        <a:lstStyle/>
        <a:p>
          <a:endParaRPr lang="en-US"/>
        </a:p>
      </dgm:t>
    </dgm:pt>
    <dgm:pt modelId="{45EC2406-ABED-41F9-93EF-8148D8963408}">
      <dgm:prSet/>
      <dgm:spPr/>
      <dgm:t>
        <a:bodyPr/>
        <a:lstStyle/>
        <a:p>
          <a:r>
            <a:rPr lang="en-US" b="1"/>
            <a:t>-Concerns regarding privacy and data security.</a:t>
          </a:r>
          <a:endParaRPr lang="en-US"/>
        </a:p>
      </dgm:t>
    </dgm:pt>
    <dgm:pt modelId="{326F8F99-28B1-41CC-B069-F4674F4D5E38}" type="parTrans" cxnId="{1ECC8F80-9978-49BF-803A-7CB3F9BC4B9B}">
      <dgm:prSet/>
      <dgm:spPr/>
      <dgm:t>
        <a:bodyPr/>
        <a:lstStyle/>
        <a:p>
          <a:endParaRPr lang="en-US"/>
        </a:p>
      </dgm:t>
    </dgm:pt>
    <dgm:pt modelId="{F501A87D-CBED-41B1-A91A-86858BAA8F01}" type="sibTrans" cxnId="{1ECC8F80-9978-49BF-803A-7CB3F9BC4B9B}">
      <dgm:prSet/>
      <dgm:spPr/>
      <dgm:t>
        <a:bodyPr/>
        <a:lstStyle/>
        <a:p>
          <a:endParaRPr lang="en-US"/>
        </a:p>
      </dgm:t>
    </dgm:pt>
    <dgm:pt modelId="{898E4058-F0BB-43AE-B66C-1F2E36CB475C}" type="pres">
      <dgm:prSet presAssocID="{0239F71F-21DF-48E7-B76D-234F7EA506F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EB2A00-FD98-4354-8DAA-82951EC123F7}" type="pres">
      <dgm:prSet presAssocID="{549B75C9-53A6-45E7-974C-52CE398CFB19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D32B3-0254-4722-99BF-1DB5B1D2D008}" type="pres">
      <dgm:prSet presAssocID="{8C336ABA-4331-437B-96EF-31F8DCF635CB}" presName="spacer" presStyleCnt="0"/>
      <dgm:spPr/>
    </dgm:pt>
    <dgm:pt modelId="{3509AE8C-DB38-4758-9779-253DD5ED381E}" type="pres">
      <dgm:prSet presAssocID="{9342ADA5-8A7B-41D1-94B0-243EB2DCAE9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C8E1F-F23D-4672-BD9E-4DB7C6C148B1}" type="pres">
      <dgm:prSet presAssocID="{9342ADA5-8A7B-41D1-94B0-243EB2DCAE96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85FD7-E806-48FF-B83E-1EEBAB0AB40F}" type="pres">
      <dgm:prSet presAssocID="{E9EE4146-7D90-4215-8FC4-40655910E44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E6B83-44AD-4AF0-A750-4556316D8185}" type="pres">
      <dgm:prSet presAssocID="{E9EE4146-7D90-4215-8FC4-40655910E446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6F94E7-10CD-4898-B980-6DFB7006EF04}" type="pres">
      <dgm:prSet presAssocID="{C15B225E-39D9-4A68-9BE1-DC95E9BCD2C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87389C-EB9C-4476-A0EC-7EB4A8FE0485}" type="pres">
      <dgm:prSet presAssocID="{72F46982-136F-4DF0-B577-1E38D261A42D}" presName="spacer" presStyleCnt="0"/>
      <dgm:spPr/>
    </dgm:pt>
    <dgm:pt modelId="{77F14AAE-FE3D-4299-BC4B-5B56173D26C1}" type="pres">
      <dgm:prSet presAssocID="{117BF4B3-6B7A-417A-9C10-083AEE9616A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56E0B-086A-4BB6-9D2A-ECA2C04843A7}" type="pres">
      <dgm:prSet presAssocID="{117BF4B3-6B7A-417A-9C10-083AEE9616A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117F1-0952-46D8-80F3-49DA1824E556}" type="pres">
      <dgm:prSet presAssocID="{71AF1CB9-4B57-44F5-BB7C-BF6055C24D2E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73AD2-A175-4416-867F-04A774CDBE0C}" type="pres">
      <dgm:prSet presAssocID="{71AF1CB9-4B57-44F5-BB7C-BF6055C24D2E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6ABDE5-214E-4532-823F-DD3C218DE78E}" type="presOf" srcId="{117BF4B3-6B7A-417A-9C10-083AEE9616A1}" destId="{77F14AAE-FE3D-4299-BC4B-5B56173D26C1}" srcOrd="0" destOrd="0" presId="urn:microsoft.com/office/officeart/2005/8/layout/vList2"/>
    <dgm:cxn modelId="{AEAA8DE9-70F9-455B-B173-BB92B6E83481}" type="presOf" srcId="{6F8071BD-1A5B-433F-B4D1-507B771E3952}" destId="{B10E6B83-44AD-4AF0-A750-4556316D8185}" srcOrd="0" destOrd="0" presId="urn:microsoft.com/office/officeart/2005/8/layout/vList2"/>
    <dgm:cxn modelId="{1F21CCC4-5511-46A5-8F45-BB60604BA4CE}" srcId="{117BF4B3-6B7A-417A-9C10-083AEE9616A1}" destId="{CFF0ABEB-A088-4E91-9D5D-DA853AFB9534}" srcOrd="2" destOrd="0" parTransId="{35AE70FF-D772-4F48-81F7-A8934A4F2943}" sibTransId="{6C6D00B1-3A8A-46EC-9DFD-0F4A8CACA58C}"/>
    <dgm:cxn modelId="{4724B805-18D9-4BAB-991B-A8771D789799}" type="presOf" srcId="{9FE015E1-7EE4-4A50-A54C-2BD879CE9D6B}" destId="{8F973AD2-A175-4416-867F-04A774CDBE0C}" srcOrd="0" destOrd="1" presId="urn:microsoft.com/office/officeart/2005/8/layout/vList2"/>
    <dgm:cxn modelId="{EA63095A-358A-4FEE-87C2-124870E18DA0}" srcId="{0239F71F-21DF-48E7-B76D-234F7EA506F6}" destId="{E9EE4146-7D90-4215-8FC4-40655910E446}" srcOrd="2" destOrd="0" parTransId="{8E7E99FB-5D69-42FA-96F1-8989BE01B0EE}" sibTransId="{6F5043EF-F64E-46A1-8F20-494726634046}"/>
    <dgm:cxn modelId="{F80798DF-9D28-45D1-BDE3-0C6FA5F74261}" srcId="{71AF1CB9-4B57-44F5-BB7C-BF6055C24D2E}" destId="{980F00AB-8834-4A0E-82BD-4F0855A42AB5}" srcOrd="0" destOrd="0" parTransId="{6B9B3FAF-1C35-421B-9E43-AA283F8EBE1E}" sibTransId="{0BA34D9C-BB83-46FB-B65F-CDA7E32A804E}"/>
    <dgm:cxn modelId="{0740AC23-0485-4972-B264-B1DAE2CC5627}" srcId="{0239F71F-21DF-48E7-B76D-234F7EA506F6}" destId="{549B75C9-53A6-45E7-974C-52CE398CFB19}" srcOrd="0" destOrd="0" parTransId="{E40D711D-2953-4C91-B540-C14AB5582467}" sibTransId="{8C336ABA-4331-437B-96EF-31F8DCF635CB}"/>
    <dgm:cxn modelId="{2BD6DEFB-1281-4482-8DCB-8693F4EA40B2}" type="presOf" srcId="{C5C32F23-5C6D-4A3D-ACC2-6A53435B43D4}" destId="{569C8E1F-F23D-4672-BD9E-4DB7C6C148B1}" srcOrd="0" destOrd="0" presId="urn:microsoft.com/office/officeart/2005/8/layout/vList2"/>
    <dgm:cxn modelId="{DED31203-925C-4B8C-A9CB-748398FE089A}" type="presOf" srcId="{EB6A0DA1-0599-4DB6-AE9A-1CAFE9F3D656}" destId="{B10E6B83-44AD-4AF0-A750-4556316D8185}" srcOrd="0" destOrd="2" presId="urn:microsoft.com/office/officeart/2005/8/layout/vList2"/>
    <dgm:cxn modelId="{08AED4D1-75AE-4F29-83B4-A50911EC8077}" srcId="{E9EE4146-7D90-4215-8FC4-40655910E446}" destId="{6F8071BD-1A5B-433F-B4D1-507B771E3952}" srcOrd="0" destOrd="0" parTransId="{9698F443-0126-4A4A-A399-198DB5F496C0}" sibTransId="{BC3E97DB-5FF2-47E5-8385-CFDD66E82438}"/>
    <dgm:cxn modelId="{CBF9EDED-AE42-4DBA-971B-872824974BAB}" srcId="{0239F71F-21DF-48E7-B76D-234F7EA506F6}" destId="{117BF4B3-6B7A-417A-9C10-083AEE9616A1}" srcOrd="4" destOrd="0" parTransId="{A6F51BA3-E463-448C-B927-3D3BEA48FCF5}" sibTransId="{EE8F9327-002E-4F93-89F8-13771DF5053D}"/>
    <dgm:cxn modelId="{B2FEC69F-9777-442C-9904-D1778B8314E1}" srcId="{9342ADA5-8A7B-41D1-94B0-243EB2DCAE96}" destId="{C5C32F23-5C6D-4A3D-ACC2-6A53435B43D4}" srcOrd="0" destOrd="0" parTransId="{D2510573-5835-4DE6-97CA-C028F7EDDF43}" sibTransId="{FC16429A-FD36-4B81-92B1-25C7C143687C}"/>
    <dgm:cxn modelId="{55C8DDFE-11A3-4508-A130-DAA7C521D80C}" type="presOf" srcId="{F29D5036-06E6-41A3-8FAA-A93EFF23B69E}" destId="{569C8E1F-F23D-4672-BD9E-4DB7C6C148B1}" srcOrd="0" destOrd="2" presId="urn:microsoft.com/office/officeart/2005/8/layout/vList2"/>
    <dgm:cxn modelId="{44D2BC92-F0D8-4637-9E9B-A5F3FC36B607}" srcId="{0239F71F-21DF-48E7-B76D-234F7EA506F6}" destId="{C15B225E-39D9-4A68-9BE1-DC95E9BCD2C5}" srcOrd="3" destOrd="0" parTransId="{373D7CE8-AE6F-48BE-A6E0-2465A3B0BEE4}" sibTransId="{72F46982-136F-4DF0-B577-1E38D261A42D}"/>
    <dgm:cxn modelId="{4C48AAA1-AD08-4129-9EFB-57DA615C569C}" type="presOf" srcId="{71AF1CB9-4B57-44F5-BB7C-BF6055C24D2E}" destId="{59F117F1-0952-46D8-80F3-49DA1824E556}" srcOrd="0" destOrd="0" presId="urn:microsoft.com/office/officeart/2005/8/layout/vList2"/>
    <dgm:cxn modelId="{22DEF467-E10D-4CB0-B7E0-A2DA52549005}" type="presOf" srcId="{549B75C9-53A6-45E7-974C-52CE398CFB19}" destId="{8BEB2A00-FD98-4354-8DAA-82951EC123F7}" srcOrd="0" destOrd="0" presId="urn:microsoft.com/office/officeart/2005/8/layout/vList2"/>
    <dgm:cxn modelId="{5C6C8E7B-D478-4A28-925D-8A081EF47D92}" type="presOf" srcId="{0239F71F-21DF-48E7-B76D-234F7EA506F6}" destId="{898E4058-F0BB-43AE-B66C-1F2E36CB475C}" srcOrd="0" destOrd="0" presId="urn:microsoft.com/office/officeart/2005/8/layout/vList2"/>
    <dgm:cxn modelId="{1730EAD0-2368-4ABD-A769-5F9B070338E7}" srcId="{9342ADA5-8A7B-41D1-94B0-243EB2DCAE96}" destId="{F29D5036-06E6-41A3-8FAA-A93EFF23B69E}" srcOrd="2" destOrd="0" parTransId="{9CB16A3F-EB38-44DB-B776-EEB04BC27D7B}" sibTransId="{83424D97-533B-4BDB-8891-3B149C1ACF40}"/>
    <dgm:cxn modelId="{B1740C35-0E01-4EC3-9328-CD563247DAAF}" srcId="{E9EE4146-7D90-4215-8FC4-40655910E446}" destId="{EB6A0DA1-0599-4DB6-AE9A-1CAFE9F3D656}" srcOrd="2" destOrd="0" parTransId="{8E736680-12FB-4FCC-8C0C-9480CE3E9E6A}" sibTransId="{B813221F-5331-46DF-A0D3-5D08665691C2}"/>
    <dgm:cxn modelId="{45CEB4AC-3457-44FE-A938-55C4DD39A960}" type="presOf" srcId="{1A925FE4-A52B-4E1E-8312-7079E672B834}" destId="{569C8E1F-F23D-4672-BD9E-4DB7C6C148B1}" srcOrd="0" destOrd="1" presId="urn:microsoft.com/office/officeart/2005/8/layout/vList2"/>
    <dgm:cxn modelId="{F405EF11-C7AE-4D88-ACEF-CE706DE735D5}" type="presOf" srcId="{9342ADA5-8A7B-41D1-94B0-243EB2DCAE96}" destId="{3509AE8C-DB38-4758-9779-253DD5ED381E}" srcOrd="0" destOrd="0" presId="urn:microsoft.com/office/officeart/2005/8/layout/vList2"/>
    <dgm:cxn modelId="{8BFF38A3-CB22-43A2-BA7B-B45AC39CBCE4}" type="presOf" srcId="{C15B225E-39D9-4A68-9BE1-DC95E9BCD2C5}" destId="{D36F94E7-10CD-4898-B980-6DFB7006EF04}" srcOrd="0" destOrd="0" presId="urn:microsoft.com/office/officeart/2005/8/layout/vList2"/>
    <dgm:cxn modelId="{1ECC8F80-9978-49BF-803A-7CB3F9BC4B9B}" srcId="{71AF1CB9-4B57-44F5-BB7C-BF6055C24D2E}" destId="{45EC2406-ABED-41F9-93EF-8148D8963408}" srcOrd="2" destOrd="0" parTransId="{326F8F99-28B1-41CC-B069-F4674F4D5E38}" sibTransId="{F501A87D-CBED-41B1-A91A-86858BAA8F01}"/>
    <dgm:cxn modelId="{83FAA9BC-6AAF-4EBC-853F-9B0C56455FB5}" type="presOf" srcId="{CFF0ABEB-A088-4E91-9D5D-DA853AFB9534}" destId="{3BC56E0B-086A-4BB6-9D2A-ECA2C04843A7}" srcOrd="0" destOrd="2" presId="urn:microsoft.com/office/officeart/2005/8/layout/vList2"/>
    <dgm:cxn modelId="{05F7CF7D-B46A-4AA5-886A-A785E36EFC5A}" type="presOf" srcId="{8E4EE7E3-9A2D-4892-86F8-C6396AFB9ABF}" destId="{3BC56E0B-086A-4BB6-9D2A-ECA2C04843A7}" srcOrd="0" destOrd="1" presId="urn:microsoft.com/office/officeart/2005/8/layout/vList2"/>
    <dgm:cxn modelId="{4398B396-8435-4F71-A6CD-013C4CD7004A}" srcId="{E9EE4146-7D90-4215-8FC4-40655910E446}" destId="{E9E57DD5-14B5-4B2F-A976-AAF24C8B783A}" srcOrd="1" destOrd="0" parTransId="{97D47ABE-D0B7-4D49-987F-3F41067AF776}" sibTransId="{81B6FB8B-89DA-46EB-87C9-BBE40A9B4D04}"/>
    <dgm:cxn modelId="{C4463641-F387-4AD4-9B02-B9A0D8A284A8}" srcId="{117BF4B3-6B7A-417A-9C10-083AEE9616A1}" destId="{CA860964-DB1F-4C91-8770-803BF588186B}" srcOrd="0" destOrd="0" parTransId="{99C4FAD0-B620-416B-86E7-81E4374A11D2}" sibTransId="{361DEAAE-7B22-46FE-9DEE-A803D76211FF}"/>
    <dgm:cxn modelId="{58C51B98-C1D1-4FC4-ABA7-149016DB858F}" srcId="{0239F71F-21DF-48E7-B76D-234F7EA506F6}" destId="{9342ADA5-8A7B-41D1-94B0-243EB2DCAE96}" srcOrd="1" destOrd="0" parTransId="{4592430A-6168-45D7-9629-D0337B20B099}" sibTransId="{A02C495C-1C37-47E4-87F4-FBA427D8F12B}"/>
    <dgm:cxn modelId="{042C1A84-60AB-486E-852F-1E0861D26A8A}" type="presOf" srcId="{E9E57DD5-14B5-4B2F-A976-AAF24C8B783A}" destId="{B10E6B83-44AD-4AF0-A750-4556316D8185}" srcOrd="0" destOrd="1" presId="urn:microsoft.com/office/officeart/2005/8/layout/vList2"/>
    <dgm:cxn modelId="{0E00AED0-A00E-4D23-BF20-23180F91A2F7}" srcId="{117BF4B3-6B7A-417A-9C10-083AEE9616A1}" destId="{8E4EE7E3-9A2D-4892-86F8-C6396AFB9ABF}" srcOrd="1" destOrd="0" parTransId="{451AE062-B40D-4A06-B58E-D8B3258EE30B}" sibTransId="{43408074-644F-436A-9AF7-15019C7BBB2D}"/>
    <dgm:cxn modelId="{8391B9FF-9591-437C-BE15-577D419A9E41}" srcId="{9342ADA5-8A7B-41D1-94B0-243EB2DCAE96}" destId="{1A925FE4-A52B-4E1E-8312-7079E672B834}" srcOrd="1" destOrd="0" parTransId="{79019B90-6AFF-495D-92BF-217560EC56C4}" sibTransId="{FD525ECD-82E1-4E48-98CB-6D7D13825837}"/>
    <dgm:cxn modelId="{2385DAB4-ECFF-48CA-ACC6-786876864580}" type="presOf" srcId="{CA860964-DB1F-4C91-8770-803BF588186B}" destId="{3BC56E0B-086A-4BB6-9D2A-ECA2C04843A7}" srcOrd="0" destOrd="0" presId="urn:microsoft.com/office/officeart/2005/8/layout/vList2"/>
    <dgm:cxn modelId="{A2348199-FB3A-400A-B4D1-CAADEA34D637}" type="presOf" srcId="{E9EE4146-7D90-4215-8FC4-40655910E446}" destId="{8C585FD7-E806-48FF-B83E-1EEBAB0AB40F}" srcOrd="0" destOrd="0" presId="urn:microsoft.com/office/officeart/2005/8/layout/vList2"/>
    <dgm:cxn modelId="{F8BF0A07-E4E1-45F4-A903-D540F4CDFD6E}" type="presOf" srcId="{980F00AB-8834-4A0E-82BD-4F0855A42AB5}" destId="{8F973AD2-A175-4416-867F-04A774CDBE0C}" srcOrd="0" destOrd="0" presId="urn:microsoft.com/office/officeart/2005/8/layout/vList2"/>
    <dgm:cxn modelId="{6644DE9E-060A-4099-8FDE-FB4D252C500A}" srcId="{0239F71F-21DF-48E7-B76D-234F7EA506F6}" destId="{71AF1CB9-4B57-44F5-BB7C-BF6055C24D2E}" srcOrd="5" destOrd="0" parTransId="{DBAB1929-B74C-4D58-BFEF-072605AC83EB}" sibTransId="{57837E3F-DF02-4F4C-9A8D-0B50FA912399}"/>
    <dgm:cxn modelId="{D5BFA2C2-7500-406C-AA30-30770010E478}" type="presOf" srcId="{45EC2406-ABED-41F9-93EF-8148D8963408}" destId="{8F973AD2-A175-4416-867F-04A774CDBE0C}" srcOrd="0" destOrd="2" presId="urn:microsoft.com/office/officeart/2005/8/layout/vList2"/>
    <dgm:cxn modelId="{AF894B36-02DB-464C-9C26-FEA62134A2FE}" srcId="{71AF1CB9-4B57-44F5-BB7C-BF6055C24D2E}" destId="{9FE015E1-7EE4-4A50-A54C-2BD879CE9D6B}" srcOrd="1" destOrd="0" parTransId="{3CCAF153-5F81-4047-81AD-8F5E266AA5AC}" sibTransId="{A4FBEC9F-F0DB-43CF-A1A3-EC7A56EF7844}"/>
    <dgm:cxn modelId="{1A8372A7-97CA-42F9-AFA5-BB1A772D1F5A}" type="presParOf" srcId="{898E4058-F0BB-43AE-B66C-1F2E36CB475C}" destId="{8BEB2A00-FD98-4354-8DAA-82951EC123F7}" srcOrd="0" destOrd="0" presId="urn:microsoft.com/office/officeart/2005/8/layout/vList2"/>
    <dgm:cxn modelId="{BE7E8CC4-B5FB-43CD-87B7-AC0EA91A95BD}" type="presParOf" srcId="{898E4058-F0BB-43AE-B66C-1F2E36CB475C}" destId="{58FD32B3-0254-4722-99BF-1DB5B1D2D008}" srcOrd="1" destOrd="0" presId="urn:microsoft.com/office/officeart/2005/8/layout/vList2"/>
    <dgm:cxn modelId="{79F1167D-1E7A-46B7-B9C2-80F06BC1B64C}" type="presParOf" srcId="{898E4058-F0BB-43AE-B66C-1F2E36CB475C}" destId="{3509AE8C-DB38-4758-9779-253DD5ED381E}" srcOrd="2" destOrd="0" presId="urn:microsoft.com/office/officeart/2005/8/layout/vList2"/>
    <dgm:cxn modelId="{6C65D242-F851-47AE-99A0-6578E4BCFE5E}" type="presParOf" srcId="{898E4058-F0BB-43AE-B66C-1F2E36CB475C}" destId="{569C8E1F-F23D-4672-BD9E-4DB7C6C148B1}" srcOrd="3" destOrd="0" presId="urn:microsoft.com/office/officeart/2005/8/layout/vList2"/>
    <dgm:cxn modelId="{C5A602C5-638D-4825-B04E-1497A8C2719D}" type="presParOf" srcId="{898E4058-F0BB-43AE-B66C-1F2E36CB475C}" destId="{8C585FD7-E806-48FF-B83E-1EEBAB0AB40F}" srcOrd="4" destOrd="0" presId="urn:microsoft.com/office/officeart/2005/8/layout/vList2"/>
    <dgm:cxn modelId="{0A71BABD-DAD1-4A05-8951-AEB5195E4068}" type="presParOf" srcId="{898E4058-F0BB-43AE-B66C-1F2E36CB475C}" destId="{B10E6B83-44AD-4AF0-A750-4556316D8185}" srcOrd="5" destOrd="0" presId="urn:microsoft.com/office/officeart/2005/8/layout/vList2"/>
    <dgm:cxn modelId="{61913A05-4CE3-420E-966D-A9D6A418690F}" type="presParOf" srcId="{898E4058-F0BB-43AE-B66C-1F2E36CB475C}" destId="{D36F94E7-10CD-4898-B980-6DFB7006EF04}" srcOrd="6" destOrd="0" presId="urn:microsoft.com/office/officeart/2005/8/layout/vList2"/>
    <dgm:cxn modelId="{897E8478-BB6A-45CC-81FC-2E8F1AA81A26}" type="presParOf" srcId="{898E4058-F0BB-43AE-B66C-1F2E36CB475C}" destId="{5487389C-EB9C-4476-A0EC-7EB4A8FE0485}" srcOrd="7" destOrd="0" presId="urn:microsoft.com/office/officeart/2005/8/layout/vList2"/>
    <dgm:cxn modelId="{1D448A52-3F3F-49F0-A098-66F724A2B326}" type="presParOf" srcId="{898E4058-F0BB-43AE-B66C-1F2E36CB475C}" destId="{77F14AAE-FE3D-4299-BC4B-5B56173D26C1}" srcOrd="8" destOrd="0" presId="urn:microsoft.com/office/officeart/2005/8/layout/vList2"/>
    <dgm:cxn modelId="{1D3394EC-D3DE-4E45-97EB-A364934FABC0}" type="presParOf" srcId="{898E4058-F0BB-43AE-B66C-1F2E36CB475C}" destId="{3BC56E0B-086A-4BB6-9D2A-ECA2C04843A7}" srcOrd="9" destOrd="0" presId="urn:microsoft.com/office/officeart/2005/8/layout/vList2"/>
    <dgm:cxn modelId="{DC20D906-B936-4C1F-B56A-82E9FA2C832F}" type="presParOf" srcId="{898E4058-F0BB-43AE-B66C-1F2E36CB475C}" destId="{59F117F1-0952-46D8-80F3-49DA1824E556}" srcOrd="10" destOrd="0" presId="urn:microsoft.com/office/officeart/2005/8/layout/vList2"/>
    <dgm:cxn modelId="{57C3FDB9-5308-42F5-A00E-7D5C07FB6721}" type="presParOf" srcId="{898E4058-F0BB-43AE-B66C-1F2E36CB475C}" destId="{8F973AD2-A175-4416-867F-04A774CDBE0C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B2A00-FD98-4354-8DAA-82951EC123F7}">
      <dsp:nvSpPr>
        <dsp:cNvPr id="0" name=""/>
        <dsp:cNvSpPr/>
      </dsp:nvSpPr>
      <dsp:spPr>
        <a:xfrm>
          <a:off x="0" y="12283"/>
          <a:ext cx="6115167" cy="42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2. Digital (Electronic) Meters</a:t>
          </a:r>
          <a:endParaRPr lang="en-US" sz="1800" kern="1200" dirty="0"/>
        </a:p>
      </dsp:txBody>
      <dsp:txXfrm>
        <a:off x="20561" y="32844"/>
        <a:ext cx="6074045" cy="380078"/>
      </dsp:txXfrm>
    </dsp:sp>
    <dsp:sp modelId="{3509AE8C-DB38-4758-9779-253DD5ED381E}">
      <dsp:nvSpPr>
        <dsp:cNvPr id="0" name=""/>
        <dsp:cNvSpPr/>
      </dsp:nvSpPr>
      <dsp:spPr>
        <a:xfrm>
          <a:off x="0" y="485323"/>
          <a:ext cx="6115167" cy="421200"/>
        </a:xfrm>
        <a:prstGeom prst="roundRect">
          <a:avLst/>
        </a:prstGeom>
        <a:solidFill>
          <a:schemeClr val="accent2">
            <a:hueOff val="-291073"/>
            <a:satOff val="-16786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/>
            <a:t>*Advantages:</a:t>
          </a:r>
          <a:endParaRPr lang="en-US" sz="1800" kern="1200"/>
        </a:p>
      </dsp:txBody>
      <dsp:txXfrm>
        <a:off x="20561" y="505884"/>
        <a:ext cx="6074045" cy="380078"/>
      </dsp:txXfrm>
    </dsp:sp>
    <dsp:sp modelId="{569C8E1F-F23D-4672-BD9E-4DB7C6C148B1}">
      <dsp:nvSpPr>
        <dsp:cNvPr id="0" name=""/>
        <dsp:cNvSpPr/>
      </dsp:nvSpPr>
      <dsp:spPr>
        <a:xfrm>
          <a:off x="0" y="906523"/>
          <a:ext cx="6115167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15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/>
            <a:t>-High accuracy in measurement.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/>
            <a:t>-Easy-to-read digital display.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/>
            <a:t>-Provides additional information, such as energy consumption over different time periods.</a:t>
          </a:r>
          <a:endParaRPr lang="en-US" sz="1400" kern="1200"/>
        </a:p>
      </dsp:txBody>
      <dsp:txXfrm>
        <a:off x="0" y="906523"/>
        <a:ext cx="6115167" cy="875610"/>
      </dsp:txXfrm>
    </dsp:sp>
    <dsp:sp modelId="{8C585FD7-E806-48FF-B83E-1EEBAB0AB40F}">
      <dsp:nvSpPr>
        <dsp:cNvPr id="0" name=""/>
        <dsp:cNvSpPr/>
      </dsp:nvSpPr>
      <dsp:spPr>
        <a:xfrm>
          <a:off x="0" y="1782133"/>
          <a:ext cx="6115167" cy="421200"/>
        </a:xfrm>
        <a:prstGeom prst="roundRect">
          <a:avLst/>
        </a:prstGeom>
        <a:solidFill>
          <a:schemeClr val="accent2">
            <a:hueOff val="-582145"/>
            <a:satOff val="-33571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/>
            <a:t>*Disadvantages:</a:t>
          </a:r>
          <a:endParaRPr lang="en-US" sz="1800" kern="1200"/>
        </a:p>
      </dsp:txBody>
      <dsp:txXfrm>
        <a:off x="20561" y="1802694"/>
        <a:ext cx="6074045" cy="380078"/>
      </dsp:txXfrm>
    </dsp:sp>
    <dsp:sp modelId="{B10E6B83-44AD-4AF0-A750-4556316D8185}">
      <dsp:nvSpPr>
        <dsp:cNvPr id="0" name=""/>
        <dsp:cNvSpPr/>
      </dsp:nvSpPr>
      <dsp:spPr>
        <a:xfrm>
          <a:off x="0" y="2203333"/>
          <a:ext cx="6115167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15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/>
            <a:t>-Higher cost than conventional meters.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/>
            <a:t>-Dependent on a power source to operate (for the display).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/>
            <a:t>-May be prone to electronic malfunctions.</a:t>
          </a:r>
          <a:endParaRPr lang="en-US" sz="1400" kern="1200"/>
        </a:p>
      </dsp:txBody>
      <dsp:txXfrm>
        <a:off x="0" y="2203333"/>
        <a:ext cx="6115167" cy="689310"/>
      </dsp:txXfrm>
    </dsp:sp>
    <dsp:sp modelId="{D36F94E7-10CD-4898-B980-6DFB7006EF04}">
      <dsp:nvSpPr>
        <dsp:cNvPr id="0" name=""/>
        <dsp:cNvSpPr/>
      </dsp:nvSpPr>
      <dsp:spPr>
        <a:xfrm>
          <a:off x="0" y="2892643"/>
          <a:ext cx="6115167" cy="421200"/>
        </a:xfrm>
        <a:prstGeom prst="roundRect">
          <a:avLst/>
        </a:prstGeom>
        <a:solidFill>
          <a:schemeClr val="accent2">
            <a:hueOff val="-873218"/>
            <a:satOff val="-50357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/>
            <a:t>3. Smart Meters</a:t>
          </a:r>
          <a:endParaRPr lang="en-US" sz="1800" kern="1200"/>
        </a:p>
      </dsp:txBody>
      <dsp:txXfrm>
        <a:off x="20561" y="2913204"/>
        <a:ext cx="6074045" cy="380078"/>
      </dsp:txXfrm>
    </dsp:sp>
    <dsp:sp modelId="{77F14AAE-FE3D-4299-BC4B-5B56173D26C1}">
      <dsp:nvSpPr>
        <dsp:cNvPr id="0" name=""/>
        <dsp:cNvSpPr/>
      </dsp:nvSpPr>
      <dsp:spPr>
        <a:xfrm>
          <a:off x="0" y="3365683"/>
          <a:ext cx="6115167" cy="421200"/>
        </a:xfrm>
        <a:prstGeom prst="roundRect">
          <a:avLst/>
        </a:prstGeom>
        <a:solidFill>
          <a:schemeClr val="accent2">
            <a:hueOff val="-1164290"/>
            <a:satOff val="-67142"/>
            <a:lumOff val="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/>
            <a:t>*Advantages:</a:t>
          </a:r>
          <a:endParaRPr lang="en-US" sz="1800" kern="1200"/>
        </a:p>
      </dsp:txBody>
      <dsp:txXfrm>
        <a:off x="20561" y="3386244"/>
        <a:ext cx="6074045" cy="380078"/>
      </dsp:txXfrm>
    </dsp:sp>
    <dsp:sp modelId="{3BC56E0B-086A-4BB6-9D2A-ECA2C04843A7}">
      <dsp:nvSpPr>
        <dsp:cNvPr id="0" name=""/>
        <dsp:cNvSpPr/>
      </dsp:nvSpPr>
      <dsp:spPr>
        <a:xfrm>
          <a:off x="0" y="3786883"/>
          <a:ext cx="6115167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15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/>
            <a:t>-Provides real-time data on consumption.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/>
            <a:t>-Enables remote reading, simplifying the billing process.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/>
            <a:t>-Helps manage energy usage and reduce bills.</a:t>
          </a:r>
          <a:endParaRPr lang="en-US" sz="1400" kern="1200"/>
        </a:p>
      </dsp:txBody>
      <dsp:txXfrm>
        <a:off x="0" y="3786883"/>
        <a:ext cx="6115167" cy="689310"/>
      </dsp:txXfrm>
    </dsp:sp>
    <dsp:sp modelId="{59F117F1-0952-46D8-80F3-49DA1824E556}">
      <dsp:nvSpPr>
        <dsp:cNvPr id="0" name=""/>
        <dsp:cNvSpPr/>
      </dsp:nvSpPr>
      <dsp:spPr>
        <a:xfrm>
          <a:off x="0" y="4476193"/>
          <a:ext cx="6115167" cy="42120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/>
            <a:t>*Disadvantages:</a:t>
          </a:r>
          <a:endParaRPr lang="en-US" sz="1800" kern="1200"/>
        </a:p>
      </dsp:txBody>
      <dsp:txXfrm>
        <a:off x="20561" y="4496754"/>
        <a:ext cx="6074045" cy="380078"/>
      </dsp:txXfrm>
    </dsp:sp>
    <dsp:sp modelId="{8F973AD2-A175-4416-867F-04A774CDBE0C}">
      <dsp:nvSpPr>
        <dsp:cNvPr id="0" name=""/>
        <dsp:cNvSpPr/>
      </dsp:nvSpPr>
      <dsp:spPr>
        <a:xfrm>
          <a:off x="0" y="4897393"/>
          <a:ext cx="6115167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15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/>
            <a:t>-Higher initial cost.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/>
            <a:t>-Requires infrastructure for information technology.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/>
            <a:t>-Concerns regarding privacy and data security.</a:t>
          </a:r>
          <a:endParaRPr lang="en-US" sz="1400" kern="1200"/>
        </a:p>
      </dsp:txBody>
      <dsp:txXfrm>
        <a:off x="0" y="4897393"/>
        <a:ext cx="6115167" cy="68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085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664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977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54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448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43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87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03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933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040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459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293296F-4C3A-4530-98F5-F83646ACE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3914D2BD-3C47-433D-81FE-DC6C39595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=""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=""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3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A38827F1-3359-44F6-9009-43AE2B17FE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7AFAD67-5350-4773-886F-D6DD7E66DB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olume indicators">
            <a:extLst>
              <a:ext uri="{FF2B5EF4-FFF2-40B4-BE49-F238E27FC236}">
                <a16:creationId xmlns="" xmlns:a16="http://schemas.microsoft.com/office/drawing/2014/main" id="{44B9E4ED-C411-A81C-54E8-50F55C6C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2610" r="6" b="8309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654AC0FE-C43D-49AC-9730-284354DEC8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246F6FE9-8F24-4E96-8FA6-DABE61A20C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40C5E755-8FD9-4EBF-978B-015F9339F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9C7F63B7-3E85-42EC-8447-F6699247EC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="" xmlns:a16="http://schemas.microsoft.com/office/drawing/2014/main" id="{AFDFA9EA-AAC0-416F-A0E9-ACD410E9DA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C4EF7E7E-9948-4D78-BE70-F624A62D85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6975AAAB-9AEC-496F-94E4-CE5330CB49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EB5BF383-42C5-4FE4-894A-17B84AF224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Electricity consumption analyzer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Flow Diagram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59" y="1846217"/>
            <a:ext cx="8220891" cy="4165646"/>
          </a:xfrm>
        </p:spPr>
      </p:pic>
    </p:spTree>
    <p:extLst>
      <p:ext uri="{BB962C8B-B14F-4D97-AF65-F5344CB8AC3E}">
        <p14:creationId xmlns:p14="http://schemas.microsoft.com/office/powerpoint/2010/main" val="25856930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912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FlowChart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6160"/>
            <a:ext cx="10591800" cy="5222240"/>
          </a:xfrm>
        </p:spPr>
      </p:pic>
    </p:spTree>
    <p:extLst>
      <p:ext uri="{BB962C8B-B14F-4D97-AF65-F5344CB8AC3E}">
        <p14:creationId xmlns:p14="http://schemas.microsoft.com/office/powerpoint/2010/main" val="385479435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="" xmlns:a16="http://schemas.microsoft.com/office/drawing/2014/main" id="{CF10C978-51B5-420C-9A05-C8F194EACA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28D34D1C-4E49-4D32-96F1-E49CEBBF86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903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28427D-00E8-7343-23AA-BB7BF9D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337"/>
            <a:ext cx="5836754" cy="2711736"/>
          </a:xfrm>
        </p:spPr>
        <p:txBody>
          <a:bodyPr>
            <a:normAutofit/>
          </a:bodyPr>
          <a:lstStyle/>
          <a:p>
            <a:r>
              <a:rPr lang="en-US" dirty="0"/>
              <a:t>Worked and presented to you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D8C378-CE95-CCB8-7C06-90174EDE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810566"/>
            <a:ext cx="5836754" cy="277798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Zeyad Saad Abdel-Fattah</a:t>
            </a:r>
          </a:p>
          <a:p>
            <a:pPr marL="342900" indent="-342900">
              <a:buAutoNum type="arabicPeriod"/>
            </a:pPr>
            <a:r>
              <a:rPr lang="en-US" dirty="0"/>
              <a:t>Joesph George Wahba</a:t>
            </a:r>
          </a:p>
          <a:p>
            <a:pPr marL="342900" indent="-342900">
              <a:buAutoNum type="arabicPeriod"/>
            </a:pPr>
            <a:r>
              <a:rPr lang="en-US" dirty="0"/>
              <a:t>Muhammed Ashraf El-Kateb</a:t>
            </a:r>
          </a:p>
          <a:p>
            <a:pPr marL="342900" indent="-342900">
              <a:buAutoNum type="arabicPeriod"/>
            </a:pPr>
            <a:r>
              <a:rPr lang="en-US"/>
              <a:t>Zyad Gamal Saeed</a:t>
            </a:r>
          </a:p>
          <a:p>
            <a:pPr marL="342900" indent="-342900">
              <a:buAutoNum type="arabicPeriod"/>
            </a:pPr>
            <a:r>
              <a:rPr lang="en-US" dirty="0"/>
              <a:t>Menna-Allah Ahmed</a:t>
            </a:r>
          </a:p>
          <a:p>
            <a:pPr marL="342900" indent="-342900">
              <a:buAutoNum type="arabicPeriod"/>
            </a:pPr>
            <a:r>
              <a:rPr lang="en-US" dirty="0"/>
              <a:t>Abdelhalim Ramadan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B3E72256-336B-4C56-A208-D12E28599B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53" cy="6864437"/>
            <a:chOff x="7433816" y="-6437"/>
            <a:chExt cx="4133553" cy="686443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6D1A7D90-D071-42CE-8999-521FE5EB0C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743422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88BA3207-8B24-423E-876F-EED4F64FC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7990199" y="840583"/>
              <a:ext cx="3021199" cy="5189709"/>
            </a:xfrm>
            <a:custGeom>
              <a:avLst/>
              <a:gdLst>
                <a:gd name="connsiteX0" fmla="*/ 1700213 w 3400426"/>
                <a:gd name="connsiteY0" fmla="*/ 5841130 h 5841130"/>
                <a:gd name="connsiteX1" fmla="*/ 0 w 3400426"/>
                <a:gd name="connsiteY1" fmla="*/ 4140917 h 5841130"/>
                <a:gd name="connsiteX2" fmla="*/ 0 w 3400426"/>
                <a:gd name="connsiteY2" fmla="*/ 3536080 h 5841130"/>
                <a:gd name="connsiteX3" fmla="*/ 0 w 3400426"/>
                <a:gd name="connsiteY3" fmla="*/ 3536080 h 5841130"/>
                <a:gd name="connsiteX4" fmla="*/ 0 w 3400426"/>
                <a:gd name="connsiteY4" fmla="*/ 1700213 h 5841130"/>
                <a:gd name="connsiteX5" fmla="*/ 1700213 w 3400426"/>
                <a:gd name="connsiteY5" fmla="*/ 0 h 5841130"/>
                <a:gd name="connsiteX6" fmla="*/ 3400426 w 3400426"/>
                <a:gd name="connsiteY6" fmla="*/ 1700213 h 5841130"/>
                <a:gd name="connsiteX7" fmla="*/ 3400426 w 3400426"/>
                <a:gd name="connsiteY7" fmla="*/ 2305050 h 5841130"/>
                <a:gd name="connsiteX8" fmla="*/ 3400426 w 3400426"/>
                <a:gd name="connsiteY8" fmla="*/ 2305050 h 5841130"/>
                <a:gd name="connsiteX9" fmla="*/ 3400426 w 3400426"/>
                <a:gd name="connsiteY9" fmla="*/ 4140917 h 5841130"/>
                <a:gd name="connsiteX10" fmla="*/ 1700213 w 3400426"/>
                <a:gd name="connsiteY10" fmla="*/ 5841130 h 58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0426" h="5841130">
                  <a:moveTo>
                    <a:pt x="1700213" y="5841130"/>
                  </a:moveTo>
                  <a:cubicBezTo>
                    <a:pt x="761211" y="5841130"/>
                    <a:pt x="0" y="5079919"/>
                    <a:pt x="0" y="4140917"/>
                  </a:cubicBezTo>
                  <a:lnTo>
                    <a:pt x="0" y="3536080"/>
                  </a:lnTo>
                  <a:lnTo>
                    <a:pt x="0" y="3536080"/>
                  </a:lnTo>
                  <a:lnTo>
                    <a:pt x="0" y="1700213"/>
                  </a:lnTo>
                  <a:cubicBezTo>
                    <a:pt x="0" y="761211"/>
                    <a:pt x="761211" y="0"/>
                    <a:pt x="1700213" y="0"/>
                  </a:cubicBezTo>
                  <a:cubicBezTo>
                    <a:pt x="2639215" y="0"/>
                    <a:pt x="3400426" y="761211"/>
                    <a:pt x="3400426" y="1700213"/>
                  </a:cubicBezTo>
                  <a:lnTo>
                    <a:pt x="3400426" y="2305050"/>
                  </a:lnTo>
                  <a:lnTo>
                    <a:pt x="3400426" y="2305050"/>
                  </a:lnTo>
                  <a:lnTo>
                    <a:pt x="3400426" y="4140917"/>
                  </a:lnTo>
                  <a:cubicBezTo>
                    <a:pt x="3400426" y="5079919"/>
                    <a:pt x="2639215" y="5841130"/>
                    <a:pt x="1700213" y="5841130"/>
                  </a:cubicBezTo>
                  <a:close/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E36E21C5-DC18-4475-9613-1AF97FC0CA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9884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28498F04-5415-4A8B-A069-CF07486ECF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1101139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8">
              <a:extLst>
                <a:ext uri="{FF2B5EF4-FFF2-40B4-BE49-F238E27FC236}">
                  <a16:creationId xmlns="" xmlns:a16="http://schemas.microsoft.com/office/drawing/2014/main" id="{7536A5CA-5F9D-44C7-87C6-A12CF740D5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83982" y="0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8">
              <a:extLst>
                <a:ext uri="{FF2B5EF4-FFF2-40B4-BE49-F238E27FC236}">
                  <a16:creationId xmlns="" xmlns:a16="http://schemas.microsoft.com/office/drawing/2014/main" id="{BE6FB307-61DF-42E4-ACB8-4E47813A81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7985885" y="5347397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E7C9104A-0B2E-42A7-8F27-CCEFDBA900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07C0EC34-7095-4362-AA58-F572131373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3C19E597-F67B-455A-9D77-8B564DC5DB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2CFF4279-F451-4DED-87EB-1899D7E4EB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094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="" xmlns:a16="http://schemas.microsoft.com/office/drawing/2014/main" id="{AE6FDE22-1F54-452D-A9BA-1BE9FDB534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06127CE-6F15-49AE-9751-398F3AC671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3FFA39-B050-6E01-DA36-C6FB8120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30" y="-134614"/>
            <a:ext cx="3918652" cy="1495402"/>
          </a:xfrm>
        </p:spPr>
        <p:txBody>
          <a:bodyPr anchor="b">
            <a:normAutofit/>
          </a:bodyPr>
          <a:lstStyle/>
          <a:p>
            <a:r>
              <a:rPr lang="en-US"/>
              <a:t>Why to build the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59F7E9-A8F8-AC76-E747-37972266B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30" y="1249321"/>
            <a:ext cx="3918652" cy="50854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1. Rising Electricity Costs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Many households struggle with managing their electricity bills due to increasing rates and unpredictable consumption patterns.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2. Lack of Awareness</a:t>
            </a:r>
            <a:endParaRPr lang="en-US" sz="13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Users often don’t have a clear understanding of how much electricity they are using until they receive their bill.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3. Environmental Impact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Efficient energy usage can reduce overall consumption, which benefits the environment by lowering carbon footprints.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4. Convenience and Control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The system provides real-time updates on electricity consumption, helping users to stay within their budget and avoid unexpected expenses.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5. AI-Powered Insights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By integrating AI, the system offers personalized tips to optimize energy usage, leading to long-term savings and more energy-conscious behavior.</a:t>
            </a:r>
            <a:endParaRPr lang="en-US" sz="1300" dirty="0"/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FCAB7548-8099-4066-AA4A-6689046790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168579" y="-6437"/>
            <a:ext cx="6403756" cy="6864437"/>
            <a:chOff x="5168579" y="-6437"/>
            <a:chExt cx="6403756" cy="686443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0DD6D54C-5C05-40DE-8EAF-FA50D609AE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5171535" y="337560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EB0CFF5B-7CFC-4A1B-811A-262201C049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3BD7D63C-11FE-48D4-8433-A188CDAB23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0EB69FA-9640-4C07-9993-F74D211FB5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V="1">
              <a:off x="8362244" y="565603"/>
              <a:ext cx="0" cy="569704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887ECAA-6BDB-4356-A66A-D28C7026B6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516857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CFC3365E-17A9-4CC8-BE01-3969BF4C8E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ve bulbs and one of them is glowing">
            <a:extLst>
              <a:ext uri="{FF2B5EF4-FFF2-40B4-BE49-F238E27FC236}">
                <a16:creationId xmlns="" xmlns:a16="http://schemas.microsoft.com/office/drawing/2014/main" id="{0E3B6F73-5BD1-E881-5FF8-60780B19D8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8" r="4458"/>
          <a:stretch/>
        </p:blipFill>
        <p:spPr>
          <a:xfrm>
            <a:off x="5352373" y="1150838"/>
            <a:ext cx="6071687" cy="4449535"/>
          </a:xfrm>
          <a:custGeom>
            <a:avLst/>
            <a:gdLst/>
            <a:ahLst/>
            <a:cxnLst/>
            <a:rect l="l" t="t" r="r" b="b"/>
            <a:pathLst>
              <a:path w="6391928" h="4660591">
                <a:moveTo>
                  <a:pt x="2329728" y="0"/>
                </a:moveTo>
                <a:lnTo>
                  <a:pt x="2398607" y="0"/>
                </a:lnTo>
                <a:lnTo>
                  <a:pt x="3158515" y="0"/>
                </a:lnTo>
                <a:lnTo>
                  <a:pt x="3993320" y="0"/>
                </a:lnTo>
                <a:lnTo>
                  <a:pt x="4062199" y="0"/>
                </a:lnTo>
                <a:cubicBezTo>
                  <a:pt x="5348874" y="0"/>
                  <a:pt x="6391928" y="1043309"/>
                  <a:pt x="6391928" y="2330293"/>
                </a:cubicBezTo>
                <a:cubicBezTo>
                  <a:pt x="6391928" y="3617285"/>
                  <a:pt x="5348874" y="4660591"/>
                  <a:pt x="4062199" y="4660591"/>
                </a:cubicBezTo>
                <a:lnTo>
                  <a:pt x="3993320" y="4660591"/>
                </a:lnTo>
                <a:lnTo>
                  <a:pt x="3233415" y="4660591"/>
                </a:lnTo>
                <a:lnTo>
                  <a:pt x="2398607" y="4660591"/>
                </a:lnTo>
                <a:lnTo>
                  <a:pt x="2329728" y="4660591"/>
                </a:lnTo>
                <a:cubicBezTo>
                  <a:pt x="1043053" y="4660591"/>
                  <a:pt x="0" y="3617281"/>
                  <a:pt x="0" y="2330297"/>
                </a:cubicBezTo>
                <a:cubicBezTo>
                  <a:pt x="0" y="1043306"/>
                  <a:pt x="1043053" y="0"/>
                  <a:pt x="2329728" y="0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F32F67AD-8975-319C-6B65-4592639CE617}"/>
              </a:ext>
            </a:extLst>
          </p:cNvPr>
          <p:cNvSpPr txBox="1">
            <a:spLocks/>
          </p:cNvSpPr>
          <p:nvPr/>
        </p:nvSpPr>
        <p:spPr>
          <a:xfrm>
            <a:off x="3148083" y="-673809"/>
            <a:ext cx="7119868" cy="64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FFFF"/>
                </a:solidFill>
              </a:rPr>
              <a:t>How to structure the project?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937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AE6FDE22-1F54-452D-A9BA-1BE9FDB534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24727BA-2777-4823-88E1-1B4B619685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AB0E0E5-A956-4B80-A317-E670B96CB0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="" xmlns:a16="http://schemas.microsoft.com/office/drawing/2014/main" id="{36BF03C9-7783-2E80-D333-EBEBAB7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68142369-1172-4897-98AF-7E16842C4A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6B4EC643-469D-49F7-B2C7-FA3DA6FFAC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33C04565-7FC8-416F-9C08-F430D337F8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92BD8DCF-6634-460D-AA2E-1357451FBA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8EAC9175-245B-4886-A4F2-EEA53C13F5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="" xmlns:a16="http://schemas.microsoft.com/office/drawing/2014/main" id="{BC567658-11B8-4D35-89AE-B735346691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="" xmlns:a16="http://schemas.microsoft.com/office/drawing/2014/main" id="{B2AAA79A-1602-4193-8170-9C436D9CED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23243B-B02A-F4D0-FCD6-F6780365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4F2E01-CB12-0A24-CE27-8DD6F821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23" y="1170437"/>
            <a:ext cx="8817102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1. Requirements Gathering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Identify User Needs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Understand the target audience's pain points regarding electricity consumption and cost management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Define System Requirements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Specify core features such as consumption tracking, notifications, and AI recommendations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2. System Design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App Interface Design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Create an intuitive user interface for tracking consumption and receiving alerts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Backend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Design the system’s architecture, focusing on data collection, real-time analysis, and integration with AI algorithms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AI Algorithm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Build and train the machine learning model that provides energy-saving tips based on user data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3. Data Collection &amp; Integration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Consumption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Collect real-time electricity usage data from smart meters or manual input by users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User Profile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Gather data on user habits (e.g., time of peak usage, appliance usage) for AI training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47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AE6FDE22-1F54-452D-A9BA-1BE9FDB534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24727BA-2777-4823-88E1-1B4B619685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AB0E0E5-A956-4B80-A317-E670B96CB0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="" xmlns:a16="http://schemas.microsoft.com/office/drawing/2014/main" id="{36BF03C9-7783-2E80-D333-EBEBAB7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68142369-1172-4897-98AF-7E16842C4A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6B4EC643-469D-49F7-B2C7-FA3DA6FFAC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33C04565-7FC8-416F-9C08-F430D337F8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92BD8DCF-6634-460D-AA2E-1357451FBA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8EAC9175-245B-4886-A4F2-EEA53C13F5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="" xmlns:a16="http://schemas.microsoft.com/office/drawing/2014/main" id="{BC567658-11B8-4D35-89AE-B735346691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="" xmlns:a16="http://schemas.microsoft.com/office/drawing/2014/main" id="{B2AAA79A-1602-4193-8170-9C436D9CED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4F2E01-CB12-0A24-CE27-8DD6F821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23" y="1209467"/>
            <a:ext cx="8817102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4. Development Phases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1: Prototype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Build a functional prototype of the app with core features (usage tracking, alerts).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2: AI Integration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Implement and train the AI algorithm for personalized energy-saving suggestions.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3: Testing &amp; Iteration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Conduct user testing to refine features, UI, and the accuracy of AI predictions.</a:t>
            </a:r>
            <a:endParaRPr lang="en-US" sz="1400" dirty="0">
              <a:solidFill>
                <a:srgbClr val="F7F7F7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5. Final Implementation and Launch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Testing &amp; Debugging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Ensure system reliability, accuracy, and usability.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Launch the application with cloud integration for scalability.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Post-launch Support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Gather feedback and improve the app with new features and updates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D168CBBE-C00E-A79A-326B-E0306D53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52E1317-5171-E779-D857-63371B0EC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090" y="2085963"/>
            <a:ext cx="4824168" cy="27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41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="" xmlns:a16="http://schemas.microsoft.com/office/drawing/2014/main" id="{CF10C978-51B5-420C-9A05-C8F194EACA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8D34D1C-4E49-4D32-96F1-E49CEBBF86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EDBC9C2-2A39-44A2-9D95-D1DE9E2B12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793379BC-3088-4AE8-8EF7-59370D7EB9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141DE74C-25AE-4959-99D5-0A77F1DFC8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3D9235EF-4E81-496D-ADA8-13EED901E9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F7241A77-6415-454C-B86E-F42A280267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E59143-34CD-4B3E-A360-841DD3E4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4933950" cy="15962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tx1"/>
                </a:solidFill>
              </a:rPr>
              <a:t>The advantages and disadvantages of each type of electricity meter available in Egypt: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0516EC-408F-4D14-BA31-12EE1AF6F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4933950" cy="34305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chemeClr val="tx1"/>
                </a:solidFill>
              </a:rPr>
              <a:t>1. Conventional (Mechanical) Meters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chemeClr val="tx1"/>
                </a:solidFill>
              </a:rPr>
              <a:t>Advantages:</a:t>
            </a:r>
            <a:endParaRPr lang="en-US" sz="15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Simple and easy to use.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Lower cost compared to digital meters.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Does not require electricity to operate.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chemeClr val="tx1"/>
                </a:solidFill>
              </a:rPr>
              <a:t>Disadvantages:</a:t>
            </a:r>
            <a:endParaRPr lang="en-US" sz="15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Less accuracy in measurement compared to digital meters.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Difficulty reading values in low light conditions.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Does not provide additional information about consumption.</a:t>
            </a:r>
          </a:p>
          <a:p>
            <a:pPr>
              <a:lnSpc>
                <a:spcPct val="10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32B0B7D-C67A-4103-B2F0-ACE40BD56D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 flipV="1">
            <a:off x="6091410" y="574154"/>
            <a:ext cx="4590" cy="56938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DB58327-0037-4614-8CC1-31AD9924F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60" y="2077634"/>
            <a:ext cx="4824168" cy="27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848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2293296F-4C3A-4530-98F5-F83646ACE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3914D2BD-3C47-433D-81FE-DC6C39595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="" xmlns:a16="http://schemas.microsoft.com/office/drawing/2014/main" id="{D3DD55E4-EA4F-4874-8B5B-6E0EAF4BBF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="" xmlns:a16="http://schemas.microsoft.com/office/drawing/2014/main" id="{32950BAF-7673-4138-AEA2-DE7D368CC3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="" xmlns:a16="http://schemas.microsoft.com/office/drawing/2014/main" id="{6BE3E2B5-EA1C-415A-941A-843C7EA148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="" xmlns:a16="http://schemas.microsoft.com/office/drawing/2014/main" id="{087FA3A6-E398-4576-B6B8-3328028D84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Graphic 33">
              <a:extLst>
                <a:ext uri="{FF2B5EF4-FFF2-40B4-BE49-F238E27FC236}">
                  <a16:creationId xmlns="" xmlns:a16="http://schemas.microsoft.com/office/drawing/2014/main" id="{EFB597D7-65E0-476A-B9EB-3AA6ED3388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Graphic 33">
              <a:extLst>
                <a:ext uri="{FF2B5EF4-FFF2-40B4-BE49-F238E27FC236}">
                  <a16:creationId xmlns="" xmlns:a16="http://schemas.microsoft.com/office/drawing/2014/main" id="{11AA060A-BE0E-4687-8F9E-0E2955D979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09" name="Rectangle 108">
            <a:extLst>
              <a:ext uri="{FF2B5EF4-FFF2-40B4-BE49-F238E27FC236}">
                <a16:creationId xmlns="" xmlns:a16="http://schemas.microsoft.com/office/drawing/2014/main" id="{B62E0F97-3B68-4A9A-81FD-184E8051D2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="" xmlns:a16="http://schemas.microsoft.com/office/drawing/2014/main" id="{1A9C0995-256A-4F90-97D6-FB8958A5D4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FE6B5D48-FE63-4E82-894D-09CE16989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28533" y="2"/>
            <a:ext cx="5036243" cy="6857995"/>
            <a:chOff x="628533" y="2"/>
            <a:chExt cx="5036243" cy="6857995"/>
          </a:xfrm>
        </p:grpSpPr>
        <p:grpSp>
          <p:nvGrpSpPr>
            <p:cNvPr id="114" name="Group 113">
              <a:extLst>
                <a:ext uri="{FF2B5EF4-FFF2-40B4-BE49-F238E27FC236}">
                  <a16:creationId xmlns="" xmlns:a16="http://schemas.microsoft.com/office/drawing/2014/main" id="{3017B1A2-DA89-4D3A-B233-A1C3271F2A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628533" y="2"/>
              <a:ext cx="5036243" cy="6219826"/>
              <a:chOff x="6527224" y="2"/>
              <a:chExt cx="5036243" cy="6219826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="" xmlns:a16="http://schemas.microsoft.com/office/drawing/2014/main" id="{FF9C4CB8-9D71-4AB7-9E59-0E8FE224DD4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>
                <a:cxnSpLocks/>
                <a:stCxn id="5" idx="0"/>
              </p:cNvCxn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V="1">
                <a:off x="9045345" y="2"/>
                <a:ext cx="0" cy="554124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reeform: Shape 116">
                <a:extLst>
                  <a:ext uri="{FF2B5EF4-FFF2-40B4-BE49-F238E27FC236}">
                    <a16:creationId xmlns="" xmlns:a16="http://schemas.microsoft.com/office/drawing/2014/main" id="{A238892C-E7D8-4544-841F-FBD2F840182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 rot="10800000">
                <a:off x="6527224" y="554126"/>
                <a:ext cx="5036243" cy="5665702"/>
              </a:xfrm>
              <a:custGeom>
                <a:avLst/>
                <a:gdLst>
                  <a:gd name="connsiteX0" fmla="*/ 1939325 w 3878650"/>
                  <a:gd name="connsiteY0" fmla="*/ 4363426 h 4363426"/>
                  <a:gd name="connsiteX1" fmla="*/ 0 w 3878650"/>
                  <a:gd name="connsiteY1" fmla="*/ 2424101 h 4363426"/>
                  <a:gd name="connsiteX2" fmla="*/ 0 w 3878650"/>
                  <a:gd name="connsiteY2" fmla="*/ 1734201 h 4363426"/>
                  <a:gd name="connsiteX3" fmla="*/ 0 w 3878650"/>
                  <a:gd name="connsiteY3" fmla="*/ 0 h 4363426"/>
                  <a:gd name="connsiteX4" fmla="*/ 3878650 w 3878650"/>
                  <a:gd name="connsiteY4" fmla="*/ 0 h 4363426"/>
                  <a:gd name="connsiteX5" fmla="*/ 3878650 w 3878650"/>
                  <a:gd name="connsiteY5" fmla="*/ 330044 h 4363426"/>
                  <a:gd name="connsiteX6" fmla="*/ 3878650 w 3878650"/>
                  <a:gd name="connsiteY6" fmla="*/ 2424101 h 4363426"/>
                  <a:gd name="connsiteX7" fmla="*/ 1939325 w 3878650"/>
                  <a:gd name="connsiteY7" fmla="*/ 4363426 h 436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78650" h="4363426">
                    <a:moveTo>
                      <a:pt x="1939325" y="4363426"/>
                    </a:moveTo>
                    <a:cubicBezTo>
                      <a:pt x="868265" y="4363426"/>
                      <a:pt x="0" y="3495161"/>
                      <a:pt x="0" y="2424101"/>
                    </a:cubicBezTo>
                    <a:lnTo>
                      <a:pt x="0" y="1734201"/>
                    </a:lnTo>
                    <a:lnTo>
                      <a:pt x="0" y="0"/>
                    </a:lnTo>
                    <a:lnTo>
                      <a:pt x="3878650" y="0"/>
                    </a:lnTo>
                    <a:lnTo>
                      <a:pt x="3878650" y="330044"/>
                    </a:lnTo>
                    <a:lnTo>
                      <a:pt x="3878650" y="2424101"/>
                    </a:lnTo>
                    <a:cubicBezTo>
                      <a:pt x="3878650" y="3495161"/>
                      <a:pt x="3010385" y="4363426"/>
                      <a:pt x="1939325" y="4363426"/>
                    </a:cubicBez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15" name="Straight Connector 114">
              <a:extLst>
                <a:ext uri="{FF2B5EF4-FFF2-40B4-BE49-F238E27FC236}">
                  <a16:creationId xmlns="" xmlns:a16="http://schemas.microsoft.com/office/drawing/2014/main" id="{5CF30309-A046-44C0-AFCA-CF15CA03EE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V="1">
              <a:off x="3146654" y="6219825"/>
              <a:ext cx="0" cy="638172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4" name="TextBox 36">
            <a:extLst>
              <a:ext uri="{FF2B5EF4-FFF2-40B4-BE49-F238E27FC236}">
                <a16:creationId xmlns="" xmlns:a16="http://schemas.microsoft.com/office/drawing/2014/main" id="{EA05419B-B2A8-D798-3EA4-DA38D04B1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46576"/>
              </p:ext>
            </p:extLst>
          </p:nvPr>
        </p:nvGraphicFramePr>
        <p:xfrm>
          <a:off x="628532" y="554041"/>
          <a:ext cx="6115167" cy="5598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9545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7D24924-2FB1-4CF0-BEB5-0DFDD367E5E2}"/>
              </a:ext>
            </a:extLst>
          </p:cNvPr>
          <p:cNvSpPr txBox="1"/>
          <p:nvPr/>
        </p:nvSpPr>
        <p:spPr>
          <a:xfrm>
            <a:off x="1055226" y="737886"/>
            <a:ext cx="100815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Prepaid Meters</a:t>
            </a:r>
          </a:p>
          <a:p>
            <a:r>
              <a:rPr lang="en-US" b="1" dirty="0"/>
              <a:t>Advantages:</a:t>
            </a:r>
          </a:p>
          <a:p>
            <a:pPr lvl="1"/>
            <a:r>
              <a:rPr lang="en-US" b="1" dirty="0"/>
              <a:t>-Better control over energy consumption, as payment is made before use.</a:t>
            </a:r>
          </a:p>
          <a:p>
            <a:pPr lvl="1"/>
            <a:r>
              <a:rPr lang="en-US" b="1" dirty="0"/>
              <a:t>-Avoids surprise bills.</a:t>
            </a:r>
          </a:p>
          <a:p>
            <a:pPr lvl="1"/>
            <a:r>
              <a:rPr lang="en-US" b="1" dirty="0"/>
              <a:t>-Offers notifications when the balance is running low.</a:t>
            </a:r>
          </a:p>
          <a:p>
            <a:r>
              <a:rPr lang="en-US" b="1" dirty="0"/>
              <a:t>Disadvantages:</a:t>
            </a:r>
          </a:p>
          <a:p>
            <a:pPr lvl="1"/>
            <a:r>
              <a:rPr lang="en-US" b="1" dirty="0"/>
              <a:t>-Service can be interrupted if there isn’t enough balance.</a:t>
            </a:r>
          </a:p>
          <a:p>
            <a:pPr lvl="1"/>
            <a:r>
              <a:rPr lang="en-US" b="1" dirty="0"/>
              <a:t>-Some users prefer to pay after consumption.</a:t>
            </a:r>
          </a:p>
          <a:p>
            <a:pPr lvl="1"/>
            <a:r>
              <a:rPr lang="en-US" b="1" dirty="0"/>
              <a:t>-May require adjustment time to adapt to the prepaid system.</a:t>
            </a:r>
          </a:p>
          <a:p>
            <a:r>
              <a:rPr lang="en-US" b="1" dirty="0"/>
              <a:t>5. Three-Phase Meters</a:t>
            </a:r>
          </a:p>
          <a:p>
            <a:r>
              <a:rPr lang="en-US" b="1" dirty="0"/>
              <a:t>Advantages:</a:t>
            </a:r>
          </a:p>
          <a:p>
            <a:pPr lvl="1"/>
            <a:r>
              <a:rPr lang="en-US" b="1" dirty="0"/>
              <a:t>-Suitable for industrial and commercial uses.</a:t>
            </a:r>
          </a:p>
          <a:p>
            <a:pPr lvl="1"/>
            <a:r>
              <a:rPr lang="en-US" b="1" dirty="0"/>
              <a:t>-Provides precise data on consumption for each phase.</a:t>
            </a:r>
          </a:p>
          <a:p>
            <a:pPr lvl="1"/>
            <a:r>
              <a:rPr lang="en-US" b="1" dirty="0"/>
              <a:t>-Helps in better load distribution.</a:t>
            </a:r>
          </a:p>
          <a:p>
            <a:r>
              <a:rPr lang="en-US" b="1" dirty="0"/>
              <a:t>Disadvantages:</a:t>
            </a:r>
          </a:p>
          <a:p>
            <a:pPr lvl="1"/>
            <a:r>
              <a:rPr lang="en-US" b="1" dirty="0"/>
              <a:t>-Higher cost than single-phase meters.</a:t>
            </a:r>
          </a:p>
          <a:p>
            <a:pPr lvl="1"/>
            <a:r>
              <a:rPr lang="en-US" b="1" dirty="0"/>
              <a:t>-Requires complex installation and specialized maintenance.</a:t>
            </a:r>
          </a:p>
          <a:p>
            <a:pPr lvl="1"/>
            <a:r>
              <a:rPr lang="en-US" b="1" dirty="0"/>
              <a:t>-May be unnecessary for household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431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620F4D-4631-4A48-8ADE-631515C3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-127000"/>
            <a:ext cx="7086600" cy="8844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Electricity meter manufacturers in Egypt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B0F139-C889-4FD7-BB28-66C4ECEA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637504"/>
            <a:ext cx="10515600" cy="55829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1. </a:t>
            </a:r>
            <a:r>
              <a:rPr lang="en-US" b="1" dirty="0" err="1">
                <a:solidFill>
                  <a:schemeClr val="tx1"/>
                </a:solidFill>
              </a:rPr>
              <a:t>Kahraba</a:t>
            </a:r>
            <a:r>
              <a:rPr lang="en-US" b="1" dirty="0">
                <a:solidFill>
                  <a:schemeClr val="tx1"/>
                </a:solidFill>
              </a:rPr>
              <a:t> Meter Company (</a:t>
            </a:r>
            <a:r>
              <a:rPr lang="en-US" b="1" dirty="0" err="1">
                <a:solidFill>
                  <a:schemeClr val="tx1"/>
                </a:solidFill>
              </a:rPr>
              <a:t>Kahromieter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US" b="1" dirty="0">
                <a:solidFill>
                  <a:schemeClr val="tx1"/>
                </a:solidFill>
              </a:rPr>
              <a:t>Conventional (Mechanical) Meters</a:t>
            </a:r>
          </a:p>
          <a:p>
            <a:r>
              <a:rPr lang="en-US" b="1" dirty="0">
                <a:solidFill>
                  <a:schemeClr val="tx1"/>
                </a:solidFill>
              </a:rPr>
              <a:t>Digital Meters</a:t>
            </a:r>
          </a:p>
          <a:p>
            <a:r>
              <a:rPr lang="en-US" b="1" dirty="0">
                <a:solidFill>
                  <a:schemeClr val="tx1"/>
                </a:solidFill>
              </a:rPr>
              <a:t>Prepaid 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2. Schneider Electric</a:t>
            </a:r>
          </a:p>
          <a:p>
            <a:r>
              <a:rPr lang="en-US" b="1" dirty="0">
                <a:solidFill>
                  <a:schemeClr val="tx1"/>
                </a:solidFill>
              </a:rPr>
              <a:t>Smart Meters</a:t>
            </a:r>
          </a:p>
          <a:p>
            <a:r>
              <a:rPr lang="en-US" b="1" dirty="0">
                <a:solidFill>
                  <a:schemeClr val="tx1"/>
                </a:solidFill>
              </a:rPr>
              <a:t>Three-Phase 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3. Siemens</a:t>
            </a:r>
          </a:p>
          <a:p>
            <a:r>
              <a:rPr lang="en-US" b="1" dirty="0">
                <a:solidFill>
                  <a:schemeClr val="tx1"/>
                </a:solidFill>
              </a:rPr>
              <a:t>Three-Phase 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4. </a:t>
            </a:r>
            <a:r>
              <a:rPr lang="en-US" b="1" dirty="0" err="1">
                <a:solidFill>
                  <a:schemeClr val="tx1"/>
                </a:solidFill>
              </a:rPr>
              <a:t>Energia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Prepaid Meters</a:t>
            </a:r>
          </a:p>
          <a:p>
            <a:r>
              <a:rPr lang="en-US" b="1" dirty="0">
                <a:solidFill>
                  <a:schemeClr val="tx1"/>
                </a:solidFill>
              </a:rPr>
              <a:t>Digital 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5. Egyptian Electricity Manufacturing Company</a:t>
            </a:r>
          </a:p>
          <a:p>
            <a:r>
              <a:rPr lang="en-US" b="1" dirty="0">
                <a:solidFill>
                  <a:schemeClr val="tx1"/>
                </a:solidFill>
              </a:rPr>
              <a:t>Conventional Meters</a:t>
            </a:r>
          </a:p>
          <a:p>
            <a:r>
              <a:rPr lang="en-US" b="1" dirty="0">
                <a:solidFill>
                  <a:schemeClr val="tx1"/>
                </a:solidFill>
              </a:rPr>
              <a:t>Digital Meters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4488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796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Footlight MT Light</vt:lpstr>
      <vt:lpstr>ArchVTI</vt:lpstr>
      <vt:lpstr>Electricity consumption analyzer</vt:lpstr>
      <vt:lpstr>Worked and presented to you by:</vt:lpstr>
      <vt:lpstr>Why to build the system?</vt:lpstr>
      <vt:lpstr>How to structure the project?</vt:lpstr>
      <vt:lpstr>How to structure the project?</vt:lpstr>
      <vt:lpstr>The advantages and disadvantages of each type of electricity meter available in Egypt:</vt:lpstr>
      <vt:lpstr>PowerPoint Presentation</vt:lpstr>
      <vt:lpstr>PowerPoint Presentation</vt:lpstr>
      <vt:lpstr>Electricity meter manufacturers in Egypt </vt:lpstr>
      <vt:lpstr>Data Flow Diagram</vt:lpstr>
      <vt:lpstr>FlowChart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consumption analyzer</dc:title>
  <dc:creator/>
  <cp:lastModifiedBy>DAR-S</cp:lastModifiedBy>
  <cp:revision>159</cp:revision>
  <dcterms:created xsi:type="dcterms:W3CDTF">2024-10-15T16:27:38Z</dcterms:created>
  <dcterms:modified xsi:type="dcterms:W3CDTF">2024-10-29T15:27:33Z</dcterms:modified>
</cp:coreProperties>
</file>