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3" r:id="rId5"/>
    <p:sldId id="258" r:id="rId6"/>
    <p:sldId id="259" r:id="rId7"/>
    <p:sldId id="260" r:id="rId8"/>
    <p:sldId id="273" r:id="rId9"/>
    <p:sldId id="286" r:id="rId10"/>
    <p:sldId id="266" r:id="rId11"/>
    <p:sldId id="267" r:id="rId12"/>
    <p:sldId id="285" r:id="rId13"/>
    <p:sldId id="293" r:id="rId14"/>
    <p:sldId id="312" r:id="rId15"/>
    <p:sldId id="313" r:id="rId16"/>
    <p:sldId id="272" r:id="rId17"/>
    <p:sldId id="271" r:id="rId18"/>
    <p:sldId id="274" r:id="rId19"/>
    <p:sldId id="275" r:id="rId20"/>
    <p:sldId id="276" r:id="rId21"/>
    <p:sldId id="278" r:id="rId22"/>
    <p:sldId id="277" r:id="rId23"/>
    <p:sldId id="281" r:id="rId24"/>
    <p:sldId id="280" r:id="rId25"/>
    <p:sldId id="282" r:id="rId26"/>
    <p:sldId id="279" r:id="rId27"/>
    <p:sldId id="284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custShowLst>
    <p:custShow name="Custom Show 1" id="0">
      <p:sldLst>
        <p:sld r:id="rId3"/>
        <p:sld r:id="rId13"/>
        <p:sld r:id="rId5"/>
        <p:sld r:id="rId2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83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86"/>
            <p14:sldId id="266"/>
            <p14:sldId id="267"/>
            <p14:sldId id="285"/>
            <p14:sldId id="293"/>
            <p14:sldId id="312"/>
            <p14:sldId id="313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  <p14:sldId id="284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1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/>
          <p:cNvPicPr>
            <a:picLocks noChangeAspect="1"/>
          </p:cNvPicPr>
          <p:nvPr/>
        </p:nvPicPr>
        <p:blipFill>
          <a:blip r:embed="rId1">
            <a:alphaModFix amt="40000"/>
          </a:blip>
          <a:srcRect t="12610" r="6" b="8309"/>
          <a:stretch>
            <a:fillRect/>
          </a:stretch>
        </p:blipFill>
        <p:spPr>
          <a:xfrm>
            <a:off x="21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628367" y="89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/>
            <p:cNvCxnSpPr/>
            <p:nvPr/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4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  <a:endParaRPr lang="en-US" sz="52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7434023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5" y="595726"/>
            <a:ext cx="2382108" cy="6268708"/>
          </a:xfrm>
          <a:prstGeom prst="rect">
            <a:avLst/>
          </a:prstGeom>
        </p:spPr>
      </p:pic>
      <p:sp>
        <p:nvSpPr>
          <p:cNvPr id="36" name="Title 1"/>
          <p:cNvSpPr txBox="1"/>
          <p:nvPr/>
        </p:nvSpPr>
        <p:spPr>
          <a:xfrm>
            <a:off x="3791819" y="2753810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  <a:endParaRPr lang="en-US" sz="5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7" y="555813"/>
            <a:ext cx="7224983" cy="5764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3695" y="2079810"/>
            <a:ext cx="3083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70" y="0"/>
            <a:ext cx="737616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190" y="1968137"/>
            <a:ext cx="3692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8890"/>
            <a:ext cx="12192000" cy="6849110"/>
          </a:xfrm>
          <a:prstGeom prst="rect">
            <a:avLst/>
          </a:prstGeom>
        </p:spPr>
        <p:txBody>
          <a:bodyPr wrap="square">
            <a:noAutofit/>
          </a:bodyPr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                                                                                             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Use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-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Case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Description 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Use Case Name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: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Electricity Consumption Analyze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r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                                                                 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ID:</a:t>
            </a:r>
            <a:r>
              <a:rPr lang="en-US" sz="1900">
                <a:solidFill>
                  <a:schemeClr val="tx1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1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Importance Level: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High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                                                                                                                                    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Primary Actor: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Use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r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Stakeholders and Interests: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</a:rPr>
              <a:t>- User: Ensures sufficient balance for electricity usage.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</a:rPr>
              <a:t>- Electricity Meter: Tracks and verifies electricity consumption data.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</a:rPr>
              <a:t>Brief Description: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</a:rPr>
              <a:t>This use case describes how users log in, check their balance, set price limits, recharge accounts, and receive notifications related to electricity usage.</a:t>
            </a:r>
            <a:endParaRPr sz="1600">
              <a:latin typeface="Cambria" panose="02040503050406030204"/>
              <a:ea typeface="ＭＳ 明朝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-99060" y="3672205"/>
            <a:ext cx="12291060" cy="1200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T</a:t>
            </a: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rigger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: 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The user interacts with the system to manage electricity consumption or balance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 </a:t>
            </a:r>
            <a:endParaRPr lang="en-US" sz="1600">
              <a:latin typeface="Cambria" panose="02040503050406030204"/>
              <a:ea typeface="ＭＳ 明朝"/>
              <a:sym typeface="+mn-ea"/>
            </a:endParaRPr>
          </a:p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endParaRPr lang="en-US" sz="1600">
              <a:latin typeface="Cambria" panose="02040503050406030204"/>
              <a:ea typeface="ＭＳ 明朝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06105" y="1384935"/>
            <a:ext cx="3188335" cy="424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Type:</a:t>
            </a:r>
            <a:r>
              <a:rPr lang="en-US"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</a:t>
            </a:r>
            <a:r>
              <a:rPr lang="en-US" sz="1900">
                <a:latin typeface="Calibri" panose="020F0502020204030204"/>
                <a:ea typeface="MS Gothic" panose="020B0609070205080204" charset="-128"/>
                <a:sym typeface="+mn-ea"/>
              </a:rPr>
              <a:t>Extrnal</a:t>
            </a:r>
            <a:endParaRPr lang="en-US" sz="1900">
              <a:latin typeface="Calibri" panose="020F0502020204030204"/>
              <a:ea typeface="MS Gothic" panose="020B0609070205080204" charset="-128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4213225"/>
            <a:ext cx="6096000" cy="1929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Relationships: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- Association: User, Electricity Meter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- Include: Check Balance, Recharge, Notification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- Extend: Set Price Limit</a:t>
            </a:r>
            <a:endParaRPr sz="1600">
              <a:latin typeface="Cambria" panose="02040503050406030204"/>
              <a:ea typeface="ＭＳ 明朝"/>
              <a:sym typeface="+mn-ea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sz="1600">
              <a:latin typeface="Cambria" panose="02040503050406030204"/>
              <a:ea typeface="ＭＳ 明朝"/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5080"/>
            <a:ext cx="12192635" cy="68529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900" b="1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Normal Flow of Events:</a:t>
            </a:r>
            <a:endParaRPr sz="1900" b="1">
              <a:solidFill>
                <a:srgbClr val="4F81BD"/>
              </a:solidFill>
              <a:latin typeface="Calibri" panose="020F0502020204030204"/>
              <a:ea typeface="MS Gothic" panose="020B0609070205080204" charset="-128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1. Login: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user logs into the system f</a:t>
            </a:r>
            <a:r>
              <a:rPr lang="en-US" sz="1600">
                <a:latin typeface="Cambria" panose="02040503050406030204"/>
                <a:ea typeface="ＭＳ 明朝"/>
                <a:sym typeface="+mn-ea"/>
              </a:rPr>
              <a:t>x</a:t>
            </a:r>
            <a:r>
              <a:rPr sz="1600">
                <a:latin typeface="Cambria" panose="02040503050406030204"/>
                <a:ea typeface="ＭＳ 明朝"/>
                <a:sym typeface="+mn-ea"/>
              </a:rPr>
              <a:t>or authentication.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system verifies the user’s credentials.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2. Check Balance: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user requests to view the remaining electricity balance.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system retrieves and displays the balance from the electricity meter.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3. Set Price Limit: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user sets a limit on electricity consumption.</a:t>
            </a:r>
            <a:endParaRPr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sz="1600">
                <a:latin typeface="Cambria" panose="02040503050406030204"/>
                <a:ea typeface="ＭＳ 明朝"/>
                <a:sym typeface="+mn-ea"/>
              </a:rPr>
              <a:t>   - The system validates the limit and updates the user’s profile.</a:t>
            </a:r>
            <a:endParaRPr lang="en-US" sz="1600">
              <a:latin typeface="Cambria" panose="02040503050406030204"/>
              <a:ea typeface="ＭＳ 明朝"/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Grp="1" noRot="1" noChangeAspect="1" noMove="1" noResize="1" noUngrp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>
            <a:grpSpLocks noGrp="1" noRot="1" noChangeAspect="1" noMove="1" noResize="1" noUngrp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765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  <a:endParaRPr lang="en-US" sz="5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4" y="3310598"/>
            <a:ext cx="3415779" cy="191283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5" y="-2848976"/>
            <a:ext cx="3415779" cy="25585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3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  <a:endParaRPr lang="en-US" sz="19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3" y="5232475"/>
            <a:ext cx="4781612" cy="10643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659464"/>
            <a:ext cx="3415779" cy="25585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3218000"/>
            <a:ext cx="3415779" cy="191283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/>
          <p:cNvGrpSpPr>
            <a:grpSpLocks noGrp="1" noRot="1" noChangeAspect="1" noMove="1" noResize="1" noUngrp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/>
          <p:cNvGrpSpPr>
            <a:grpSpLocks noGrp="1" noRot="1" noChangeAspect="1" noMove="1" noResize="1" noUngrp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/>
          <p:cNvGrpSpPr>
            <a:grpSpLocks noGrp="1" noRot="1" noChangeAspect="1" noMove="1" noResize="1" noUngrp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/>
          <p:cNvSpPr txBox="1"/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  <a:endParaRPr lang="en-US" sz="5200" dirty="0"/>
          </a:p>
          <a:p>
            <a:pPr algn="ctr"/>
            <a:endParaRPr lang="en-US" sz="5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7" y="583474"/>
            <a:ext cx="10920548" cy="56692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6" y="618310"/>
            <a:ext cx="10925343" cy="565186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903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5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810566"/>
            <a:ext cx="5836755" cy="27779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  <a:endParaRPr lang="en-US" dirty="0"/>
          </a:p>
        </p:txBody>
      </p: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7433817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/>
            <p:cNvSpPr/>
            <p:nvPr/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/>
            <p:cNvSpPr/>
            <p:nvPr/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/>
            <p:cNvSpPr/>
            <p:nvPr/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893338" y="2"/>
            <a:ext cx="85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Determination</a:t>
            </a:r>
            <a:endParaRPr lang="en-US" sz="3600" dirty="0">
              <a:solidFill>
                <a:srgbClr val="607899"/>
              </a:solidFill>
              <a:latin typeface="+mj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96297" y="1087017"/>
            <a:ext cx="961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1/Functional Requirements</a:t>
            </a:r>
            <a:endParaRPr lang="en-US" sz="3000" dirty="0">
              <a:latin typeface="+mj-lt"/>
            </a:endParaRPr>
          </a:p>
          <a:p>
            <a:r>
              <a:rPr lang="en-US" sz="2500" dirty="0">
                <a:latin typeface="+mj-lt"/>
              </a:rPr>
              <a:t>Actions the system must perform, such as tracking and analyzing electricity consumption. </a:t>
            </a:r>
            <a:endParaRPr lang="en-US" sz="2500" dirty="0">
              <a:latin typeface="+mj-lt"/>
            </a:endParaRPr>
          </a:p>
          <a:p>
            <a:r>
              <a:rPr lang="en-US" sz="3000" dirty="0">
                <a:latin typeface="+mj-lt"/>
              </a:rPr>
              <a:t>2/Non-functional Requirements</a:t>
            </a:r>
            <a:endParaRPr lang="en-US" sz="3000" dirty="0">
              <a:latin typeface="+mj-lt"/>
            </a:endParaRPr>
          </a:p>
          <a:p>
            <a:r>
              <a:rPr lang="en-US" sz="2500" dirty="0">
                <a:latin typeface="+mj-lt"/>
              </a:rPr>
              <a:t>Characteristics like system performance, usability, and data security. </a:t>
            </a:r>
            <a:endParaRPr lang="en-US" sz="2500" dirty="0">
              <a:latin typeface="+mj-lt"/>
            </a:endParaRPr>
          </a:p>
          <a:p>
            <a:r>
              <a:rPr lang="en-US" sz="3000" dirty="0">
                <a:latin typeface="+mj-lt"/>
              </a:rPr>
              <a:t>3/Goal</a:t>
            </a:r>
            <a:endParaRPr lang="en-US" sz="3000" dirty="0">
              <a:latin typeface="+mj-lt"/>
            </a:endParaRPr>
          </a:p>
          <a:p>
            <a:r>
              <a:rPr lang="en-US" sz="2500" dirty="0">
                <a:latin typeface="+mj-lt"/>
              </a:rPr>
              <a:t>To establish clear, accurate requirements that fully address user needs while aligning with business objectives.</a:t>
            </a:r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66800" y="-11097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Creating a Requirements Definition</a:t>
            </a:r>
            <a:endParaRPr lang="en-US" sz="3600" dirty="0">
              <a:solidFill>
                <a:srgbClr val="607899"/>
              </a:solidFill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1137" y="889844"/>
            <a:ext cx="1069288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1/Components</a:t>
            </a:r>
            <a:r>
              <a:rPr lang="en-US" dirty="0"/>
              <a:t>:</a:t>
            </a:r>
            <a:endParaRPr lang="en-US" dirty="0"/>
          </a:p>
          <a:p>
            <a:r>
              <a:rPr lang="en-US" sz="2100" dirty="0">
                <a:latin typeface="+mj-lt"/>
              </a:rPr>
              <a:t>*Functional Requirements*: Define specific actions, such as: 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1/Tracking real-time electricity consumption.   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2/Storing usage history per device.    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3/Generating and displaying AI-based recommendations to reduce usage.  </a:t>
            </a:r>
            <a:endParaRPr lang="en-US" sz="2100" dirty="0">
              <a:latin typeface="+mj-lt"/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*Non-functional Requirements*: Outline performance and quality expectations, including:     1/Performance: System should handle multiple users with minimal delay in updating usage data.   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2/Usability: Easy-to-navigate interface, especially for non-technical users.     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3/Reliability: Accurate and timely consumption analysis.   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4/Security: Data encryption to protect user privacy.</a:t>
            </a:r>
            <a:endParaRPr lang="en-US" sz="2100" dirty="0">
              <a:latin typeface="+mj-lt"/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*Scope*: Determines what the system will and won’t do, avoiding scope creep and unnecessary features that could increase costs or complexity.</a:t>
            </a:r>
            <a:endParaRPr lang="en-US" sz="21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04070" y="-82543"/>
            <a:ext cx="933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Analysis Strategies</a:t>
            </a:r>
            <a:endParaRPr lang="en-US" sz="3600" dirty="0">
              <a:solidFill>
                <a:srgbClr val="607899"/>
              </a:solidFill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040363" y="1028344"/>
            <a:ext cx="9965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*Problem Analysis*:   - *Objective*: Identify issues with current energy management and determine how the system can provide solutions. 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*Root Cause Analysis*:   - *Focus*: Investigate underlying reasons for high electricity consumption.   - *Method*: Work with users to list issues (e.g., overuse of certain appliances) and analyze their causes to inform system solutions.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*Duration Analysis*:   - *Purpose*: Break down the time taken for each step in managing energy usage.   - *Insight*: Identify areas where reducing or combining steps could enhance efficiency, such as scheduling device usage times.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*Activity-Based Costing*:   - *Purpose*: Assess the costs tied to each electricity-using activity.   - *Application*: Helps identify cost-saving opportunities through automated alerts or AI recommendations.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*Informal Benchmarking*:   - *Objective*: Study similar energy-saving apps or platforms to identify best practices.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*Technology Analysis*:   - *Focus*: Explore AI and data analysis technologies that could optimize the system’s advice on reducing usage.</a:t>
            </a:r>
            <a:endParaRPr lang="en-US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*Outcome Analysis*:   - *Objective*: Define the desired outcome, which is lower electricity bills and improved energy efficiency, and align system capabilities to achieve these results.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7654" y="-55524"/>
            <a:ext cx="11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Gathering Techniques</a:t>
            </a:r>
            <a:endParaRPr lang="en-US" sz="3600" dirty="0">
              <a:solidFill>
                <a:srgbClr val="607899"/>
              </a:solidFill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81137" y="970386"/>
            <a:ext cx="1065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1/Goal: Collect comprehensive user requirements, ensuring alignment between system functionality and user expectations.-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2/Techniques: 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*Interviews*: In-depth conversations to uncover specific needs and pain points.  - 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*Joint Application Development (JAD)*: Collaborative sessions involving users and analysts to define key requirements.  - 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*Questionnaires*: Distribute surveys to collect broader user feedback.  - 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*Document Analysis*: Review existing energy management methods and relevant policies.  - 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*Observation*: Watch how users interact with current energy tracking systems to identify areas for improvement.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247123" y="2"/>
            <a:ext cx="769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Interviews</a:t>
            </a:r>
            <a:endParaRPr lang="en-US" sz="3600" dirty="0">
              <a:solidFill>
                <a:srgbClr val="607899"/>
              </a:solidFill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09128" y="1241059"/>
            <a:ext cx="1084217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09128" y="816515"/>
            <a:ext cx="1084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*Objective: Collect detailed, qualitative data directly from users and stakeholders.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</a:t>
            </a:r>
            <a:r>
              <a:rPr lang="en-US" sz="2400" dirty="0" err="1">
                <a:latin typeface="+mj-lt"/>
              </a:rPr>
              <a:t>Process:Selecting</a:t>
            </a:r>
            <a:r>
              <a:rPr lang="en-US" sz="2400" dirty="0">
                <a:latin typeface="+mj-lt"/>
              </a:rPr>
              <a:t> Interviewees: Identify users with experience in managing energy consumption, such as frequent app users.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*Designing Questions: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1/Open-ended: "What challenges do you face in managing your electricity usage?“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2/Closed-ended: "Do you monitor your daily electricity usage? (Yes/No)"Probing: "Can you elaborate on what causes unexpected spikes in usage?“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*Interview Structure: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1/Top-down: Start with broad questions about overall usage habits.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2/Bottom-up: Dive into specifics, such as individual device </a:t>
            </a:r>
            <a:r>
              <a:rPr lang="en-US" sz="2400" dirty="0" err="1">
                <a:latin typeface="+mj-lt"/>
              </a:rPr>
              <a:t>usage.Follow</a:t>
            </a:r>
            <a:r>
              <a:rPr lang="en-US" sz="2400" dirty="0">
                <a:latin typeface="+mj-lt"/>
              </a:rPr>
              <a:t>-up: Summarize findings, verify with interviewees, and adjust requirements based on feedback.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  <a:endParaRPr lang="en-US" sz="3600" dirty="0">
              <a:solidFill>
                <a:srgbClr val="607899"/>
              </a:solidFill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74914" y="769776"/>
            <a:ext cx="108421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Purpose: Gather information from a larger user base efficiently.</a:t>
            </a: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1- Steps: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Selecting Participants: Choose a representative sample of users.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Designing Questions: Clear, straightforward questions are essential to avoid ambiguity.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Administering the Questionnaire: Use incentives, like small rewards, to boost response rates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Follow up: Share results with respondents to reinforce trust and thank them for their input.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2- Design Tips: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Begin with non-threatening questions.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Group similar questions together for logical flow.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Pre-test the questionnaire to identify any confusing items.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  <a:endParaRPr lang="en-US" sz="3600" dirty="0">
              <a:solidFill>
                <a:srgbClr val="607899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6505" y="881743"/>
            <a:ext cx="710361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High-Level (Very General)</a:t>
            </a:r>
            <a:endParaRPr lang="en-US" sz="1600" b="1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users better understand and control their electricity consumption?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What strategies can make energy-saving systems more accessible to a wider audience?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technology contribute to reducing overall energy waste globally?</a:t>
            </a:r>
            <a:endParaRPr lang="en-US" sz="1400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773" y="2266738"/>
            <a:ext cx="891436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Medium-Level (Moderately Specific)</a:t>
            </a:r>
            <a:endParaRPr lang="en-US" sz="1600" b="1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app notify users in real time about high energy consumption without overwhelming them?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optimize AI-generated recommendations to suit different household sizes and energy needs?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What methods can be implemented to predict electricity cost fluctuations for users in advance?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integrate renewable energy data into the consumption analyzer for more eco-friendly suggestions?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balance system complexity with user-friendliness in the app interface design?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456" y="4120206"/>
            <a:ext cx="872668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Low-Level (Very Specific)</a:t>
            </a:r>
            <a:endParaRPr lang="en-US" sz="1600" b="1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ensure compatibility between smart meters from different providers and the system?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What specific data encryption techniques should be used to ensure user privacy during data transfer?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provide accurate feedback about which appliances cause peak consumption periods?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include scheduling features to automate energy-saving measures for high-consumption devices?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system predict potential device malfunctions based on energy consumption irregularities?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design a tutorial or onboarding process to teach users how to interpret app insights effectively?</a:t>
            </a:r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8" y="231821"/>
            <a:ext cx="3580047" cy="61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39" y="231822"/>
            <a:ext cx="3573890" cy="616468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93183"/>
            <a:ext cx="3116687" cy="603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193183"/>
            <a:ext cx="3206839" cy="603375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14826"/>
            <a:ext cx="2947857" cy="5683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47" y="414826"/>
            <a:ext cx="3203023" cy="56836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96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8123"/>
            <a:ext cx="47788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Electricity Consumption Analyzer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2.Why Build the System?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electricity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 and AI-powered insights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integration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implementation and launch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and system flowcharts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78" y="1888124"/>
            <a:ext cx="4841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Companies, Meters, and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cost structures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Requirements Determination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and scope of the system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.Requirements Analysis Strategies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and root cause analysis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and activity-based costing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and technology analysis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Requirements Gathering Techniques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Questionnaires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Application Development (JAD)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analysis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89398"/>
            <a:ext cx="3039414" cy="5434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0" y="489398"/>
            <a:ext cx="3084489" cy="560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373487"/>
            <a:ext cx="3193960" cy="5769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4" y="373487"/>
            <a:ext cx="3245475" cy="576973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03" y="418562"/>
            <a:ext cx="3567447" cy="598223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31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31" y="1249323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/>
          <p:cNvGrpSpPr>
            <a:grpSpLocks noGrp="1" noRot="1" noChangeAspect="1" noMove="1" noResize="1" noUngrp="1"/>
          </p:cNvGrpSpPr>
          <p:nvPr/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/>
          <p:cNvPicPr>
            <a:picLocks noChangeAspect="1"/>
          </p:cNvPicPr>
          <p:nvPr/>
        </p:nvPicPr>
        <p:blipFill>
          <a:blip r:embed="rId1"/>
          <a:srcRect l="4458" r="4458"/>
          <a:stretch>
            <a:fillRect/>
          </a:stretch>
        </p:blipFill>
        <p:spPr>
          <a:xfrm>
            <a:off x="5352374" y="1150840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/>
          <p:cNvSpPr txBox="1"/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1">
            <a:alphaModFix amt="40000"/>
          </a:blip>
          <a:srcRect t="15476" r="-2" b="-2"/>
          <a:stretch>
            <a:fillRect/>
          </a:stretch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23" y="1170437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1">
            <a:alphaModFix amt="40000"/>
          </a:blip>
          <a:srcRect t="15476" r="-2" b="-2"/>
          <a:stretch>
            <a:fillRect/>
          </a:stretch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23" y="1209469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/>
          <p:cNvGrpSpPr>
            <a:grpSpLocks noGrp="1" noRot="1" noChangeAspect="1" noMove="1" noResize="1" noUngrp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/>
          <p:cNvGrpSpPr>
            <a:grpSpLocks noGrp="1" noRot="1" noChangeAspect="1" noMove="1" noResize="1" noUngrp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/>
          <p:cNvGrpSpPr>
            <a:grpSpLocks noGrp="1" noRot="1" noChangeAspect="1" noMove="1" noResize="1" noUngrp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/>
          <p:cNvSpPr txBox="1"/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  <a:endParaRPr lang="en-US" sz="5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6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3" y="1730189"/>
            <a:ext cx="9145276" cy="449131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  <a:endParaRPr lang="en-US" sz="4700" dirty="0">
              <a:solidFill>
                <a:srgbClr val="60789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846217"/>
            <a:ext cx="8220891" cy="4165646"/>
          </a:xfrm>
        </p:spPr>
      </p:pic>
      <p:sp>
        <p:nvSpPr>
          <p:cNvPr id="7" name="Title 1"/>
          <p:cNvSpPr txBox="1"/>
          <p:nvPr/>
        </p:nvSpPr>
        <p:spPr>
          <a:xfrm>
            <a:off x="6246770" y="804081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  <a:endParaRPr lang="en-US" sz="5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10661</Words>
  <Application>WPS Presentation</Application>
  <PresentationFormat>Widescreen</PresentationFormat>
  <Paragraphs>269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Microsoft YaHei</vt:lpstr>
      <vt:lpstr>Arial Unicode MS</vt:lpstr>
      <vt:lpstr>Calibri</vt:lpstr>
      <vt:lpstr>MS Gothic</vt:lpstr>
      <vt:lpstr>Cambria</vt:lpstr>
      <vt:lpstr>ＭＳ 明朝</vt:lpstr>
      <vt:lpstr>Segoe Print</vt:lpstr>
      <vt:lpstr>Office Theme</vt:lpstr>
      <vt:lpstr>Electricity consumption analyzer</vt:lpstr>
      <vt:lpstr>Worked and presented to you by:</vt:lpstr>
      <vt:lpstr>Index</vt:lpstr>
      <vt:lpstr>Why to build the system?</vt:lpstr>
      <vt:lpstr>How to structure the project?</vt:lpstr>
      <vt:lpstr>How to structure the project?</vt:lpstr>
      <vt:lpstr>PowerPoint 演示文稿</vt:lpstr>
      <vt:lpstr>Context diagram</vt:lpstr>
      <vt:lpstr>Data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Companies , Meters and cost</vt:lpstr>
      <vt:lpstr>Companies , Meters and cost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compusoft</cp:lastModifiedBy>
  <cp:revision>181</cp:revision>
  <dcterms:created xsi:type="dcterms:W3CDTF">2024-10-15T16:27:00Z</dcterms:created>
  <dcterms:modified xsi:type="dcterms:W3CDTF">2024-12-11T08:57:17Z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5FF9BF9361444111B90BB4269B26B35B_12</vt:lpwstr>
  </property>
  <property fmtid="{D5CDD505-2E9C-101B-9397-08002B2CF9AE}" pid="3" name="KSOProductBuildVer">
    <vt:lpwstr>1033-12.2.0.19307</vt:lpwstr>
  </property>
</Properties>
</file>