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83" r:id="rId4"/>
    <p:sldId id="258" r:id="rId5"/>
    <p:sldId id="259" r:id="rId6"/>
    <p:sldId id="260" r:id="rId7"/>
    <p:sldId id="273" r:id="rId8"/>
    <p:sldId id="286" r:id="rId9"/>
    <p:sldId id="266" r:id="rId10"/>
    <p:sldId id="267" r:id="rId11"/>
    <p:sldId id="314" r:id="rId12"/>
    <p:sldId id="285" r:id="rId13"/>
    <p:sldId id="293" r:id="rId14"/>
    <p:sldId id="312" r:id="rId15"/>
    <p:sldId id="313" r:id="rId16"/>
    <p:sldId id="272" r:id="rId17"/>
    <p:sldId id="271" r:id="rId18"/>
    <p:sldId id="274" r:id="rId19"/>
    <p:sldId id="275" r:id="rId20"/>
    <p:sldId id="276" r:id="rId21"/>
    <p:sldId id="278" r:id="rId22"/>
    <p:sldId id="277" r:id="rId23"/>
    <p:sldId id="281" r:id="rId24"/>
    <p:sldId id="280" r:id="rId25"/>
    <p:sldId id="282" r:id="rId26"/>
    <p:sldId id="279" r:id="rId27"/>
    <p:sldId id="284" r:id="rId28"/>
    <p:sldId id="287" r:id="rId29"/>
    <p:sldId id="288" r:id="rId30"/>
    <p:sldId id="289" r:id="rId31"/>
    <p:sldId id="290" r:id="rId32"/>
    <p:sldId id="291" r:id="rId33"/>
    <p:sldId id="292" r:id="rId34"/>
  </p:sldIdLst>
  <p:sldSz cx="12192000" cy="6858000"/>
  <p:notesSz cx="6858000" cy="9144000"/>
  <p:custShowLst>
    <p:custShow name="Custom Show 1" id="0">
      <p:sldLst>
        <p:sld r:id="rId2"/>
        <p:sld r:id="rId13"/>
        <p:sld r:id="rId4"/>
        <p:sld r:id="rId28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B570BA3-3262-4713-9576-21301521E4B3}">
          <p14:sldIdLst>
            <p14:sldId id="256"/>
            <p14:sldId id="257"/>
            <p14:sldId id="283"/>
            <p14:sldId id="258"/>
            <p14:sldId id="259"/>
            <p14:sldId id="260"/>
          </p14:sldIdLst>
        </p14:section>
        <p14:section name="Untitled Section" id="{C51A40BA-666F-4066-9A97-A66359425F5B}">
          <p14:sldIdLst>
            <p14:sldId id="273"/>
            <p14:sldId id="286"/>
            <p14:sldId id="266"/>
            <p14:sldId id="267"/>
            <p14:sldId id="314"/>
            <p14:sldId id="285"/>
            <p14:sldId id="293"/>
            <p14:sldId id="312"/>
            <p14:sldId id="313"/>
            <p14:sldId id="272"/>
            <p14:sldId id="271"/>
            <p14:sldId id="274"/>
            <p14:sldId id="275"/>
            <p14:sldId id="276"/>
            <p14:sldId id="278"/>
            <p14:sldId id="277"/>
            <p14:sldId id="281"/>
            <p14:sldId id="280"/>
            <p14:sldId id="282"/>
            <p14:sldId id="279"/>
            <p14:sldId id="284"/>
            <p14:sldId id="287"/>
            <p14:sldId id="288"/>
            <p14:sldId id="289"/>
            <p14:sldId id="290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78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4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81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D6DC-E1CB-4874-BF52-C3407230D20E}" type="datetime1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5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5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12/16/2024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12/16/2024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12/16/2024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5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olume indicators"/>
          <p:cNvPicPr>
            <a:picLocks noChangeAspect="1"/>
          </p:cNvPicPr>
          <p:nvPr/>
        </p:nvPicPr>
        <p:blipFill>
          <a:blip r:embed="rId2">
            <a:alphaModFix amt="40000"/>
          </a:blip>
          <a:srcRect t="12610" r="6" b="8309"/>
          <a:stretch>
            <a:fillRect/>
          </a:stretch>
        </p:blipFill>
        <p:spPr>
          <a:xfrm>
            <a:off x="21" y="10"/>
            <a:ext cx="12188932" cy="6857990"/>
          </a:xfrm>
          <a:prstGeom prst="rect">
            <a:avLst/>
          </a:prstGeom>
          <a:ln w="12700">
            <a:noFill/>
          </a:ln>
        </p:spPr>
      </p:pic>
      <p:grpSp>
        <p:nvGrpSpPr>
          <p:cNvPr id="13" name="Group 12"/>
          <p:cNvGrpSpPr>
            <a:grpSpLocks noGrp="1" noUngrp="1" noRot="1" noChangeAspect="1" noMove="1" noResize="1"/>
          </p:cNvGrpSpPr>
          <p:nvPr/>
        </p:nvGrpSpPr>
        <p:grpSpPr>
          <a:xfrm>
            <a:off x="628367" y="89"/>
            <a:ext cx="10933011" cy="6864297"/>
            <a:chOff x="628366" y="87"/>
            <a:chExt cx="10933011" cy="6864297"/>
          </a:xfrm>
        </p:grpSpPr>
        <p:cxnSp>
          <p:nvCxnSpPr>
            <p:cNvPr id="14" name="Straight Connector 13"/>
            <p:cNvCxnSpPr/>
            <p:nvPr/>
          </p:nvCxnSpPr>
          <p:spPr>
            <a:xfrm rot="16200000">
              <a:off x="-1282750" y="3429044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6200000">
              <a:off x="6688336" y="3429043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28366" y="3413532"/>
              <a:ext cx="258581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11"/>
            <p:cNvSpPr/>
            <p:nvPr/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8974010" y="3413529"/>
              <a:ext cx="258736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>
              <a:off x="8132421" y="3431507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>
              <a:off x="-2796164" y="3435428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71864" y="3429000"/>
            <a:ext cx="5248275" cy="2387600"/>
          </a:xfrm>
        </p:spPr>
        <p:txBody>
          <a:bodyPr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Electricity consumption analyzer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189" y="2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/>
          <p:cNvGrpSpPr>
            <a:grpSpLocks noGrp="1" noUngrp="1" noRot="1" noChangeAspect="1" noMove="1" noResize="1"/>
          </p:cNvGrpSpPr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Graphic 33"/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Graphic 33"/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903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439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7725" y="1122363"/>
            <a:ext cx="5248275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2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Flow chart</a:t>
            </a:r>
          </a:p>
        </p:txBody>
      </p:sp>
      <p:grpSp>
        <p:nvGrpSpPr>
          <p:cNvPr id="31" name="Group 30"/>
          <p:cNvGrpSpPr>
            <a:grpSpLocks noGrp="1" noUngrp="1" noRot="1" noChangeAspect="1" noMove="1" noResize="1"/>
          </p:cNvGrpSpPr>
          <p:nvPr/>
        </p:nvGrpSpPr>
        <p:grpSpPr>
          <a:xfrm>
            <a:off x="7434023" y="-6437"/>
            <a:ext cx="4133500" cy="6864437"/>
            <a:chOff x="7433816" y="-6437"/>
            <a:chExt cx="4133500" cy="686443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7433816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7434228" y="581337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434228" y="6276734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925" y="595726"/>
            <a:ext cx="2382108" cy="6268708"/>
          </a:xfrm>
          <a:prstGeom prst="rect">
            <a:avLst/>
          </a:prstGeom>
        </p:spPr>
      </p:pic>
      <p:sp>
        <p:nvSpPr>
          <p:cNvPr id="36" name="Title 1"/>
          <p:cNvSpPr txBox="1"/>
          <p:nvPr/>
        </p:nvSpPr>
        <p:spPr>
          <a:xfrm>
            <a:off x="3791819" y="2753810"/>
            <a:ext cx="2889487" cy="8476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dirty="0"/>
              <a:t>Diagrams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766" y="740229"/>
            <a:ext cx="8098971" cy="56578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9532" y="2621281"/>
            <a:ext cx="24732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ERD</a:t>
            </a:r>
            <a:endParaRPr lang="en-US" sz="96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296884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167" y="555813"/>
            <a:ext cx="7224983" cy="57643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93695" y="2079810"/>
            <a:ext cx="30838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 CASE DIAGRAM</a:t>
            </a:r>
            <a:endParaRPr lang="en-US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370" y="0"/>
            <a:ext cx="737616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1190" y="1968137"/>
            <a:ext cx="36924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Activity Diagram</a:t>
            </a:r>
            <a:endParaRPr lang="en-US" sz="60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-635" y="8890"/>
            <a:ext cx="12192000" cy="684911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266700">
              <a:lnSpc>
                <a:spcPct val="1140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sz="1900" b="1">
                <a:solidFill>
                  <a:srgbClr val="4F81BD"/>
                </a:solidFill>
                <a:latin typeface="Calibri" panose="020F0502020204030204"/>
                <a:ea typeface="MS Gothic" panose="020B0609070205080204" charset="-128"/>
                <a:sym typeface="+mn-ea"/>
              </a:rPr>
              <a:t>                                                                                              </a:t>
            </a:r>
            <a:r>
              <a:rPr sz="1900" b="1">
                <a:solidFill>
                  <a:srgbClr val="4F81BD"/>
                </a:solidFill>
                <a:latin typeface="Calibri" panose="020F0502020204030204"/>
                <a:ea typeface="MS Gothic" panose="020B0609070205080204" charset="-128"/>
                <a:sym typeface="+mn-ea"/>
              </a:rPr>
              <a:t>Use</a:t>
            </a:r>
            <a:r>
              <a:rPr lang="en-US" sz="1900" b="1">
                <a:solidFill>
                  <a:srgbClr val="4F81BD"/>
                </a:solidFill>
                <a:latin typeface="Calibri" panose="020F0502020204030204"/>
                <a:ea typeface="MS Gothic" panose="020B0609070205080204" charset="-128"/>
                <a:sym typeface="+mn-ea"/>
              </a:rPr>
              <a:t>-</a:t>
            </a:r>
            <a:r>
              <a:rPr sz="1900" b="1">
                <a:solidFill>
                  <a:srgbClr val="4F81BD"/>
                </a:solidFill>
                <a:latin typeface="Calibri" panose="020F0502020204030204"/>
                <a:ea typeface="MS Gothic" panose="020B0609070205080204" charset="-128"/>
                <a:sym typeface="+mn-ea"/>
              </a:rPr>
              <a:t>Case</a:t>
            </a:r>
            <a:r>
              <a:rPr lang="en-US" sz="1900" b="1">
                <a:solidFill>
                  <a:srgbClr val="4F81BD"/>
                </a:solidFill>
                <a:latin typeface="Calibri" panose="020F0502020204030204"/>
                <a:ea typeface="MS Gothic" panose="020B0609070205080204" charset="-128"/>
                <a:sym typeface="+mn-ea"/>
              </a:rPr>
              <a:t> Description </a:t>
            </a:r>
            <a:endParaRPr sz="1900" b="1">
              <a:solidFill>
                <a:srgbClr val="4F81BD"/>
              </a:solidFill>
              <a:latin typeface="Calibri" panose="020F0502020204030204"/>
              <a:ea typeface="MS Gothic" panose="020B0609070205080204" charset="-128"/>
            </a:endParaRPr>
          </a:p>
          <a:p>
            <a:pPr defTabSz="266700">
              <a:lnSpc>
                <a:spcPct val="114000"/>
              </a:lnSpc>
              <a:spcBef>
                <a:spcPts val="1000"/>
              </a:spcBef>
              <a:spcAft>
                <a:spcPct val="0"/>
              </a:spcAft>
            </a:pPr>
            <a:r>
              <a:rPr sz="1900" b="1">
                <a:solidFill>
                  <a:srgbClr val="4F81BD"/>
                </a:solidFill>
                <a:latin typeface="Calibri" panose="020F0502020204030204"/>
                <a:ea typeface="MS Gothic" panose="020B0609070205080204" charset="-128"/>
              </a:rPr>
              <a:t>Use Case Name</a:t>
            </a:r>
            <a:r>
              <a:rPr lang="en-US" sz="1900" b="1">
                <a:solidFill>
                  <a:srgbClr val="4F81BD"/>
                </a:solidFill>
                <a:latin typeface="Calibri" panose="020F0502020204030204"/>
                <a:ea typeface="MS Gothic" panose="020B0609070205080204" charset="-128"/>
              </a:rPr>
              <a:t>: </a:t>
            </a:r>
            <a:r>
              <a:rPr sz="1600">
                <a:latin typeface="Cambria" panose="02040503050406030204"/>
                <a:ea typeface="ＭＳ 明朝"/>
                <a:sym typeface="+mn-ea"/>
              </a:rPr>
              <a:t>Electricity Consumption Analyze</a:t>
            </a:r>
            <a:r>
              <a:rPr lang="en-US" sz="1600">
                <a:latin typeface="Cambria" panose="02040503050406030204"/>
                <a:ea typeface="ＭＳ 明朝"/>
                <a:sym typeface="+mn-ea"/>
              </a:rPr>
              <a:t>r</a:t>
            </a:r>
            <a:r>
              <a:rPr lang="en-US" sz="1900" b="1">
                <a:solidFill>
                  <a:srgbClr val="4F81BD"/>
                </a:solidFill>
                <a:latin typeface="Calibri" panose="020F0502020204030204"/>
                <a:ea typeface="MS Gothic" panose="020B0609070205080204" charset="-128"/>
              </a:rPr>
              <a:t>                                                                 </a:t>
            </a:r>
            <a:r>
              <a:rPr sz="1900" b="1">
                <a:solidFill>
                  <a:srgbClr val="4F81BD"/>
                </a:solidFill>
                <a:latin typeface="Calibri" panose="020F0502020204030204"/>
                <a:ea typeface="MS Gothic" panose="020B0609070205080204" charset="-128"/>
                <a:sym typeface="+mn-ea"/>
              </a:rPr>
              <a:t>ID:</a:t>
            </a:r>
            <a:r>
              <a:rPr lang="en-US" sz="1900">
                <a:solidFill>
                  <a:schemeClr val="tx1"/>
                </a:solidFill>
                <a:latin typeface="Calibri" panose="020F0502020204030204"/>
                <a:ea typeface="MS Gothic" panose="020B0609070205080204" charset="-128"/>
                <a:sym typeface="+mn-ea"/>
              </a:rPr>
              <a:t> 1</a:t>
            </a:r>
            <a:endParaRPr sz="1600">
              <a:latin typeface="Cambria" panose="02040503050406030204"/>
              <a:ea typeface="ＭＳ 明朝"/>
            </a:endParaRPr>
          </a:p>
          <a:p>
            <a:pPr defTabSz="266700">
              <a:lnSpc>
                <a:spcPct val="114000"/>
              </a:lnSpc>
              <a:spcBef>
                <a:spcPts val="1000"/>
              </a:spcBef>
              <a:spcAft>
                <a:spcPct val="0"/>
              </a:spcAft>
            </a:pPr>
            <a:r>
              <a:rPr sz="1900" b="1">
                <a:solidFill>
                  <a:srgbClr val="4F81BD"/>
                </a:solidFill>
                <a:latin typeface="Calibri" panose="020F0502020204030204"/>
                <a:ea typeface="MS Gothic" panose="020B0609070205080204" charset="-128"/>
              </a:rPr>
              <a:t>Importance Level:</a:t>
            </a:r>
            <a:r>
              <a:rPr lang="en-US" sz="1900" b="1">
                <a:solidFill>
                  <a:srgbClr val="4F81BD"/>
                </a:solidFill>
                <a:latin typeface="Calibri" panose="020F0502020204030204"/>
                <a:ea typeface="MS Gothic" panose="020B0609070205080204" charset="-128"/>
              </a:rPr>
              <a:t> </a:t>
            </a:r>
            <a:r>
              <a:rPr sz="1600">
                <a:latin typeface="Cambria" panose="02040503050406030204"/>
                <a:ea typeface="ＭＳ 明朝"/>
                <a:sym typeface="+mn-ea"/>
              </a:rPr>
              <a:t>High</a:t>
            </a:r>
            <a:r>
              <a:rPr lang="en-US" sz="1600">
                <a:latin typeface="Cambria" panose="02040503050406030204"/>
                <a:ea typeface="ＭＳ 明朝"/>
                <a:sym typeface="+mn-ea"/>
              </a:rPr>
              <a:t>                                                                                                                                    </a:t>
            </a:r>
            <a:r>
              <a:rPr sz="1900" b="1">
                <a:solidFill>
                  <a:srgbClr val="4F81BD"/>
                </a:solidFill>
                <a:latin typeface="Calibri" panose="020F0502020204030204"/>
                <a:ea typeface="MS Gothic" panose="020B0609070205080204" charset="-128"/>
                <a:sym typeface="+mn-ea"/>
              </a:rPr>
              <a:t>Primary Actor:</a:t>
            </a:r>
            <a:r>
              <a:rPr lang="en-US" sz="1900" b="1">
                <a:solidFill>
                  <a:srgbClr val="4F81BD"/>
                </a:solidFill>
                <a:latin typeface="Calibri" panose="020F0502020204030204"/>
                <a:ea typeface="MS Gothic" panose="020B0609070205080204" charset="-128"/>
                <a:sym typeface="+mn-ea"/>
              </a:rPr>
              <a:t> </a:t>
            </a:r>
            <a:r>
              <a:rPr sz="1600">
                <a:latin typeface="Cambria" panose="02040503050406030204"/>
                <a:ea typeface="ＭＳ 明朝"/>
                <a:sym typeface="+mn-ea"/>
              </a:rPr>
              <a:t>Use</a:t>
            </a:r>
            <a:r>
              <a:rPr lang="en-US" sz="1600">
                <a:latin typeface="Cambria" panose="02040503050406030204"/>
                <a:ea typeface="ＭＳ 明朝"/>
                <a:sym typeface="+mn-ea"/>
              </a:rPr>
              <a:t>r</a:t>
            </a:r>
            <a:endParaRPr sz="1900" b="1">
              <a:solidFill>
                <a:srgbClr val="4F81BD"/>
              </a:solidFill>
              <a:latin typeface="Calibri" panose="020F0502020204030204"/>
              <a:ea typeface="MS Gothic" panose="020B0609070205080204" charset="-128"/>
            </a:endParaRPr>
          </a:p>
          <a:p>
            <a:pPr defTabSz="266700">
              <a:lnSpc>
                <a:spcPct val="114000"/>
              </a:lnSpc>
              <a:spcBef>
                <a:spcPts val="1000"/>
              </a:spcBef>
              <a:spcAft>
                <a:spcPct val="0"/>
              </a:spcAft>
            </a:pPr>
            <a:r>
              <a:rPr sz="1900" b="1">
                <a:solidFill>
                  <a:srgbClr val="4F81BD"/>
                </a:solidFill>
                <a:latin typeface="Calibri" panose="020F0502020204030204"/>
                <a:ea typeface="MS Gothic" panose="020B0609070205080204" charset="-128"/>
              </a:rPr>
              <a:t>Stakeholders and Interests:</a:t>
            </a: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sz="1600">
                <a:latin typeface="Cambria" panose="02040503050406030204"/>
                <a:ea typeface="ＭＳ 明朝"/>
              </a:rPr>
              <a:t>- User: Ensures sufficient balance for electricity usage.</a:t>
            </a: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sz="1600">
                <a:latin typeface="Cambria" panose="02040503050406030204"/>
                <a:ea typeface="ＭＳ 明朝"/>
              </a:rPr>
              <a:t>- Electricity Meter: Tracks and verifies electricity consumption data.</a:t>
            </a:r>
          </a:p>
          <a:p>
            <a:pPr defTabSz="266700">
              <a:lnSpc>
                <a:spcPct val="114000"/>
              </a:lnSpc>
              <a:spcBef>
                <a:spcPts val="1000"/>
              </a:spcBef>
              <a:spcAft>
                <a:spcPct val="0"/>
              </a:spcAft>
            </a:pPr>
            <a:r>
              <a:rPr sz="1900" b="1">
                <a:solidFill>
                  <a:srgbClr val="4F81BD"/>
                </a:solidFill>
                <a:latin typeface="Calibri" panose="020F0502020204030204"/>
                <a:ea typeface="MS Gothic" panose="020B0609070205080204" charset="-128"/>
              </a:rPr>
              <a:t>Brief Description:</a:t>
            </a: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sz="1600">
                <a:latin typeface="Cambria" panose="02040503050406030204"/>
                <a:ea typeface="ＭＳ 明朝"/>
              </a:rPr>
              <a:t>This use case describes how users log in, check their balance, set price limits, recharge accounts, and receive notifications related to electricity usage.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-99060" y="3672205"/>
            <a:ext cx="12291060" cy="12001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266700">
              <a:lnSpc>
                <a:spcPct val="1140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sz="1900" b="1">
                <a:solidFill>
                  <a:srgbClr val="4F81BD"/>
                </a:solidFill>
                <a:latin typeface="Calibri" panose="020F0502020204030204"/>
                <a:ea typeface="MS Gothic" panose="020B0609070205080204" charset="-128"/>
                <a:sym typeface="+mn-ea"/>
              </a:rPr>
              <a:t>T</a:t>
            </a:r>
            <a:r>
              <a:rPr sz="1900" b="1">
                <a:solidFill>
                  <a:srgbClr val="4F81BD"/>
                </a:solidFill>
                <a:latin typeface="Calibri" panose="020F0502020204030204"/>
                <a:ea typeface="MS Gothic" panose="020B0609070205080204" charset="-128"/>
                <a:sym typeface="+mn-ea"/>
              </a:rPr>
              <a:t>rigger</a:t>
            </a:r>
            <a:r>
              <a:rPr lang="en-US" sz="1900" b="1">
                <a:solidFill>
                  <a:srgbClr val="4F81BD"/>
                </a:solidFill>
                <a:latin typeface="Calibri" panose="020F0502020204030204"/>
                <a:ea typeface="MS Gothic" panose="020B0609070205080204" charset="-128"/>
                <a:sym typeface="+mn-ea"/>
              </a:rPr>
              <a:t> : </a:t>
            </a:r>
            <a:r>
              <a:rPr sz="1600">
                <a:latin typeface="Cambria" panose="02040503050406030204"/>
                <a:ea typeface="ＭＳ 明朝"/>
                <a:sym typeface="+mn-ea"/>
              </a:rPr>
              <a:t>The user interacts with the system to manage electricity consumption or balance</a:t>
            </a:r>
            <a:r>
              <a:rPr lang="en-US" sz="1600">
                <a:latin typeface="Cambria" panose="02040503050406030204"/>
                <a:ea typeface="ＭＳ 明朝"/>
                <a:sym typeface="+mn-ea"/>
              </a:rPr>
              <a:t> </a:t>
            </a:r>
          </a:p>
          <a:p>
            <a:pPr defTabSz="266700">
              <a:lnSpc>
                <a:spcPct val="114000"/>
              </a:lnSpc>
              <a:spcBef>
                <a:spcPts val="1000"/>
              </a:spcBef>
              <a:spcAft>
                <a:spcPct val="0"/>
              </a:spcAft>
            </a:pPr>
            <a:endParaRPr lang="en-US" sz="1600">
              <a:latin typeface="Cambria" panose="02040503050406030204"/>
              <a:ea typeface="ＭＳ 明朝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206105" y="1384935"/>
            <a:ext cx="3188335" cy="424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sz="1900" b="1">
                <a:solidFill>
                  <a:srgbClr val="4F81BD"/>
                </a:solidFill>
                <a:latin typeface="Calibri" panose="020F0502020204030204"/>
                <a:ea typeface="MS Gothic" panose="020B0609070205080204" charset="-128"/>
                <a:sym typeface="+mn-ea"/>
              </a:rPr>
              <a:t>Type:</a:t>
            </a:r>
            <a:r>
              <a:rPr lang="en-US" sz="1900" b="1">
                <a:solidFill>
                  <a:srgbClr val="4F81BD"/>
                </a:solidFill>
                <a:latin typeface="Calibri" panose="020F0502020204030204"/>
                <a:ea typeface="MS Gothic" panose="020B0609070205080204" charset="-128"/>
                <a:sym typeface="+mn-ea"/>
              </a:rPr>
              <a:t> </a:t>
            </a:r>
            <a:r>
              <a:rPr lang="en-US" sz="1900">
                <a:latin typeface="Calibri" panose="020F0502020204030204"/>
                <a:ea typeface="MS Gothic" panose="020B0609070205080204" charset="-128"/>
                <a:sym typeface="+mn-ea"/>
              </a:rPr>
              <a:t>Extrnal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0" y="4213225"/>
            <a:ext cx="6096000" cy="19297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266700">
              <a:lnSpc>
                <a:spcPct val="114000"/>
              </a:lnSpc>
              <a:spcBef>
                <a:spcPts val="1000"/>
              </a:spcBef>
              <a:spcAft>
                <a:spcPct val="0"/>
              </a:spcAft>
            </a:pPr>
            <a:r>
              <a:rPr sz="1900" b="1">
                <a:solidFill>
                  <a:srgbClr val="4F81BD"/>
                </a:solidFill>
                <a:latin typeface="Calibri" panose="020F0502020204030204"/>
                <a:ea typeface="MS Gothic" panose="020B0609070205080204" charset="-128"/>
                <a:sym typeface="+mn-ea"/>
              </a:rPr>
              <a:t>Relationships:</a:t>
            </a:r>
            <a:endParaRPr sz="1900" b="1">
              <a:solidFill>
                <a:srgbClr val="4F81BD"/>
              </a:solidFill>
              <a:latin typeface="Calibri" panose="020F0502020204030204"/>
              <a:ea typeface="MS Gothic" panose="020B0609070205080204" charset="-128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sz="1600">
                <a:latin typeface="Cambria" panose="02040503050406030204"/>
                <a:ea typeface="ＭＳ 明朝"/>
                <a:sym typeface="+mn-ea"/>
              </a:rPr>
              <a:t>- Association: User, Electricity Meter</a:t>
            </a:r>
            <a:endParaRPr sz="1600">
              <a:latin typeface="Cambria" panose="02040503050406030204"/>
              <a:ea typeface="ＭＳ 明朝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sz="1600">
                <a:latin typeface="Cambria" panose="02040503050406030204"/>
                <a:ea typeface="ＭＳ 明朝"/>
                <a:sym typeface="+mn-ea"/>
              </a:rPr>
              <a:t>- Include: Check Balance, Recharge, Notification</a:t>
            </a:r>
            <a:endParaRPr sz="1600">
              <a:latin typeface="Cambria" panose="02040503050406030204"/>
              <a:ea typeface="ＭＳ 明朝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sz="1600">
                <a:latin typeface="Cambria" panose="02040503050406030204"/>
                <a:ea typeface="ＭＳ 明朝"/>
                <a:sym typeface="+mn-ea"/>
              </a:rPr>
              <a:t>- Extend: Set Price Limit</a:t>
            </a: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endParaRPr lang="en-US" sz="1600">
              <a:latin typeface="Cambria" panose="02040503050406030204"/>
              <a:ea typeface="ＭＳ 明朝"/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0" y="5080"/>
            <a:ext cx="12192635" cy="68529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sz="1900" b="1">
                <a:solidFill>
                  <a:srgbClr val="4F81BD"/>
                </a:solidFill>
                <a:latin typeface="Calibri" panose="020F0502020204030204"/>
                <a:ea typeface="MS Gothic" panose="020B0609070205080204" charset="-128"/>
                <a:sym typeface="+mn-ea"/>
              </a:rPr>
              <a:t>Normal Flow of Events:</a:t>
            </a:r>
            <a:endParaRPr sz="1900" b="1">
              <a:solidFill>
                <a:srgbClr val="4F81BD"/>
              </a:solidFill>
              <a:latin typeface="Calibri" panose="020F0502020204030204"/>
              <a:ea typeface="MS Gothic" panose="020B0609070205080204" charset="-128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sz="1600">
                <a:latin typeface="Cambria" panose="02040503050406030204"/>
                <a:ea typeface="ＭＳ 明朝"/>
                <a:sym typeface="+mn-ea"/>
              </a:rPr>
              <a:t>1. Login:</a:t>
            </a:r>
            <a:endParaRPr sz="1600">
              <a:latin typeface="Cambria" panose="02040503050406030204"/>
              <a:ea typeface="ＭＳ 明朝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sz="1600">
                <a:latin typeface="Cambria" panose="02040503050406030204"/>
                <a:ea typeface="ＭＳ 明朝"/>
                <a:sym typeface="+mn-ea"/>
              </a:rPr>
              <a:t>   - The user logs into the system f</a:t>
            </a:r>
            <a:r>
              <a:rPr lang="en-US" sz="1600">
                <a:latin typeface="Cambria" panose="02040503050406030204"/>
                <a:ea typeface="ＭＳ 明朝"/>
                <a:sym typeface="+mn-ea"/>
              </a:rPr>
              <a:t>x</a:t>
            </a:r>
            <a:r>
              <a:rPr sz="1600">
                <a:latin typeface="Cambria" panose="02040503050406030204"/>
                <a:ea typeface="ＭＳ 明朝"/>
                <a:sym typeface="+mn-ea"/>
              </a:rPr>
              <a:t>or authentication.</a:t>
            </a:r>
            <a:endParaRPr sz="1600">
              <a:latin typeface="Cambria" panose="02040503050406030204"/>
              <a:ea typeface="ＭＳ 明朝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sz="1600">
                <a:latin typeface="Cambria" panose="02040503050406030204"/>
                <a:ea typeface="ＭＳ 明朝"/>
                <a:sym typeface="+mn-ea"/>
              </a:rPr>
              <a:t>   - The system verifies the user’s credentials.</a:t>
            </a:r>
            <a:endParaRPr sz="1600">
              <a:latin typeface="Cambria" panose="02040503050406030204"/>
              <a:ea typeface="ＭＳ 明朝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sz="1600">
                <a:latin typeface="Cambria" panose="02040503050406030204"/>
                <a:ea typeface="ＭＳ 明朝"/>
                <a:sym typeface="+mn-ea"/>
              </a:rPr>
              <a:t>2. Check Balance:</a:t>
            </a:r>
            <a:endParaRPr sz="1600">
              <a:latin typeface="Cambria" panose="02040503050406030204"/>
              <a:ea typeface="ＭＳ 明朝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sz="1600">
                <a:latin typeface="Cambria" panose="02040503050406030204"/>
                <a:ea typeface="ＭＳ 明朝"/>
                <a:sym typeface="+mn-ea"/>
              </a:rPr>
              <a:t>   - The user requests to view the remaining electricity balance.</a:t>
            </a:r>
            <a:endParaRPr sz="1600">
              <a:latin typeface="Cambria" panose="02040503050406030204"/>
              <a:ea typeface="ＭＳ 明朝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sz="1600">
                <a:latin typeface="Cambria" panose="02040503050406030204"/>
                <a:ea typeface="ＭＳ 明朝"/>
                <a:sym typeface="+mn-ea"/>
              </a:rPr>
              <a:t>   - The system retrieves and displays the balance from the electricity meter.</a:t>
            </a:r>
            <a:endParaRPr sz="1600">
              <a:latin typeface="Cambria" panose="02040503050406030204"/>
              <a:ea typeface="ＭＳ 明朝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sz="1600">
                <a:latin typeface="Cambria" panose="02040503050406030204"/>
                <a:ea typeface="ＭＳ 明朝"/>
                <a:sym typeface="+mn-ea"/>
              </a:rPr>
              <a:t>3. Set Price Limit:</a:t>
            </a:r>
            <a:endParaRPr sz="1600">
              <a:latin typeface="Cambria" panose="02040503050406030204"/>
              <a:ea typeface="ＭＳ 明朝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sz="1600">
                <a:latin typeface="Cambria" panose="02040503050406030204"/>
                <a:ea typeface="ＭＳ 明朝"/>
                <a:sym typeface="+mn-ea"/>
              </a:rPr>
              <a:t>   - The user sets a limit on electricity consumption.</a:t>
            </a:r>
            <a:endParaRPr sz="1600">
              <a:latin typeface="Cambria" panose="02040503050406030204"/>
              <a:ea typeface="ＭＳ 明朝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sz="1600">
                <a:latin typeface="Cambria" panose="02040503050406030204"/>
                <a:ea typeface="ＭＳ 明朝"/>
                <a:sym typeface="+mn-ea"/>
              </a:rPr>
              <a:t>   - The system validates the limit and updates the user’s profile.</a:t>
            </a:r>
            <a:endParaRPr lang="en-US" sz="1600">
              <a:latin typeface="Cambria" panose="02040503050406030204"/>
              <a:ea typeface="ＭＳ 明朝"/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189" y="2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>
            <a:grpSpLocks noGrp="1" noUngrp="1" noRot="1" noChangeAspect="1" noMove="1" noResize="1"/>
          </p:cNvGrpSpPr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Graphic 33"/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Graphic 33"/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7" name="Group 16"/>
          <p:cNvGrpSpPr>
            <a:grpSpLocks noGrp="1" noUngrp="1" noRot="1" noChangeAspect="1" noMove="1" noResize="1"/>
          </p:cNvGrpSpPr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Graphic 33"/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33"/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903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/>
          <p:cNvGrpSpPr>
            <a:grpSpLocks noGrp="1" noUngrp="1" noRot="1" noChangeAspect="1" noMove="1" noResize="1"/>
          </p:cNvGrpSpPr>
          <p:nvPr/>
        </p:nvGrpSpPr>
        <p:grpSpPr>
          <a:xfrm>
            <a:off x="630269" y="-15381"/>
            <a:ext cx="10933011" cy="6880178"/>
            <a:chOff x="630269" y="-15381"/>
            <a:chExt cx="10933011" cy="6880178"/>
          </a:xfrm>
        </p:grpSpPr>
        <p:grpSp>
          <p:nvGrpSpPr>
            <p:cNvPr id="30" name="Group 29"/>
            <p:cNvGrpSpPr/>
            <p:nvPr/>
          </p:nvGrpSpPr>
          <p:grpSpPr>
            <a:xfrm>
              <a:off x="630269" y="-15381"/>
              <a:ext cx="10933011" cy="6880178"/>
              <a:chOff x="630269" y="-15381"/>
              <a:chExt cx="10933011" cy="6880178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 flipV="1">
                <a:off x="2193087" y="0"/>
                <a:ext cx="0" cy="685800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rot="16200000">
                <a:off x="6729241" y="3413575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30269" y="3413532"/>
                <a:ext cx="2585819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8975913" y="3413529"/>
                <a:ext cx="2587367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rot="16200000">
                <a:off x="8134324" y="3435841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rot="16200000">
                <a:off x="-2794261" y="3435428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Graphic 11"/>
            <p:cNvSpPr/>
            <p:nvPr/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1765" y="3428997"/>
            <a:ext cx="5592851" cy="26078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200" dirty="0"/>
              <a:t>Companies , Meters and cost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7324" y="3310598"/>
            <a:ext cx="3415779" cy="191283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135" y="-2848976"/>
            <a:ext cx="3415779" cy="2558537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48639" y="25653"/>
            <a:ext cx="9094723" cy="10643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1900" dirty="0"/>
              <a:t>Companies , Meters and cost</a:t>
            </a: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99" y="617348"/>
            <a:ext cx="4781612" cy="5735637"/>
          </a:xfr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613" y="5232475"/>
            <a:ext cx="4781612" cy="106434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612" y="659464"/>
            <a:ext cx="3415779" cy="255853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612" y="3218000"/>
            <a:ext cx="3415779" cy="1912836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189" y="2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8"/>
          <p:cNvGrpSpPr>
            <a:grpSpLocks noGrp="1" noUngrp="1" noRot="1" noChangeAspect="1" noMove="1" noResize="1"/>
          </p:cNvGrpSpPr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Graphic 33"/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Graphic 33"/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0" name="Group 16"/>
          <p:cNvGrpSpPr>
            <a:grpSpLocks noGrp="1" noUngrp="1" noRot="1" noChangeAspect="1" noMove="1" noResize="1"/>
          </p:cNvGrpSpPr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Graphic 33"/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33"/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41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903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" name="Group 28"/>
          <p:cNvGrpSpPr>
            <a:grpSpLocks noGrp="1" noUngrp="1" noRot="1" noChangeAspect="1" noMove="1" noResize="1"/>
          </p:cNvGrpSpPr>
          <p:nvPr/>
        </p:nvGrpSpPr>
        <p:grpSpPr>
          <a:xfrm>
            <a:off x="630269" y="-15381"/>
            <a:ext cx="10933011" cy="6880178"/>
            <a:chOff x="630269" y="-15381"/>
            <a:chExt cx="10933011" cy="6880178"/>
          </a:xfrm>
        </p:grpSpPr>
        <p:grpSp>
          <p:nvGrpSpPr>
            <p:cNvPr id="30" name="Group 29"/>
            <p:cNvGrpSpPr/>
            <p:nvPr/>
          </p:nvGrpSpPr>
          <p:grpSpPr>
            <a:xfrm>
              <a:off x="630269" y="-15381"/>
              <a:ext cx="10933011" cy="6880178"/>
              <a:chOff x="630269" y="-15381"/>
              <a:chExt cx="10933011" cy="6880178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 flipV="1">
                <a:off x="2193087" y="0"/>
                <a:ext cx="0" cy="685800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rot="16200000">
                <a:off x="6729241" y="3413575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30269" y="3413532"/>
                <a:ext cx="2585819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8975913" y="3413529"/>
                <a:ext cx="2587367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rot="16200000">
                <a:off x="8134324" y="3435841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rot="16200000">
                <a:off x="-2794261" y="3435428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Graphic 11"/>
            <p:cNvSpPr/>
            <p:nvPr/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4" name="Title 1"/>
          <p:cNvSpPr txBox="1"/>
          <p:nvPr/>
        </p:nvSpPr>
        <p:spPr>
          <a:xfrm>
            <a:off x="4774479" y="3413529"/>
            <a:ext cx="2889487" cy="8476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dirty="0"/>
              <a:t>Cost</a:t>
            </a:r>
          </a:p>
          <a:p>
            <a:pPr algn="ctr"/>
            <a:endParaRPr lang="en-US" sz="52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27" y="583474"/>
            <a:ext cx="10920548" cy="566928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903" y="-597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903" y="2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581337"/>
            <a:ext cx="5836755" cy="2711736"/>
          </a:xfrm>
        </p:spPr>
        <p:txBody>
          <a:bodyPr>
            <a:normAutofit/>
          </a:bodyPr>
          <a:lstStyle/>
          <a:p>
            <a:r>
              <a:rPr lang="en-US" dirty="0"/>
              <a:t>Worked and presented to you by: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810566"/>
            <a:ext cx="5836755" cy="277798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indent="-342900">
              <a:buAutoNum type="arabicPeriod"/>
            </a:pPr>
            <a:r>
              <a:rPr lang="en-US" dirty="0"/>
              <a:t>Zeyad Saad Abdel-Fattah</a:t>
            </a:r>
          </a:p>
          <a:p>
            <a:pPr marL="342900" indent="-342900">
              <a:buAutoNum type="arabicPeriod"/>
            </a:pPr>
            <a:r>
              <a:rPr lang="en-US" dirty="0"/>
              <a:t>Joesph George Wahba</a:t>
            </a:r>
          </a:p>
          <a:p>
            <a:pPr marL="342900" indent="-342900">
              <a:buAutoNum type="arabicPeriod"/>
            </a:pPr>
            <a:r>
              <a:rPr lang="en-US" dirty="0"/>
              <a:t>Muhammed Ashraf El-Kateb</a:t>
            </a:r>
          </a:p>
          <a:p>
            <a:pPr marL="342900" indent="-342900">
              <a:buAutoNum type="arabicPeriod"/>
            </a:pPr>
            <a:r>
              <a:rPr lang="en-US"/>
              <a:t>Zyad Gamal Saeed</a:t>
            </a:r>
          </a:p>
          <a:p>
            <a:pPr marL="342900" indent="-342900">
              <a:buAutoNum type="arabicPeriod"/>
            </a:pPr>
            <a:r>
              <a:rPr lang="en-US" dirty="0"/>
              <a:t>Menna-Allah Ahmed</a:t>
            </a:r>
          </a:p>
          <a:p>
            <a:pPr marL="342900" indent="-342900">
              <a:buAutoNum type="arabicPeriod"/>
            </a:pPr>
            <a:r>
              <a:rPr lang="en-US" dirty="0"/>
              <a:t>Abdelhalim Ramadan</a:t>
            </a:r>
          </a:p>
        </p:txBody>
      </p:sp>
      <p:grpSp>
        <p:nvGrpSpPr>
          <p:cNvPr id="25" name="Group 24"/>
          <p:cNvGrpSpPr>
            <a:grpSpLocks noGrp="1" noUngrp="1" noRot="1" noChangeAspect="1" noMove="1" noResize="1"/>
          </p:cNvGrpSpPr>
          <p:nvPr/>
        </p:nvGrpSpPr>
        <p:grpSpPr>
          <a:xfrm>
            <a:off x="7433817" y="-6437"/>
            <a:ext cx="4133553" cy="6864437"/>
            <a:chOff x="7433816" y="-6437"/>
            <a:chExt cx="4133553" cy="6864437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7434228" y="3435437"/>
              <a:ext cx="55597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: Shape 13"/>
            <p:cNvSpPr/>
            <p:nvPr/>
          </p:nvSpPr>
          <p:spPr>
            <a:xfrm rot="10800000">
              <a:off x="7990199" y="840583"/>
              <a:ext cx="3021199" cy="5189709"/>
            </a:xfrm>
            <a:custGeom>
              <a:avLst/>
              <a:gdLst>
                <a:gd name="connsiteX0" fmla="*/ 1700213 w 3400426"/>
                <a:gd name="connsiteY0" fmla="*/ 5841130 h 5841130"/>
                <a:gd name="connsiteX1" fmla="*/ 0 w 3400426"/>
                <a:gd name="connsiteY1" fmla="*/ 4140917 h 5841130"/>
                <a:gd name="connsiteX2" fmla="*/ 0 w 3400426"/>
                <a:gd name="connsiteY2" fmla="*/ 3536080 h 5841130"/>
                <a:gd name="connsiteX3" fmla="*/ 0 w 3400426"/>
                <a:gd name="connsiteY3" fmla="*/ 3536080 h 5841130"/>
                <a:gd name="connsiteX4" fmla="*/ 0 w 3400426"/>
                <a:gd name="connsiteY4" fmla="*/ 1700213 h 5841130"/>
                <a:gd name="connsiteX5" fmla="*/ 1700213 w 3400426"/>
                <a:gd name="connsiteY5" fmla="*/ 0 h 5841130"/>
                <a:gd name="connsiteX6" fmla="*/ 3400426 w 3400426"/>
                <a:gd name="connsiteY6" fmla="*/ 1700213 h 5841130"/>
                <a:gd name="connsiteX7" fmla="*/ 3400426 w 3400426"/>
                <a:gd name="connsiteY7" fmla="*/ 2305050 h 5841130"/>
                <a:gd name="connsiteX8" fmla="*/ 3400426 w 3400426"/>
                <a:gd name="connsiteY8" fmla="*/ 2305050 h 5841130"/>
                <a:gd name="connsiteX9" fmla="*/ 3400426 w 3400426"/>
                <a:gd name="connsiteY9" fmla="*/ 4140917 h 5841130"/>
                <a:gd name="connsiteX10" fmla="*/ 1700213 w 3400426"/>
                <a:gd name="connsiteY10" fmla="*/ 5841130 h 584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00426" h="5841130">
                  <a:moveTo>
                    <a:pt x="1700213" y="5841130"/>
                  </a:moveTo>
                  <a:cubicBezTo>
                    <a:pt x="761211" y="5841130"/>
                    <a:pt x="0" y="5079919"/>
                    <a:pt x="0" y="4140917"/>
                  </a:cubicBezTo>
                  <a:lnTo>
                    <a:pt x="0" y="3536080"/>
                  </a:lnTo>
                  <a:lnTo>
                    <a:pt x="0" y="3536080"/>
                  </a:lnTo>
                  <a:lnTo>
                    <a:pt x="0" y="1700213"/>
                  </a:lnTo>
                  <a:cubicBezTo>
                    <a:pt x="0" y="761211"/>
                    <a:pt x="761211" y="0"/>
                    <a:pt x="1700213" y="0"/>
                  </a:cubicBezTo>
                  <a:cubicBezTo>
                    <a:pt x="2639215" y="0"/>
                    <a:pt x="3400426" y="761211"/>
                    <a:pt x="3400426" y="1700213"/>
                  </a:cubicBezTo>
                  <a:lnTo>
                    <a:pt x="3400426" y="2305050"/>
                  </a:lnTo>
                  <a:lnTo>
                    <a:pt x="3400426" y="2305050"/>
                  </a:lnTo>
                  <a:lnTo>
                    <a:pt x="3400426" y="4140917"/>
                  </a:lnTo>
                  <a:cubicBezTo>
                    <a:pt x="3400426" y="5079919"/>
                    <a:pt x="2639215" y="5841130"/>
                    <a:pt x="1700213" y="5841130"/>
                  </a:cubicBezTo>
                  <a:close/>
                </a:path>
              </a:pathLst>
            </a:cu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9498849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011398" y="3435437"/>
              <a:ext cx="55597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8"/>
            <p:cNvSpPr/>
            <p:nvPr/>
          </p:nvSpPr>
          <p:spPr>
            <a:xfrm>
              <a:off x="7983982" y="0"/>
              <a:ext cx="3021199" cy="1510599"/>
            </a:xfrm>
            <a:custGeom>
              <a:avLst/>
              <a:gdLst>
                <a:gd name="connsiteX0" fmla="*/ 4467225 w 4467225"/>
                <a:gd name="connsiteY0" fmla="*/ 0 h 2233612"/>
                <a:gd name="connsiteX1" fmla="*/ 2233613 w 4467225"/>
                <a:gd name="connsiteY1" fmla="*/ 2233613 h 2233612"/>
                <a:gd name="connsiteX2" fmla="*/ 0 w 4467225"/>
                <a:gd name="connsiteY2" fmla="*/ 0 h 2233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67225" h="2233612">
                  <a:moveTo>
                    <a:pt x="4467225" y="0"/>
                  </a:moveTo>
                  <a:cubicBezTo>
                    <a:pt x="4467225" y="1233583"/>
                    <a:pt x="3467195" y="2233613"/>
                    <a:pt x="2233613" y="2233613"/>
                  </a:cubicBezTo>
                  <a:cubicBezTo>
                    <a:pt x="1000030" y="2233613"/>
                    <a:pt x="0" y="1233583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8"/>
            <p:cNvSpPr/>
            <p:nvPr/>
          </p:nvSpPr>
          <p:spPr>
            <a:xfrm rot="10800000">
              <a:off x="7985885" y="5347397"/>
              <a:ext cx="3021199" cy="1510599"/>
            </a:xfrm>
            <a:custGeom>
              <a:avLst/>
              <a:gdLst>
                <a:gd name="connsiteX0" fmla="*/ 4467225 w 4467225"/>
                <a:gd name="connsiteY0" fmla="*/ 0 h 2233612"/>
                <a:gd name="connsiteX1" fmla="*/ 2233613 w 4467225"/>
                <a:gd name="connsiteY1" fmla="*/ 2233613 h 2233612"/>
                <a:gd name="connsiteX2" fmla="*/ 0 w 4467225"/>
                <a:gd name="connsiteY2" fmla="*/ 0 h 2233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67225" h="2233612">
                  <a:moveTo>
                    <a:pt x="4467225" y="0"/>
                  </a:moveTo>
                  <a:cubicBezTo>
                    <a:pt x="4467225" y="1233583"/>
                    <a:pt x="3467195" y="2233613"/>
                    <a:pt x="2233613" y="2233613"/>
                  </a:cubicBezTo>
                  <a:cubicBezTo>
                    <a:pt x="1000030" y="2233613"/>
                    <a:pt x="0" y="1233583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7433816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434228" y="581337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434228" y="6276734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66" y="618310"/>
            <a:ext cx="10925343" cy="5651863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1893338" y="2"/>
            <a:ext cx="854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607899"/>
                </a:solidFill>
                <a:latin typeface="+mj-lt"/>
              </a:rPr>
              <a:t>Requirements Determination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696297" y="1087017"/>
            <a:ext cx="961053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+mj-lt"/>
              </a:rPr>
              <a:t>1/Functional Requirements</a:t>
            </a:r>
          </a:p>
          <a:p>
            <a:r>
              <a:rPr lang="en-US" sz="2500" dirty="0">
                <a:latin typeface="+mj-lt"/>
              </a:rPr>
              <a:t>Actions the system must perform, such as tracking and analyzing electricity consumption. </a:t>
            </a:r>
          </a:p>
          <a:p>
            <a:r>
              <a:rPr lang="en-US" sz="3000" dirty="0">
                <a:latin typeface="+mj-lt"/>
              </a:rPr>
              <a:t>2/Non-functional Requirements</a:t>
            </a:r>
          </a:p>
          <a:p>
            <a:r>
              <a:rPr lang="en-US" sz="2500" dirty="0">
                <a:latin typeface="+mj-lt"/>
              </a:rPr>
              <a:t>Characteristics like system performance, usability, and data security. </a:t>
            </a:r>
          </a:p>
          <a:p>
            <a:r>
              <a:rPr lang="en-US" sz="3000" dirty="0">
                <a:latin typeface="+mj-lt"/>
              </a:rPr>
              <a:t>3/Goal</a:t>
            </a:r>
          </a:p>
          <a:p>
            <a:r>
              <a:rPr lang="en-US" sz="2500" dirty="0">
                <a:latin typeface="+mj-lt"/>
              </a:rPr>
              <a:t>To establish clear, accurate requirements that fully address user needs while aligning with business objectives.</a:t>
            </a:r>
          </a:p>
          <a:p>
            <a:endParaRPr lang="en-US" sz="2500" dirty="0">
              <a:latin typeface="+mj-lt"/>
            </a:endParaRPr>
          </a:p>
          <a:p>
            <a:endParaRPr lang="en-US" sz="2500" dirty="0">
              <a:latin typeface="+mj-lt"/>
            </a:endParaRPr>
          </a:p>
          <a:p>
            <a:endParaRPr lang="en-US" sz="2500" dirty="0">
              <a:latin typeface="+mj-lt"/>
            </a:endParaRPr>
          </a:p>
          <a:p>
            <a:endParaRPr lang="en-US" sz="2500" dirty="0">
              <a:latin typeface="+mj-lt"/>
            </a:endParaRPr>
          </a:p>
          <a:p>
            <a:endParaRPr lang="en-US" sz="2500" dirty="0">
              <a:latin typeface="+mj-lt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1066800" y="-110973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607899"/>
                </a:solidFill>
                <a:latin typeface="+mj-lt"/>
              </a:rPr>
              <a:t>Creating a Requirements Definition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681137" y="889844"/>
            <a:ext cx="10692881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+mj-lt"/>
              </a:rPr>
              <a:t>1/Components</a:t>
            </a:r>
            <a:r>
              <a:rPr lang="en-US" dirty="0"/>
              <a:t>:</a:t>
            </a:r>
          </a:p>
          <a:p>
            <a:r>
              <a:rPr lang="en-US" sz="2100" dirty="0">
                <a:latin typeface="+mj-lt"/>
              </a:rPr>
              <a:t>*Functional Requirements*: Define specific actions, such as: </a:t>
            </a:r>
          </a:p>
          <a:p>
            <a:r>
              <a:rPr lang="en-US" sz="2100" dirty="0">
                <a:latin typeface="+mj-lt"/>
              </a:rPr>
              <a:t>1/Tracking real-time electricity consumption.   </a:t>
            </a:r>
          </a:p>
          <a:p>
            <a:r>
              <a:rPr lang="en-US" sz="2100" dirty="0">
                <a:latin typeface="+mj-lt"/>
              </a:rPr>
              <a:t>2/Storing usage history per device.    </a:t>
            </a:r>
          </a:p>
          <a:p>
            <a:r>
              <a:rPr lang="en-US" sz="2100" dirty="0">
                <a:latin typeface="+mj-lt"/>
              </a:rPr>
              <a:t>3/Generating and displaying AI-based recommendations to reduce usage.  </a:t>
            </a:r>
          </a:p>
          <a:p>
            <a:endParaRPr lang="en-US" sz="2100" dirty="0">
              <a:latin typeface="+mj-lt"/>
            </a:endParaRPr>
          </a:p>
          <a:p>
            <a:r>
              <a:rPr lang="en-US" sz="2100" dirty="0">
                <a:latin typeface="+mj-lt"/>
              </a:rPr>
              <a:t>*Non-functional Requirements*: Outline performance and quality expectations, including:     1/Performance: System should handle multiple users with minimal delay in updating usage data.   </a:t>
            </a:r>
          </a:p>
          <a:p>
            <a:r>
              <a:rPr lang="en-US" sz="2100" dirty="0">
                <a:latin typeface="+mj-lt"/>
              </a:rPr>
              <a:t>2/Usability: Easy-to-navigate interface, especially for non-technical users.     </a:t>
            </a:r>
          </a:p>
          <a:p>
            <a:r>
              <a:rPr lang="en-US" sz="2100" dirty="0">
                <a:latin typeface="+mj-lt"/>
              </a:rPr>
              <a:t>3/Reliability: Accurate and timely consumption analysis.   </a:t>
            </a:r>
          </a:p>
          <a:p>
            <a:r>
              <a:rPr lang="en-US" sz="2100" dirty="0">
                <a:latin typeface="+mj-lt"/>
              </a:rPr>
              <a:t>4/Security: Data encryption to protect user privacy.</a:t>
            </a:r>
          </a:p>
          <a:p>
            <a:endParaRPr lang="en-US" sz="2100" dirty="0">
              <a:latin typeface="+mj-lt"/>
            </a:endParaRPr>
          </a:p>
          <a:p>
            <a:r>
              <a:rPr lang="en-US" sz="2100" dirty="0">
                <a:latin typeface="+mj-lt"/>
              </a:rPr>
              <a:t>*Scope*: Determines what the system will and won’t do, avoiding scope creep and unnecessary features that could increase costs or complexity.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004070" y="-82543"/>
            <a:ext cx="9330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607899"/>
                </a:solidFill>
                <a:latin typeface="+mj-lt"/>
              </a:rPr>
              <a:t>Requirements Analysis Strategies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1040363" y="1028344"/>
            <a:ext cx="996509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+mj-lt"/>
              </a:rPr>
              <a:t>*Problem Analysis*:   - *Objective*: Identify issues with current energy management and determine how the system can provide solutions. </a:t>
            </a:r>
          </a:p>
          <a:p>
            <a:pPr marL="342900" indent="-342900">
              <a:buAutoNum type="arabicPeriod"/>
            </a:pPr>
            <a:r>
              <a:rPr lang="en-US" dirty="0">
                <a:latin typeface="+mj-lt"/>
              </a:rPr>
              <a:t>*Root Cause Analysis*:   - *Focus*: Investigate underlying reasons for high electricity consumption.   - *Method*: Work with users to list issues (e.g., overuse of certain appliances) and analyze their causes to inform system solutions.</a:t>
            </a:r>
          </a:p>
          <a:p>
            <a:pPr marL="342900" indent="-342900">
              <a:buAutoNum type="arabicPeriod"/>
            </a:pPr>
            <a:r>
              <a:rPr lang="en-US" dirty="0">
                <a:latin typeface="+mj-lt"/>
              </a:rPr>
              <a:t>*Duration Analysis*:   - *Purpose*: Break down the time taken for each step in managing energy usage.   - *Insight*: Identify areas where reducing or combining steps could enhance efficiency, such as scheduling device usage times.</a:t>
            </a:r>
          </a:p>
          <a:p>
            <a:pPr marL="342900" indent="-342900">
              <a:buAutoNum type="arabicPeriod"/>
            </a:pPr>
            <a:r>
              <a:rPr lang="en-US" dirty="0">
                <a:latin typeface="+mj-lt"/>
              </a:rPr>
              <a:t>*Activity-Based Costing*:   - *Purpose*: Assess the costs tied to each electricity-using activity.   - *Application*: Helps identify cost-saving opportunities through automated alerts or AI recommendations.</a:t>
            </a:r>
          </a:p>
          <a:p>
            <a:pPr marL="342900" indent="-342900">
              <a:buAutoNum type="arabicPeriod"/>
            </a:pPr>
            <a:r>
              <a:rPr lang="en-US" dirty="0">
                <a:latin typeface="+mj-lt"/>
              </a:rPr>
              <a:t>*Informal Benchmarking*:   - *Objective*: Study similar energy-saving apps or platforms to identify best practices.</a:t>
            </a:r>
          </a:p>
          <a:p>
            <a:pPr marL="342900" indent="-342900">
              <a:buAutoNum type="arabicPeriod"/>
            </a:pPr>
            <a:r>
              <a:rPr lang="en-US" dirty="0">
                <a:latin typeface="+mj-lt"/>
              </a:rPr>
              <a:t>*Technology Analysis*:   - *Focus*: Explore AI and data analysis technologies that could optimize the system’s advice on reducing usage.</a:t>
            </a:r>
          </a:p>
          <a:p>
            <a:pPr marL="342900" indent="-342900">
              <a:buAutoNum type="arabicPeriod"/>
            </a:pPr>
            <a:r>
              <a:rPr lang="en-US" dirty="0">
                <a:latin typeface="+mj-lt"/>
              </a:rPr>
              <a:t>*Outcome Analysis*:   - *Objective*: Define the desired outcome, which is lower electricity bills and improved energy efficiency, and align system capabilities to achieve these results.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427654" y="-55524"/>
            <a:ext cx="11336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607899"/>
                </a:solidFill>
                <a:latin typeface="+mj-lt"/>
              </a:rPr>
              <a:t>Requirements Gathering Techniques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681137" y="970386"/>
            <a:ext cx="1065555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1/Goal: Collect comprehensive user requirements, ensuring alignment between system functionality and user expectations.- </a:t>
            </a:r>
          </a:p>
          <a:p>
            <a:r>
              <a:rPr lang="en-US" sz="2000" dirty="0">
                <a:latin typeface="+mj-lt"/>
              </a:rPr>
              <a:t>2/Techniques:  </a:t>
            </a:r>
          </a:p>
          <a:p>
            <a:r>
              <a:rPr lang="en-US" sz="2000" dirty="0">
                <a:latin typeface="+mj-lt"/>
              </a:rPr>
              <a:t> </a:t>
            </a:r>
          </a:p>
          <a:p>
            <a:r>
              <a:rPr lang="en-US" sz="2000" dirty="0">
                <a:latin typeface="+mj-lt"/>
              </a:rPr>
              <a:t>*Interviews*: In-depth conversations to uncover specific needs and pain points.  - 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*Joint Application Development (JAD)*: Collaborative sessions involving users and analysts to define key requirements.  - 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*Questionnaires*: Distribute surveys to collect broader user feedback.  - 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*Document Analysis*: Review existing energy management methods and relevant policies.  - 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*Observation*: Watch how users interact with current energy tracking systems to identify areas for improvement.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247123" y="2"/>
            <a:ext cx="7697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607899"/>
                </a:solidFill>
                <a:latin typeface="+mj-lt"/>
              </a:rPr>
              <a:t>Interviews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709128" y="1241059"/>
            <a:ext cx="10842171" cy="31393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709128" y="816515"/>
            <a:ext cx="1084217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*Objective: Collect detailed, qualitative data directly from users and stakeholders.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*</a:t>
            </a:r>
            <a:r>
              <a:rPr lang="en-US" sz="2400" dirty="0" err="1">
                <a:latin typeface="+mj-lt"/>
              </a:rPr>
              <a:t>Process:Selecting</a:t>
            </a:r>
            <a:r>
              <a:rPr lang="en-US" sz="2400" dirty="0">
                <a:latin typeface="+mj-lt"/>
              </a:rPr>
              <a:t> Interviewees: Identify users with experience in managing energy consumption, such as frequent app users.</a:t>
            </a:r>
          </a:p>
          <a:p>
            <a:r>
              <a:rPr lang="en-US" sz="2400" dirty="0">
                <a:latin typeface="+mj-lt"/>
              </a:rPr>
              <a:t>*Designing Questions:</a:t>
            </a:r>
          </a:p>
          <a:p>
            <a:r>
              <a:rPr lang="en-US" sz="2400" dirty="0">
                <a:latin typeface="+mj-lt"/>
              </a:rPr>
              <a:t>1/Open-ended: "What challenges do you face in managing your electricity usage?“</a:t>
            </a:r>
          </a:p>
          <a:p>
            <a:r>
              <a:rPr lang="en-US" sz="2400" dirty="0">
                <a:latin typeface="+mj-lt"/>
              </a:rPr>
              <a:t>2/Closed-ended: "Do you monitor your daily electricity usage? (Yes/No)"Probing: "Can you elaborate on what causes unexpected spikes in usage?“</a:t>
            </a:r>
          </a:p>
          <a:p>
            <a:r>
              <a:rPr lang="en-US" sz="2400" dirty="0">
                <a:latin typeface="+mj-lt"/>
              </a:rPr>
              <a:t>*Interview Structure:</a:t>
            </a:r>
          </a:p>
          <a:p>
            <a:r>
              <a:rPr lang="en-US" sz="2400" dirty="0">
                <a:latin typeface="+mj-lt"/>
              </a:rPr>
              <a:t>1/Top-down: Start with broad questions about overall usage habits.</a:t>
            </a:r>
          </a:p>
          <a:p>
            <a:r>
              <a:rPr lang="en-US" sz="2400" dirty="0">
                <a:latin typeface="+mj-lt"/>
              </a:rPr>
              <a:t>2/Bottom-up: Dive into specifics, such as individual device </a:t>
            </a:r>
            <a:r>
              <a:rPr lang="en-US" sz="2400" dirty="0" err="1">
                <a:latin typeface="+mj-lt"/>
              </a:rPr>
              <a:t>usage.Follow</a:t>
            </a:r>
            <a:r>
              <a:rPr lang="en-US" sz="2400" dirty="0">
                <a:latin typeface="+mj-lt"/>
              </a:rPr>
              <a:t>-up: Summarize findings, verify with interviewees, and adjust requirements based on feedback.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32923" y="-77756"/>
            <a:ext cx="6326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607899"/>
                </a:solidFill>
                <a:latin typeface="+mj-lt"/>
              </a:rPr>
              <a:t>Questionnaires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674914" y="769776"/>
            <a:ext cx="1084217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+mj-lt"/>
              </a:rPr>
              <a:t>Purpose: Gather information from a larger user base efficiently.</a:t>
            </a:r>
          </a:p>
          <a:p>
            <a:endParaRPr lang="en-US" sz="2200" dirty="0">
              <a:latin typeface="+mj-lt"/>
            </a:endParaRPr>
          </a:p>
          <a:p>
            <a:r>
              <a:rPr lang="en-US" sz="2200" dirty="0">
                <a:latin typeface="+mj-lt"/>
              </a:rPr>
              <a:t>1-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Selecting Participants: Choose a representative sample of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Designing Questions: Clear, straightforward questions are essential to avoid ambiguity.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Administering the Questionnaire: Use incentives, like small rewards, to boost response 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Follow up: Share results with respondents to reinforce trust and thank them for their input.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2- Design Tips: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Begin with non-threatening questions.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Group similar questions together for logical flow.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Pre-test the questionnaire to identify any confusing items.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32923" y="-77756"/>
            <a:ext cx="6326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607899"/>
                </a:solidFill>
                <a:latin typeface="+mj-lt"/>
              </a:rPr>
              <a:t>Questionnaires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96505" y="881743"/>
            <a:ext cx="7103611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High-Level (Very General)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How can users better understand and control their electricity consumption?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What strategies can make energy-saving systems more accessible to a wider audience?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How can technology contribute to reducing overall energy waste globally?</a:t>
            </a:r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83773" y="2266738"/>
            <a:ext cx="8914363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Medium-Level (Moderately Specific)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How can the app notify users in real time about high energy consumption without overwhelming them?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How can we optimize AI-generated recommendations to suit different household sizes and energy needs?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What methods can be implemented to predict electricity cost fluctuations for users in advance?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How can we integrate renewable energy data into the consumption analyzer for more eco-friendly suggestions?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How can we balance system complexity with user-friendliness in the app interface design?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8456" y="4120206"/>
            <a:ext cx="8726684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Low-Level (Very Specific)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How can we ensure compatibility between smart meters from different providers and the system?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What specific data encryption techniques should be used to ensure user privacy during data transfer?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How can we provide accurate feedback about which appliances cause peak consumption periods?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How can we include scheduling features to automate energy-saving measures for high-consumption devices?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How can the system predict potential device malfunctions based on energy consumption irregularities?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How can we design a tutorial or onboarding process to teach users how to interpret app insights effectively?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98" y="231821"/>
            <a:ext cx="3580047" cy="6164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639" y="231822"/>
            <a:ext cx="3573890" cy="6164685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559121" y="2984678"/>
            <a:ext cx="2627290" cy="55701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NEXT</a:t>
            </a:r>
            <a:endParaRPr lang="en-US" sz="28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32" y="193183"/>
            <a:ext cx="3116687" cy="60337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ight Arrow 2"/>
          <p:cNvSpPr/>
          <p:nvPr/>
        </p:nvSpPr>
        <p:spPr>
          <a:xfrm>
            <a:off x="4559121" y="2984678"/>
            <a:ext cx="2627290" cy="55701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NEXT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417" y="193183"/>
            <a:ext cx="3206839" cy="6033752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1960"/>
            <a:ext cx="10515600" cy="1325563"/>
          </a:xfrm>
        </p:spPr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888123"/>
            <a:ext cx="4778829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 of the Electricity Consumption Analyzer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Team members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2.Why Build the System?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Rising electricity costs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awareness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Environmental impact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Convenience and AI-powered insights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Structure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Requirements gathering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design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 and integration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 phases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Final implementation and launch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Diagrams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flow and system flowcharts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12378" y="1888124"/>
            <a:ext cx="484142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Companies, Meters, and Costs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Analyzing cost structures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6. Requirements Determination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Functional and non-functional requirements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 and scope of the system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 .Requirements Analysis Strategies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 and root cause analysis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Duration and activity-based costing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Benchmarking and technology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8. Requirements Gathering Techniques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Interviews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Questionnaires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Joint Application Development (JAD)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 analysis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Observation</a:t>
            </a:r>
          </a:p>
          <a:p>
            <a:endParaRPr lang="en-US" sz="14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75" y="414826"/>
            <a:ext cx="2947857" cy="56836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747" y="414826"/>
            <a:ext cx="3203023" cy="5683654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559121" y="2984678"/>
            <a:ext cx="2627290" cy="55701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NEXT</a:t>
            </a:r>
            <a:endParaRPr lang="en-US" sz="28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59" y="489398"/>
            <a:ext cx="3039414" cy="54348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010" y="489398"/>
            <a:ext cx="3084489" cy="56023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ight Arrow 3"/>
          <p:cNvSpPr/>
          <p:nvPr/>
        </p:nvSpPr>
        <p:spPr>
          <a:xfrm>
            <a:off x="4559121" y="2984678"/>
            <a:ext cx="2627290" cy="55701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NEXT</a:t>
            </a:r>
            <a:endParaRPr lang="en-US" sz="28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44" y="373487"/>
            <a:ext cx="3193960" cy="57697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084" y="373487"/>
            <a:ext cx="3245475" cy="5769736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4559121" y="2984678"/>
            <a:ext cx="2627290" cy="55701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NEXT</a:t>
            </a:r>
            <a:endParaRPr lang="en-US" sz="28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603" y="418562"/>
            <a:ext cx="3567447" cy="5982238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5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439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931" y="-134614"/>
            <a:ext cx="3918652" cy="1495402"/>
          </a:xfrm>
        </p:spPr>
        <p:txBody>
          <a:bodyPr anchor="b">
            <a:normAutofit/>
          </a:bodyPr>
          <a:lstStyle/>
          <a:p>
            <a:r>
              <a:rPr lang="en-US"/>
              <a:t>Why to build the system?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931" y="1249323"/>
            <a:ext cx="3918652" cy="508540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300" b="1" dirty="0">
                <a:ea typeface="+mn-lt"/>
                <a:cs typeface="+mn-lt"/>
              </a:rPr>
              <a:t>1. Rising Electricity Costs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ea typeface="+mn-lt"/>
                <a:cs typeface="+mn-lt"/>
              </a:rPr>
              <a:t>Many households struggle with managing their electricity bills due to increasing rates and unpredictable consumption patterns.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b="1" dirty="0">
                <a:ea typeface="+mn-lt"/>
                <a:cs typeface="+mn-lt"/>
              </a:rPr>
              <a:t>2. Lack of Awareness</a:t>
            </a:r>
            <a:endParaRPr lang="en-US" sz="13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ea typeface="+mn-lt"/>
                <a:cs typeface="+mn-lt"/>
              </a:rPr>
              <a:t>Users often don’t have a clear understanding of how much electricity they are using until they receive their bill.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b="1" dirty="0">
                <a:ea typeface="+mn-lt"/>
                <a:cs typeface="+mn-lt"/>
              </a:rPr>
              <a:t>3. Environmental Impact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ea typeface="+mn-lt"/>
                <a:cs typeface="+mn-lt"/>
              </a:rPr>
              <a:t>Efficient energy usage can reduce overall consumption, which benefits the environment by lowering carbon footprints.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b="1" dirty="0">
                <a:ea typeface="+mn-lt"/>
                <a:cs typeface="+mn-lt"/>
              </a:rPr>
              <a:t>4. Convenience and Control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ea typeface="+mn-lt"/>
                <a:cs typeface="+mn-lt"/>
              </a:rPr>
              <a:t>The system provides real-time updates on electricity consumption, helping users to stay within their budget and avoid unexpected expenses.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b="1" dirty="0">
                <a:ea typeface="+mn-lt"/>
                <a:cs typeface="+mn-lt"/>
              </a:rPr>
              <a:t>5. AI-Powered Insights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ea typeface="+mn-lt"/>
                <a:cs typeface="+mn-lt"/>
              </a:rPr>
              <a:t>By integrating AI, the system offers personalized tips to optimize energy usage, leading to long-term savings and more energy-conscious behavior.</a:t>
            </a:r>
            <a:endParaRPr lang="en-US" sz="1300" dirty="0"/>
          </a:p>
          <a:p>
            <a:pPr>
              <a:lnSpc>
                <a:spcPct val="100000"/>
              </a:lnSpc>
            </a:pPr>
            <a:endParaRPr lang="en-US" sz="1300" dirty="0"/>
          </a:p>
        </p:txBody>
      </p:sp>
      <p:grpSp>
        <p:nvGrpSpPr>
          <p:cNvPr id="30" name="Group 29"/>
          <p:cNvGrpSpPr>
            <a:grpSpLocks noGrp="1" noUngrp="1" noRot="1" noChangeAspect="1" noMove="1" noResize="1"/>
          </p:cNvGrpSpPr>
          <p:nvPr/>
        </p:nvGrpSpPr>
        <p:grpSpPr>
          <a:xfrm>
            <a:off x="5168579" y="-6437"/>
            <a:ext cx="6403756" cy="6864437"/>
            <a:chOff x="5168579" y="-6437"/>
            <a:chExt cx="6403756" cy="6864437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5171535" y="3375606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171535" y="567246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171535" y="6262643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8362244" y="565603"/>
              <a:ext cx="0" cy="569704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168579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Five bulbs and one of them is glowing"/>
          <p:cNvPicPr>
            <a:picLocks noChangeAspect="1"/>
          </p:cNvPicPr>
          <p:nvPr/>
        </p:nvPicPr>
        <p:blipFill>
          <a:blip r:embed="rId2"/>
          <a:srcRect l="4458" r="4458"/>
          <a:stretch>
            <a:fillRect/>
          </a:stretch>
        </p:blipFill>
        <p:spPr>
          <a:xfrm>
            <a:off x="5352374" y="1150840"/>
            <a:ext cx="6071687" cy="4449535"/>
          </a:xfrm>
          <a:custGeom>
            <a:avLst/>
            <a:gdLst/>
            <a:ahLst/>
            <a:cxnLst/>
            <a:rect l="l" t="t" r="r" b="b"/>
            <a:pathLst>
              <a:path w="6391928" h="4660591">
                <a:moveTo>
                  <a:pt x="2329728" y="0"/>
                </a:moveTo>
                <a:lnTo>
                  <a:pt x="2398607" y="0"/>
                </a:lnTo>
                <a:lnTo>
                  <a:pt x="3158515" y="0"/>
                </a:lnTo>
                <a:lnTo>
                  <a:pt x="3993320" y="0"/>
                </a:lnTo>
                <a:lnTo>
                  <a:pt x="4062199" y="0"/>
                </a:lnTo>
                <a:cubicBezTo>
                  <a:pt x="5348874" y="0"/>
                  <a:pt x="6391928" y="1043309"/>
                  <a:pt x="6391928" y="2330293"/>
                </a:cubicBezTo>
                <a:cubicBezTo>
                  <a:pt x="6391928" y="3617285"/>
                  <a:pt x="5348874" y="4660591"/>
                  <a:pt x="4062199" y="4660591"/>
                </a:cubicBezTo>
                <a:lnTo>
                  <a:pt x="3993320" y="4660591"/>
                </a:lnTo>
                <a:lnTo>
                  <a:pt x="3233415" y="4660591"/>
                </a:lnTo>
                <a:lnTo>
                  <a:pt x="2398607" y="4660591"/>
                </a:lnTo>
                <a:lnTo>
                  <a:pt x="2329728" y="4660591"/>
                </a:lnTo>
                <a:cubicBezTo>
                  <a:pt x="1043053" y="4660591"/>
                  <a:pt x="0" y="3617281"/>
                  <a:pt x="0" y="2330297"/>
                </a:cubicBezTo>
                <a:cubicBezTo>
                  <a:pt x="0" y="1043306"/>
                  <a:pt x="1043053" y="0"/>
                  <a:pt x="2329728" y="0"/>
                </a:cubicBezTo>
                <a:close/>
              </a:path>
            </a:pathLst>
          </a:custGeom>
          <a:ln w="12700">
            <a:solidFill>
              <a:schemeClr val="accent4"/>
            </a:solidFill>
          </a:ln>
        </p:spPr>
      </p:pic>
      <p:sp>
        <p:nvSpPr>
          <p:cNvPr id="4" name="Title 1"/>
          <p:cNvSpPr txBox="1"/>
          <p:nvPr/>
        </p:nvSpPr>
        <p:spPr>
          <a:xfrm>
            <a:off x="3148083" y="-673809"/>
            <a:ext cx="7119868" cy="644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rgbClr val="FFFFFF"/>
                </a:solidFill>
              </a:rPr>
              <a:t>How to structure the project?</a:t>
            </a:r>
            <a:endParaRPr lang="en-US" sz="36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5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1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watching empty phone"/>
          <p:cNvPicPr>
            <a:picLocks noChangeAspect="1"/>
          </p:cNvPicPr>
          <p:nvPr/>
        </p:nvPicPr>
        <p:blipFill>
          <a:blip r:embed="rId2">
            <a:alphaModFix amt="40000"/>
          </a:blip>
          <a:srcRect t="15476" r="-2" b="-2"/>
          <a:stretch>
            <a:fillRect/>
          </a:stretch>
        </p:blipFill>
        <p:spPr>
          <a:xfrm>
            <a:off x="21" y="-1"/>
            <a:ext cx="12191980" cy="6873463"/>
          </a:xfrm>
          <a:prstGeom prst="rect">
            <a:avLst/>
          </a:prstGeom>
          <a:ln w="12700">
            <a:noFill/>
          </a:ln>
        </p:spPr>
      </p:pic>
      <p:grpSp>
        <p:nvGrpSpPr>
          <p:cNvPr id="15" name="Group 14"/>
          <p:cNvGrpSpPr>
            <a:grpSpLocks noGrp="1" noUngrp="1" noRot="1" noChangeAspect="1" noMove="1" noResize="1"/>
          </p:cNvGrpSpPr>
          <p:nvPr/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Graphic 33"/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1" name="Graphic 33"/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8083" y="-15465"/>
            <a:ext cx="7119868" cy="644056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How to structure the project?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423" y="1170437"/>
            <a:ext cx="8817103" cy="452498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FFFFFF"/>
                </a:solidFill>
                <a:ea typeface="+mn-lt"/>
                <a:cs typeface="+mn-lt"/>
              </a:rPr>
              <a:t>1. Requirements Gathering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Identify User Needs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Understand the target audience's pain points regarding electricity consumption and cost management</a:t>
            </a: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Define System Requirements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Specify core features such as consumption tracking, notifications, and AI recommendations</a:t>
            </a:r>
            <a:endParaRPr lang="en-US" sz="1400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FFFFFF"/>
                </a:solidFill>
                <a:ea typeface="+mn-lt"/>
                <a:cs typeface="+mn-lt"/>
              </a:rPr>
              <a:t>2. System Design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App Interface Design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Create an intuitive user interface for tracking consumption and receiving alerts</a:t>
            </a:r>
            <a:endParaRPr lang="en-US" sz="14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Backend Development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Design the system’s architecture, focusing on data collection, real-time analysis, and integration with AI algorithms</a:t>
            </a:r>
            <a:endParaRPr lang="en-US" sz="14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AI Algorithm Development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Build and train the machine learning model that provides energy-saving tips based on user data</a:t>
            </a:r>
            <a:endParaRPr lang="en-US" sz="1400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FFFFFF"/>
                </a:solidFill>
                <a:ea typeface="+mn-lt"/>
                <a:cs typeface="+mn-lt"/>
              </a:rPr>
              <a:t>3. Data Collection &amp; Integration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Consumption Data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Collect real-time electricity usage data from smart meters or manual input by users</a:t>
            </a:r>
            <a:endParaRPr lang="en-US" sz="14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User Profile Data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Gather data on user habits (e.g., time of peak usage, appliance usage) for AI training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5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1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watching empty phone"/>
          <p:cNvPicPr>
            <a:picLocks noChangeAspect="1"/>
          </p:cNvPicPr>
          <p:nvPr/>
        </p:nvPicPr>
        <p:blipFill>
          <a:blip r:embed="rId2">
            <a:alphaModFix amt="40000"/>
          </a:blip>
          <a:srcRect t="15476" r="-2" b="-2"/>
          <a:stretch>
            <a:fillRect/>
          </a:stretch>
        </p:blipFill>
        <p:spPr>
          <a:xfrm>
            <a:off x="21" y="-1"/>
            <a:ext cx="12191980" cy="6873463"/>
          </a:xfrm>
          <a:prstGeom prst="rect">
            <a:avLst/>
          </a:prstGeom>
          <a:ln w="12700">
            <a:noFill/>
          </a:ln>
        </p:spPr>
      </p:pic>
      <p:grpSp>
        <p:nvGrpSpPr>
          <p:cNvPr id="15" name="Group 14"/>
          <p:cNvGrpSpPr>
            <a:grpSpLocks noGrp="1" noUngrp="1" noRot="1" noChangeAspect="1" noMove="1" noResize="1"/>
          </p:cNvGrpSpPr>
          <p:nvPr/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Graphic 33"/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1" name="Graphic 33"/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148083" y="-15465"/>
            <a:ext cx="7119868" cy="644056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How to structure the project?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423" y="1209469"/>
            <a:ext cx="8817103" cy="452498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1600" b="1" dirty="0">
                <a:solidFill>
                  <a:srgbClr val="FFFFFF"/>
                </a:solidFill>
                <a:ea typeface="+mn-lt"/>
                <a:cs typeface="+mn-lt"/>
              </a:rPr>
              <a:t>4. Development Phases</a:t>
            </a:r>
            <a:endParaRPr lang="en-US" dirty="0"/>
          </a:p>
          <a:p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Phase 1: Prototype Development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Build a functional prototype of the app with core features (usage tracking, alerts).</a:t>
            </a:r>
            <a:endParaRPr lang="en-US" sz="1400" dirty="0"/>
          </a:p>
          <a:p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Phase 2: AI Integration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Implement and train the AI algorithm for personalized energy-saving suggestions.</a:t>
            </a:r>
            <a:endParaRPr lang="en-US" sz="1400" dirty="0"/>
          </a:p>
          <a:p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Phase 3: Testing &amp; Iteration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Conduct user testing to refine features, UI, and the accuracy of AI predictions.</a:t>
            </a:r>
            <a:endParaRPr lang="en-US" sz="1400" dirty="0">
              <a:solidFill>
                <a:srgbClr val="F7F7F7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FFFFF"/>
                </a:solidFill>
                <a:ea typeface="+mn-lt"/>
                <a:cs typeface="+mn-lt"/>
              </a:rPr>
              <a:t>5. Final Implementation and Launch</a:t>
            </a:r>
            <a:endParaRPr lang="en-US" dirty="0"/>
          </a:p>
          <a:p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Testing &amp; Debugging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Ensure system reliability, accuracy, and usability.</a:t>
            </a:r>
            <a:endParaRPr lang="en-US" sz="1400" dirty="0"/>
          </a:p>
          <a:p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Deployment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Launch the application with cloud integration for scalability.</a:t>
            </a:r>
            <a:endParaRPr lang="en-US" sz="1400" dirty="0"/>
          </a:p>
          <a:p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Post-launch Support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Gather feedback and improve the app with new features and updates</a:t>
            </a: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600" b="1" dirty="0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189" y="2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8"/>
          <p:cNvGrpSpPr>
            <a:grpSpLocks noGrp="1" noUngrp="1" noRot="1" noChangeAspect="1" noMove="1" noResize="1"/>
          </p:cNvGrpSpPr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Graphic 33"/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Graphic 33"/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0" name="Group 16"/>
          <p:cNvGrpSpPr>
            <a:grpSpLocks noGrp="1" noUngrp="1" noRot="1" noChangeAspect="1" noMove="1" noResize="1"/>
          </p:cNvGrpSpPr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Graphic 33"/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33"/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41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903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" name="Group 28"/>
          <p:cNvGrpSpPr>
            <a:grpSpLocks noGrp="1" noUngrp="1" noRot="1" noChangeAspect="1" noMove="1" noResize="1"/>
          </p:cNvGrpSpPr>
          <p:nvPr/>
        </p:nvGrpSpPr>
        <p:grpSpPr>
          <a:xfrm>
            <a:off x="630269" y="-15381"/>
            <a:ext cx="10933011" cy="6880178"/>
            <a:chOff x="630269" y="-15381"/>
            <a:chExt cx="10933011" cy="6880178"/>
          </a:xfrm>
        </p:grpSpPr>
        <p:grpSp>
          <p:nvGrpSpPr>
            <p:cNvPr id="30" name="Group 29"/>
            <p:cNvGrpSpPr/>
            <p:nvPr/>
          </p:nvGrpSpPr>
          <p:grpSpPr>
            <a:xfrm>
              <a:off x="630269" y="-15381"/>
              <a:ext cx="10933011" cy="6880178"/>
              <a:chOff x="630269" y="-15381"/>
              <a:chExt cx="10933011" cy="6880178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 flipV="1">
                <a:off x="2193087" y="0"/>
                <a:ext cx="0" cy="685800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rot="16200000">
                <a:off x="6729241" y="3413575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30269" y="3413532"/>
                <a:ext cx="2585819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8975913" y="3413529"/>
                <a:ext cx="2587367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rot="16200000">
                <a:off x="8134324" y="3435841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rot="16200000">
                <a:off x="-2794261" y="3435428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Graphic 11"/>
            <p:cNvSpPr/>
            <p:nvPr/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4" name="Title 1"/>
          <p:cNvSpPr txBox="1"/>
          <p:nvPr/>
        </p:nvSpPr>
        <p:spPr>
          <a:xfrm>
            <a:off x="4774479" y="3413529"/>
            <a:ext cx="2889487" cy="8476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dirty="0"/>
              <a:t>Diagrams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4626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Context diagram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363" y="1730189"/>
            <a:ext cx="9145276" cy="4491319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765" y="846137"/>
            <a:ext cx="3157976" cy="611188"/>
          </a:xfrm>
        </p:spPr>
        <p:txBody>
          <a:bodyPr>
            <a:noAutofit/>
          </a:bodyPr>
          <a:lstStyle/>
          <a:p>
            <a:pPr algn="ctr"/>
            <a:r>
              <a:rPr lang="en-US" sz="4700" dirty="0">
                <a:solidFill>
                  <a:schemeClr val="accent1">
                    <a:lumMod val="50000"/>
                  </a:schemeClr>
                </a:solidFill>
              </a:rPr>
              <a:t>Data Flow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760" y="1846217"/>
            <a:ext cx="8220891" cy="4165646"/>
          </a:xfrm>
        </p:spPr>
      </p:pic>
      <p:sp>
        <p:nvSpPr>
          <p:cNvPr id="7" name="Title 1"/>
          <p:cNvSpPr txBox="1"/>
          <p:nvPr/>
        </p:nvSpPr>
        <p:spPr>
          <a:xfrm>
            <a:off x="6246770" y="804081"/>
            <a:ext cx="2889487" cy="8476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dirty="0">
                <a:solidFill>
                  <a:schemeClr val="accent1">
                    <a:lumMod val="50000"/>
                  </a:schemeClr>
                </a:solidFill>
              </a:rPr>
              <a:t>Diagrams</a:t>
            </a:r>
            <a:r>
              <a:rPr lang="en-US" sz="5200" dirty="0"/>
              <a:t>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1609</Words>
  <Application>Microsoft Office PowerPoint</Application>
  <PresentationFormat>Widescreen</PresentationFormat>
  <Paragraphs>207</Paragraphs>
  <Slides>33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  <vt:variant>
        <vt:lpstr>Custom Shows</vt:lpstr>
      </vt:variant>
      <vt:variant>
        <vt:i4>1</vt:i4>
      </vt:variant>
    </vt:vector>
  </HeadingPairs>
  <TitlesOfParts>
    <vt:vector size="40" baseType="lpstr">
      <vt:lpstr>MS Gothic</vt:lpstr>
      <vt:lpstr>Arial</vt:lpstr>
      <vt:lpstr>Calibri</vt:lpstr>
      <vt:lpstr>Cambria</vt:lpstr>
      <vt:lpstr>ＭＳ 明朝</vt:lpstr>
      <vt:lpstr>Office Theme</vt:lpstr>
      <vt:lpstr>Electricity consumption analyzer</vt:lpstr>
      <vt:lpstr>Worked and presented to you by:</vt:lpstr>
      <vt:lpstr>Index</vt:lpstr>
      <vt:lpstr>Why to build the system?</vt:lpstr>
      <vt:lpstr>How to structure the project?</vt:lpstr>
      <vt:lpstr>How to structure the project?</vt:lpstr>
      <vt:lpstr>PowerPoint Presentation</vt:lpstr>
      <vt:lpstr>Context diagram</vt:lpstr>
      <vt:lpstr>Data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Companies , Meters and cost</vt:lpstr>
      <vt:lpstr>Companies , Meters and cost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Custom Show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Electricity consumption analyzer</dc:title>
  <dc:creator>menna ahmed</dc:creator>
  <cp:lastModifiedBy>DAR-S</cp:lastModifiedBy>
  <cp:revision>182</cp:revision>
  <dcterms:created xsi:type="dcterms:W3CDTF">2024-10-15T16:27:00Z</dcterms:created>
  <dcterms:modified xsi:type="dcterms:W3CDTF">2024-12-16T20:16:43Z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5FF9BF9361444111B90BB4269B26B35B_12</vt:lpwstr>
  </property>
  <property fmtid="{D5CDD505-2E9C-101B-9397-08002B2CF9AE}" pid="3" name="KSOProductBuildVer">
    <vt:lpwstr>1033-12.2.0.19307</vt:lpwstr>
  </property>
</Properties>
</file>