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3" r:id="rId7"/>
    <p:sldId id="382" r:id="rId8"/>
    <p:sldId id="374" r:id="rId9"/>
    <p:sldId id="375" r:id="rId10"/>
    <p:sldId id="365" r:id="rId11"/>
    <p:sldId id="384" r:id="rId12"/>
    <p:sldId id="383" r:id="rId13"/>
    <p:sldId id="376" r:id="rId14"/>
    <p:sldId id="377"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showGuides="1">
      <p:cViewPr varScale="1">
        <p:scale>
          <a:sx n="84" d="100"/>
          <a:sy n="84" d="100"/>
        </p:scale>
        <p:origin x="787" y="-22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11/29/2024</a:t>
            </a:fld>
            <a:endParaRPr lang="en-US" dirty="0"/>
          </a:p>
        </p:txBody>
      </p:sp>
      <p:sp>
        <p:nvSpPr>
          <p:cNvPr id="4" name="Footer Placeholder 3">
            <a:extLst>
              <a:ext uri="{FF2B5EF4-FFF2-40B4-BE49-F238E27FC236}">
                <a16:creationId xmlns:a16="http://schemas.microsoft.com/office/drawing/2014/main" xmlns=""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05342D-F4C8-768C-88F6-D71B4B090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D9F2FFF-3983-2854-956D-3EF01E0E8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F1997B5-6AED-9923-2413-31481E5C74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045CD36-08D5-74A3-0853-CB06CFDC7F9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33580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xmlns=""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123B0D0-B01D-0BB0-6127-A878BE49D18E}"/>
              </a:ext>
              <a:ext uri="{C183D7F6-B498-43B3-948B-1728B52AA6E4}">
                <adec:decorative xmlns:adec="http://schemas.microsoft.com/office/drawing/2017/decorative" xmlns=""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xmlns="" id="{F0712911-615E-724B-FC0F-996291526D31}"/>
              </a:ext>
              <a:ext uri="{C183D7F6-B498-43B3-948B-1728B52AA6E4}">
                <adec:decorative xmlns:adec="http://schemas.microsoft.com/office/drawing/2017/decorative" xmlns=""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CFFF0E2-6B47-67EB-D6AA-D972E7B7C367}"/>
              </a:ext>
              <a:ext uri="{C183D7F6-B498-43B3-948B-1728B52AA6E4}">
                <adec:decorative xmlns:adec="http://schemas.microsoft.com/office/drawing/2017/decorative" xmlns=""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xmlns="" id="{94827F6F-999F-23E9-8C09-325D1A76B07A}"/>
              </a:ext>
              <a:ext uri="{C183D7F6-B498-43B3-948B-1728B52AA6E4}">
                <adec:decorative xmlns:adec="http://schemas.microsoft.com/office/drawing/2017/decorative" xmlns=""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xmlns=""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196A82D-0723-4BA3-0283-9F0D67B0CEF4}"/>
              </a:ext>
              <a:ext uri="{C183D7F6-B498-43B3-948B-1728B52AA6E4}">
                <adec:decorative xmlns:adec="http://schemas.microsoft.com/office/drawing/2017/decorative" xmlns=""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6A20A5FD-BDFB-45F2-E644-E93FB81CA575}"/>
              </a:ext>
              <a:ext uri="{C183D7F6-B498-43B3-948B-1728B52AA6E4}">
                <adec:decorative xmlns:adec="http://schemas.microsoft.com/office/drawing/2017/decorative" xmlns=""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xmlns=""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2D51531-1219-2E4B-DCE7-C6FD9D809F0C}"/>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BEC02E56-87A4-158A-F0B0-DB8E9BE3AE5E}"/>
              </a:ext>
              <a:ext uri="{C183D7F6-B498-43B3-948B-1728B52AA6E4}">
                <adec:decorative xmlns:adec="http://schemas.microsoft.com/office/drawing/2017/decorative" xmlns=""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xmlns=""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xmlns="" id="{6468DE94-FC46-A848-7949-ABFEADADEA16}"/>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89F5C3D-E9E6-75E0-BF7D-799B5CFE5ED0}"/>
              </a:ext>
              <a:ext uri="{C183D7F6-B498-43B3-948B-1728B52AA6E4}">
                <adec:decorative xmlns:adec="http://schemas.microsoft.com/office/drawing/2017/decorative" xmlns=""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xmlns=""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xmlns="" id="{7C904D88-E1BE-F1FA-D405-F55DA966DA84}"/>
                  </a:ext>
                  <a:ext uri="{C183D7F6-B498-43B3-948B-1728B52AA6E4}">
                    <adec:decorative xmlns:adec="http://schemas.microsoft.com/office/drawing/2017/decorative" xmlns=""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xmlns="" id="{1D8F0816-C429-D32E-058B-33405874DFA7}"/>
                  </a:ext>
                  <a:ext uri="{C183D7F6-B498-43B3-948B-1728B52AA6E4}">
                    <adec:decorative xmlns:adec="http://schemas.microsoft.com/office/drawing/2017/decorative" xmlns=""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xmlns="" id="{14AC0A97-7D79-3DBE-FB53-A9EBFD806E06}"/>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xmlns=""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xmlns=""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xmlns="" id="{61CFC792-44F7-2497-E19D-8FB08AFF94F7}"/>
              </a:ext>
              <a:ext uri="{C183D7F6-B498-43B3-948B-1728B52AA6E4}">
                <adec:decorative xmlns:adec="http://schemas.microsoft.com/office/drawing/2017/decorative" xmlns=""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A084D09-1B2D-4EE2-82A7-83196133B801}"/>
              </a:ext>
              <a:ext uri="{C183D7F6-B498-43B3-948B-1728B52AA6E4}">
                <adec:decorative xmlns:adec="http://schemas.microsoft.com/office/drawing/2017/decorative" xmlns=""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xmlns="" id="{53860AA6-1B14-DF89-B725-CC444E502028}"/>
                </a:ext>
                <a:ext uri="{C183D7F6-B498-43B3-948B-1728B52AA6E4}">
                  <adec:decorative xmlns:adec="http://schemas.microsoft.com/office/drawing/2017/decorative" xmlns=""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xmlns="" id="{D172E570-D67F-4980-88C2-CF6560C1C193}"/>
                </a:ext>
                <a:ext uri="{C183D7F6-B498-43B3-948B-1728B52AA6E4}">
                  <adec:decorative xmlns:adec="http://schemas.microsoft.com/office/drawing/2017/decorative" xmlns=""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xmlns=""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xmlns="" id="{1066F635-8DB9-B091-8467-D8F0327217F4}"/>
                  </a:ext>
                  <a:ext uri="{C183D7F6-B498-43B3-948B-1728B52AA6E4}">
                    <adec:decorative xmlns:adec="http://schemas.microsoft.com/office/drawing/2017/decorative" xmlns=""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xmlns="" id="{882D2FD3-A05B-400C-6347-115486FFD943}"/>
                  </a:ext>
                  <a:ext uri="{C183D7F6-B498-43B3-948B-1728B52AA6E4}">
                    <adec:decorative xmlns:adec="http://schemas.microsoft.com/office/drawing/2017/decorative" xmlns=""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xmlns="" id="{34F613B1-323C-4C25-4526-1D3313A7161D}"/>
              </a:ext>
              <a:ext uri="{C183D7F6-B498-43B3-948B-1728B52AA6E4}">
                <adec:decorative xmlns:adec="http://schemas.microsoft.com/office/drawing/2017/decorative" xmlns=""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xmlns=""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EB5B81B-FCE8-FE9C-8F0A-6488B25F0F6A}"/>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xmlns=""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664209F-41AB-70E5-1B9E-7490900C59C9}"/>
              </a:ext>
              <a:ext uri="{C183D7F6-B498-43B3-948B-1728B52AA6E4}">
                <adec:decorative xmlns:adec="http://schemas.microsoft.com/office/drawing/2017/decorative" xmlns=""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032D3409-585B-54E2-1DCC-AC58804E4AE7}"/>
              </a:ext>
              <a:ext uri="{C183D7F6-B498-43B3-948B-1728B52AA6E4}">
                <adec:decorative xmlns:adec="http://schemas.microsoft.com/office/drawing/2017/decorative" xmlns=""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xmlns=""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xmlns=""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xmlns="" id="{318CE367-BBCB-F4AB-635F-4C9995EAE35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xmlns="" id="{5CE3FBBA-81E2-31F1-EF51-02706B5B5C0A}"/>
              </a:ext>
              <a:ext uri="{C183D7F6-B498-43B3-948B-1728B52AA6E4}">
                <adec:decorative xmlns:adec="http://schemas.microsoft.com/office/drawing/2017/decorative" xmlns=""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xmlns="" id="{9AD3746D-3CD1-FFA5-0019-AD0C588B1924}"/>
              </a:ext>
              <a:ext uri="{C183D7F6-B498-43B3-948B-1728B52AA6E4}">
                <adec:decorative xmlns:adec="http://schemas.microsoft.com/office/drawing/2017/decorative" xmlns=""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xmlns=""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361F2FA-20C7-5447-C138-CE2CA1867FE7}"/>
              </a:ext>
              <a:ext uri="{C183D7F6-B498-43B3-948B-1728B52AA6E4}">
                <adec:decorative xmlns:adec="http://schemas.microsoft.com/office/drawing/2017/decorative" xmlns=""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xmlns=""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CDC952AF-CE06-54F7-CB4A-1722F90AC3DF}"/>
                </a:ext>
                <a:ext uri="{C183D7F6-B498-43B3-948B-1728B52AA6E4}">
                  <adec:decorative xmlns:adec="http://schemas.microsoft.com/office/drawing/2017/decorative" xmlns=""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xmlns=""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xmlns="" id="{312F4F85-6C79-201D-E20D-64CD4728E4C8}"/>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01D71DAD-ECC6-A850-88E4-A4EDCF494A24}"/>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xmlns=""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xmlns="" id="{B05BE7BE-7D54-A09B-8A67-6B28CF6BB6C0}"/>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xmlns="" id="{258346A9-F75C-6704-EEED-CF7A8A0F8010}"/>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xmlns=""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C7D5518-914C-92E3-E9EC-26752C9F05AD}"/>
              </a:ext>
              <a:ext uri="{C183D7F6-B498-43B3-948B-1728B52AA6E4}">
                <adec:decorative xmlns:adec="http://schemas.microsoft.com/office/drawing/2017/decorative" xmlns=""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xmlns="" id="{C82D0B82-F74C-65EF-3BF6-8EEA16F36B7D}"/>
                </a:ext>
                <a:ext uri="{C183D7F6-B498-43B3-948B-1728B52AA6E4}">
                  <adec:decorative xmlns:adec="http://schemas.microsoft.com/office/drawing/2017/decorative" xmlns=""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xmlns=""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xmlns=""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xmlns="" id="{2BC89B10-C93E-8CE5-73B3-F6049168C313}"/>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9DB2AA2-9661-AC91-932D-2F1BEC47BD8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86C9AC9B-3792-E880-03FE-D46FB046AB6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xmlns=""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xmlns="" id="{A746B023-387D-4EAC-052B-60F131E6E707}"/>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xmlns="" id="{20760125-21CF-A296-3EA7-3C6C0E9BCB2F}"/>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xmlns="" id="{7F851D11-41E3-33F2-CBA6-B2A9A5A2A517}"/>
              </a:ext>
              <a:ext uri="{C183D7F6-B498-43B3-948B-1728B52AA6E4}">
                <adec:decorative xmlns:adec="http://schemas.microsoft.com/office/drawing/2017/decorative" xmlns=""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xmlns=""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3A7247A-846A-F316-B494-69B42CBF34DD}"/>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884B3AF6-983E-0901-0045-6CDF4E93E1BA}"/>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3C5B7647-403E-A66E-6CF4-0D3A99AA5154}"/>
              </a:ext>
              <a:ext uri="{C183D7F6-B498-43B3-948B-1728B52AA6E4}">
                <adec:decorative xmlns:adec="http://schemas.microsoft.com/office/drawing/2017/decorative" xmlns=""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xmlns="" id="{E48E731E-FEF1-9C59-64B0-9CB6E8853912}"/>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xmlns="" id="{AFE83BB3-4D12-8E20-CA93-1834D7F0A43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EB1D810-BC05-6C0E-0DE4-3604EBAADCC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xmlns=""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xmlns=""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997874EA-2F67-60CD-631F-5A787057F8CE}"/>
              </a:ext>
            </a:extLst>
          </p:cNvPr>
          <p:cNvSpPr>
            <a:spLocks noGrp="1"/>
          </p:cNvSpPr>
          <p:nvPr>
            <p:ph type="title"/>
          </p:nvPr>
        </p:nvSpPr>
        <p:spPr>
          <a:xfrm>
            <a:off x="0" y="304799"/>
            <a:ext cx="12191998" cy="3215641"/>
          </a:xfrm>
        </p:spPr>
        <p:txBody>
          <a:bodyPr anchor="b"/>
          <a:lstStyle/>
          <a:p>
            <a:r>
              <a:rPr lang="en-US" dirty="0"/>
              <a:t>FCFS</a:t>
            </a:r>
          </a:p>
        </p:txBody>
      </p:sp>
      <p:sp>
        <p:nvSpPr>
          <p:cNvPr id="9" name="Subtitle 3">
            <a:extLst>
              <a:ext uri="{FF2B5EF4-FFF2-40B4-BE49-F238E27FC236}">
                <a16:creationId xmlns:a16="http://schemas.microsoft.com/office/drawing/2014/main" xmlns="" id="{2981AB9E-AF0F-CAD0-2DD2-D640FB871E66}"/>
              </a:ext>
            </a:extLst>
          </p:cNvPr>
          <p:cNvSpPr>
            <a:spLocks noGrp="1"/>
          </p:cNvSpPr>
          <p:nvPr>
            <p:ph type="subTitle" idx="1"/>
          </p:nvPr>
        </p:nvSpPr>
        <p:spPr>
          <a:xfrm>
            <a:off x="3" y="3670628"/>
            <a:ext cx="12191997" cy="2577772"/>
          </a:xfrm>
        </p:spPr>
        <p:txBody>
          <a:bodyPr/>
          <a:lstStyle/>
          <a:p>
            <a:r>
              <a:rPr lang="en-US" sz="1800" kern="1200" dirty="0">
                <a:solidFill>
                  <a:schemeClr val="tx2">
                    <a:lumMod val="60000"/>
                    <a:lumOff val="40000"/>
                  </a:schemeClr>
                </a:solidFill>
                <a:effectLst/>
                <a:latin typeface="Calibri" panose="020F0502020204030204" pitchFamily="34" charset="0"/>
                <a:ea typeface="+mj-ea"/>
                <a:cs typeface="+mj-cs"/>
              </a:rPr>
              <a:t>(First-Come, First-Serve) Scheduling Algorithm</a:t>
            </a:r>
            <a:endParaRPr lang="en-US" dirty="0">
              <a:solidFill>
                <a:schemeClr val="tx2">
                  <a:lumMod val="60000"/>
                  <a:lumOff val="40000"/>
                </a:schemeClr>
              </a:solidFill>
            </a:endParaRPr>
          </a:p>
        </p:txBody>
      </p:sp>
    </p:spTree>
    <p:extLst>
      <p:ext uri="{BB962C8B-B14F-4D97-AF65-F5344CB8AC3E}">
        <p14:creationId xmlns:p14="http://schemas.microsoft.com/office/powerpoint/2010/main" val="249803146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9FEE91-E849-1CB0-9E51-A58B99C631C5}"/>
              </a:ext>
            </a:extLst>
          </p:cNvPr>
          <p:cNvSpPr>
            <a:spLocks noGrp="1"/>
          </p:cNvSpPr>
          <p:nvPr>
            <p:ph sz="quarter" idx="35"/>
          </p:nvPr>
        </p:nvSpPr>
        <p:spPr>
          <a:xfrm>
            <a:off x="2252542" y="2302283"/>
            <a:ext cx="4015098" cy="3528397"/>
          </a:xfrm>
        </p:spPr>
        <p:txBody>
          <a:bodyPr/>
          <a:lstStyle/>
          <a:p>
            <a:r>
              <a:rPr lang="en-US" sz="2400" dirty="0">
                <a:solidFill>
                  <a:schemeClr val="tx2"/>
                </a:solidFill>
              </a:rPr>
              <a:t>Advantages:</a:t>
            </a:r>
          </a:p>
          <a:p>
            <a:pPr marL="285750" indent="-285750">
              <a:buFont typeface="Arial" panose="020B0604020202020204" pitchFamily="34" charset="0"/>
              <a:buChar char="•"/>
            </a:pPr>
            <a:r>
              <a:rPr lang="en-US" dirty="0"/>
              <a:t>Simplicity: FCFS is easy to implement and understand.</a:t>
            </a:r>
          </a:p>
          <a:p>
            <a:pPr marL="285750" indent="-285750">
              <a:buFont typeface="Arial" panose="020B0604020202020204" pitchFamily="34" charset="0"/>
              <a:buChar char="•"/>
            </a:pPr>
            <a:r>
              <a:rPr lang="en-US" dirty="0"/>
              <a:t>Predictable: The order of process execution is predictable.</a:t>
            </a:r>
          </a:p>
        </p:txBody>
      </p:sp>
      <p:sp>
        <p:nvSpPr>
          <p:cNvPr id="4" name="Content Placeholder 3">
            <a:extLst>
              <a:ext uri="{FF2B5EF4-FFF2-40B4-BE49-F238E27FC236}">
                <a16:creationId xmlns:a16="http://schemas.microsoft.com/office/drawing/2014/main" xmlns="" id="{9B774F1A-D233-C240-B22D-F82C6161FAC1}"/>
              </a:ext>
            </a:extLst>
          </p:cNvPr>
          <p:cNvSpPr>
            <a:spLocks noGrp="1"/>
          </p:cNvSpPr>
          <p:nvPr>
            <p:ph sz="quarter" idx="36"/>
          </p:nvPr>
        </p:nvSpPr>
        <p:spPr>
          <a:xfrm>
            <a:off x="6995159" y="2327192"/>
            <a:ext cx="4227332" cy="3951868"/>
          </a:xfrm>
        </p:spPr>
        <p:txBody>
          <a:bodyPr/>
          <a:lstStyle/>
          <a:p>
            <a:r>
              <a:rPr lang="en-US" sz="2400" dirty="0">
                <a:solidFill>
                  <a:schemeClr val="tx2"/>
                </a:solidFill>
              </a:rPr>
              <a:t>Disadvantages</a:t>
            </a:r>
            <a:r>
              <a:rPr lang="en-US" sz="2000" b="1" dirty="0">
                <a:solidFill>
                  <a:schemeClr val="tx2"/>
                </a:solidFill>
              </a:rPr>
              <a:t>:</a:t>
            </a:r>
          </a:p>
          <a:p>
            <a:pPr marL="285750" indent="-285750">
              <a:buFont typeface="Arial" panose="020B0604020202020204" pitchFamily="34" charset="0"/>
              <a:buChar char="•"/>
            </a:pPr>
            <a:r>
              <a:rPr lang="en-US" dirty="0"/>
              <a:t>Convoy Effect: A long process can delay many shorter processes, leading to increased waiting times.</a:t>
            </a:r>
          </a:p>
          <a:p>
            <a:pPr marL="285750" indent="-285750">
              <a:buFont typeface="Arial" panose="020B0604020202020204" pitchFamily="34" charset="0"/>
              <a:buChar char="•"/>
            </a:pPr>
            <a:r>
              <a:rPr lang="en-US" dirty="0"/>
              <a:t>Poor Average Waiting Time: High average waiting time when there is significant variation in burst times.</a:t>
            </a:r>
          </a:p>
          <a:p>
            <a:pPr marL="285750" indent="-285750">
              <a:buFont typeface="Arial" panose="020B0604020202020204" pitchFamily="34" charset="0"/>
              <a:buChar char="•"/>
            </a:pPr>
            <a:r>
              <a:rPr lang="en-US" dirty="0"/>
              <a:t>Non-Preemptive: Inefficient for time-sharing systems where response time is crucial</a:t>
            </a:r>
          </a:p>
          <a:p>
            <a:pPr lvl="1"/>
            <a:endParaRPr lang="en-US" dirty="0"/>
          </a:p>
        </p:txBody>
      </p:sp>
      <p:sp>
        <p:nvSpPr>
          <p:cNvPr id="5" name="Slide Number Placeholder 4">
            <a:extLst>
              <a:ext uri="{FF2B5EF4-FFF2-40B4-BE49-F238E27FC236}">
                <a16:creationId xmlns:a16="http://schemas.microsoft.com/office/drawing/2014/main" xmlns=""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8" name="Subtitle 4">
            <a:extLst>
              <a:ext uri="{FF2B5EF4-FFF2-40B4-BE49-F238E27FC236}">
                <a16:creationId xmlns:a16="http://schemas.microsoft.com/office/drawing/2014/main" xmlns="" id="{64C2F3A9-ACD4-95DF-7B87-86B79D5D329F}"/>
              </a:ext>
            </a:extLst>
          </p:cNvPr>
          <p:cNvSpPr txBox="1">
            <a:spLocks/>
          </p:cNvSpPr>
          <p:nvPr/>
        </p:nvSpPr>
        <p:spPr>
          <a:xfrm>
            <a:off x="2252542" y="1434131"/>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9" name="Title 1">
            <a:extLst>
              <a:ext uri="{FF2B5EF4-FFF2-40B4-BE49-F238E27FC236}">
                <a16:creationId xmlns:a16="http://schemas.microsoft.com/office/drawing/2014/main" xmlns="" id="{B0FCD022-DA6A-7B0B-B003-A6B7164DD2FD}"/>
              </a:ext>
            </a:extLst>
          </p:cNvPr>
          <p:cNvSpPr>
            <a:spLocks noGrp="1"/>
          </p:cNvSpPr>
          <p:nvPr>
            <p:ph type="title"/>
          </p:nvPr>
        </p:nvSpPr>
        <p:spPr>
          <a:xfrm>
            <a:off x="2252542" y="-2047773"/>
            <a:ext cx="7420819" cy="1656304"/>
          </a:xfrm>
        </p:spPr>
        <p:txBody>
          <a:bodyPr anchor="b">
            <a:normAutofit/>
          </a:bodyPr>
          <a:lstStyle/>
          <a:p>
            <a:r>
              <a:rPr lang="en-US" dirty="0">
                <a:effectLst/>
              </a:rPr>
              <a:t>Conclusion</a:t>
            </a:r>
            <a:endParaRPr lang="en-US" dirty="0"/>
          </a:p>
        </p:txBody>
      </p:sp>
    </p:spTree>
    <p:extLst>
      <p:ext uri="{BB962C8B-B14F-4D97-AF65-F5344CB8AC3E}">
        <p14:creationId xmlns:p14="http://schemas.microsoft.com/office/powerpoint/2010/main" val="10736015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83E06-8BEA-1DD3-D0D6-391C08880EBF}"/>
              </a:ext>
            </a:extLst>
          </p:cNvPr>
          <p:cNvSpPr>
            <a:spLocks noGrp="1"/>
          </p:cNvSpPr>
          <p:nvPr>
            <p:ph type="title"/>
          </p:nvPr>
        </p:nvSpPr>
        <p:spPr>
          <a:xfrm>
            <a:off x="3305669" y="113097"/>
            <a:ext cx="7420819" cy="1656304"/>
          </a:xfrm>
        </p:spPr>
        <p:txBody>
          <a:bodyPr anchor="b">
            <a:normAutofit/>
          </a:bodyPr>
          <a:lstStyle/>
          <a:p>
            <a:r>
              <a:rPr lang="en-US" dirty="0">
                <a:effectLst/>
              </a:rPr>
              <a:t>Conclusion</a:t>
            </a:r>
            <a:endParaRPr lang="en-US" dirty="0"/>
          </a:p>
        </p:txBody>
      </p:sp>
      <p:sp>
        <p:nvSpPr>
          <p:cNvPr id="4" name="Content Placeholder 3">
            <a:extLst>
              <a:ext uri="{FF2B5EF4-FFF2-40B4-BE49-F238E27FC236}">
                <a16:creationId xmlns:a16="http://schemas.microsoft.com/office/drawing/2014/main" xmlns="" id="{3770D91C-D5C0-248C-26D3-DE7C7C72E632}"/>
              </a:ext>
            </a:extLst>
          </p:cNvPr>
          <p:cNvSpPr>
            <a:spLocks noGrp="1"/>
          </p:cNvSpPr>
          <p:nvPr>
            <p:ph sz="quarter" idx="31"/>
          </p:nvPr>
        </p:nvSpPr>
        <p:spPr>
          <a:xfrm>
            <a:off x="3305669" y="2470150"/>
            <a:ext cx="7420819" cy="3676649"/>
          </a:xfrm>
        </p:spPr>
        <p:txBody>
          <a:bodyPr>
            <a:normAutofit/>
          </a:bodyPr>
          <a:lstStyle/>
          <a:p>
            <a:pPr marL="0" marR="0">
              <a:spcAft>
                <a:spcPts val="1000"/>
              </a:spcAft>
            </a:pPr>
            <a:r>
              <a:rPr lang="en-US" dirty="0">
                <a:effectLst/>
              </a:rPr>
              <a:t>The FCFS scheduling algorithm is an intuitive and simple approach to process management. However, its non-preemptive nature can result in inefficiencies, especially when there is a mix of long and short processes. It is suitable for batch processing but not ideal for interactive systems requiring quick responsiveness. Despite its drawbacks, FCFS is a fundamental concept in understanding basic process scheduling.</a:t>
            </a:r>
          </a:p>
        </p:txBody>
      </p:sp>
      <p:sp>
        <p:nvSpPr>
          <p:cNvPr id="5" name="Slide Number Placeholder 4">
            <a:extLst>
              <a:ext uri="{FF2B5EF4-FFF2-40B4-BE49-F238E27FC236}">
                <a16:creationId xmlns:a16="http://schemas.microsoft.com/office/drawing/2014/main" xmlns="" id="{E87B8B6A-2B28-5C38-80E7-0EBE705FFBB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
        <p:nvSpPr>
          <p:cNvPr id="9" name="Title 1">
            <a:extLst>
              <a:ext uri="{FF2B5EF4-FFF2-40B4-BE49-F238E27FC236}">
                <a16:creationId xmlns:a16="http://schemas.microsoft.com/office/drawing/2014/main" xmlns="" id="{3789E5EC-B2E9-D5A5-0E9D-CB45A79F9490}"/>
              </a:ext>
            </a:extLst>
          </p:cNvPr>
          <p:cNvSpPr txBox="1">
            <a:spLocks/>
          </p:cNvSpPr>
          <p:nvPr/>
        </p:nvSpPr>
        <p:spPr>
          <a:xfrm>
            <a:off x="-2682069" y="2104770"/>
            <a:ext cx="4409514" cy="2203704"/>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a:t>THANK YOU</a:t>
            </a:r>
            <a:endParaRPr lang="en-US" dirty="0"/>
          </a:p>
        </p:txBody>
      </p:sp>
      <p:sp>
        <p:nvSpPr>
          <p:cNvPr id="12" name="Subtitle 4">
            <a:extLst>
              <a:ext uri="{FF2B5EF4-FFF2-40B4-BE49-F238E27FC236}">
                <a16:creationId xmlns:a16="http://schemas.microsoft.com/office/drawing/2014/main" xmlns="" id="{27EAD711-6497-666F-8593-8B86FBB0E676}"/>
              </a:ext>
            </a:extLst>
          </p:cNvPr>
          <p:cNvSpPr txBox="1">
            <a:spLocks/>
          </p:cNvSpPr>
          <p:nvPr/>
        </p:nvSpPr>
        <p:spPr>
          <a:xfrm>
            <a:off x="1756539" y="-8534114"/>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Content Placeholder 2">
            <a:extLst>
              <a:ext uri="{FF2B5EF4-FFF2-40B4-BE49-F238E27FC236}">
                <a16:creationId xmlns:a16="http://schemas.microsoft.com/office/drawing/2014/main" xmlns="" id="{6468304D-FB8B-BAB8-26B7-BD25374E718F}"/>
              </a:ext>
            </a:extLst>
          </p:cNvPr>
          <p:cNvSpPr txBox="1">
            <a:spLocks/>
          </p:cNvSpPr>
          <p:nvPr/>
        </p:nvSpPr>
        <p:spPr>
          <a:xfrm>
            <a:off x="873785" y="744951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7280596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xmlns=""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4" name="Content Placeholder 2">
            <a:extLst>
              <a:ext uri="{FF2B5EF4-FFF2-40B4-BE49-F238E27FC236}">
                <a16:creationId xmlns:a16="http://schemas.microsoft.com/office/drawing/2014/main" xmlns="" id="{2FA0C5BD-8D49-FDC9-2FF8-F68C733930A8}"/>
              </a:ext>
            </a:extLst>
          </p:cNvPr>
          <p:cNvSpPr txBox="1">
            <a:spLocks/>
          </p:cNvSpPr>
          <p:nvPr/>
        </p:nvSpPr>
        <p:spPr>
          <a:xfrm>
            <a:off x="873785" y="2966009"/>
            <a:ext cx="4371560" cy="327064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Joesph George Wahba</a:t>
            </a: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Zeyad</a:t>
            </a:r>
            <a:r>
              <a:rPr lang="en-US" sz="1800" dirty="0">
                <a:latin typeface="Cambria" panose="02040503050406030204" pitchFamily="18" charset="0"/>
                <a:ea typeface="MS Mincho" panose="02020609040205080304" pitchFamily="49" charset="-128"/>
                <a:cs typeface="Arial" panose="020B0604020202020204" pitchFamily="34" charset="0"/>
              </a:rPr>
              <a:t> Saad Abdel-Fattah</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Muhammed Ashraf </a:t>
            </a:r>
            <a:r>
              <a:rPr lang="en-US" sz="1800" dirty="0" err="1">
                <a:latin typeface="Cambria" panose="02040503050406030204" pitchFamily="18" charset="0"/>
                <a:ea typeface="MS Mincho" panose="02020609040205080304" pitchFamily="49" charset="-128"/>
                <a:cs typeface="Arial" panose="020B0604020202020204" pitchFamily="34" charset="0"/>
              </a:rPr>
              <a:t>Tawfek</a:t>
            </a:r>
            <a:endParaRPr lang="en-US" sz="1800" dirty="0">
              <a:latin typeface="Cambria" panose="02040503050406030204" pitchFamily="18" charset="0"/>
              <a:ea typeface="MS Mincho" panose="02020609040205080304" pitchFamily="49" charset="-128"/>
              <a:cs typeface="Arial" panose="020B0604020202020204" pitchFamily="34" charset="0"/>
            </a:endParaRPr>
          </a:p>
          <a:p>
            <a:pPr marL="342900" indent="-342900">
              <a:lnSpc>
                <a:spcPct val="115000"/>
              </a:lnSpc>
              <a:spcAft>
                <a:spcPts val="1000"/>
              </a:spcAft>
              <a:buFont typeface="+mj-lt"/>
              <a:buAutoNum type="arabicPeriod"/>
              <a:tabLst>
                <a:tab pos="457200" algn="l"/>
              </a:tabLst>
            </a:pPr>
            <a:r>
              <a:rPr lang="en-US" sz="1800" dirty="0" err="1">
                <a:latin typeface="Cambria" panose="02040503050406030204" pitchFamily="18" charset="0"/>
                <a:ea typeface="MS Mincho" panose="02020609040205080304" pitchFamily="49" charset="-128"/>
                <a:cs typeface="Arial" panose="020B0604020202020204" pitchFamily="34" charset="0"/>
              </a:rPr>
              <a:t>Zyad</a:t>
            </a:r>
            <a:r>
              <a:rPr lang="en-US" sz="1800" dirty="0">
                <a:latin typeface="Cambria" panose="02040503050406030204" pitchFamily="18" charset="0"/>
                <a:ea typeface="MS Mincho" panose="02020609040205080304" pitchFamily="49" charset="-128"/>
                <a:cs typeface="Arial" panose="020B0604020202020204" pitchFamily="34" charset="0"/>
              </a:rPr>
              <a:t> Gamal Saeed</a:t>
            </a:r>
          </a:p>
          <a:p>
            <a:pPr marL="342900" indent="-342900">
              <a:lnSpc>
                <a:spcPct val="115000"/>
              </a:lnSpc>
              <a:spcAft>
                <a:spcPts val="1000"/>
              </a:spcAft>
              <a:buFont typeface="+mj-lt"/>
              <a:buAutoNum type="arabicPeriod"/>
              <a:tabLst>
                <a:tab pos="457200" algn="l"/>
              </a:tabLst>
            </a:pPr>
            <a:r>
              <a:rPr lang="en-US" sz="1800" dirty="0">
                <a:latin typeface="Cambria" panose="02040503050406030204" pitchFamily="18" charset="0"/>
                <a:ea typeface="MS Mincho" panose="02020609040205080304" pitchFamily="49" charset="-128"/>
                <a:cs typeface="Arial" panose="020B0604020202020204" pitchFamily="34" charset="0"/>
              </a:rPr>
              <a:t>Menna-Allah Ahmed</a:t>
            </a:r>
          </a:p>
          <a:p>
            <a:pPr marL="342900" indent="-342900">
              <a:buFont typeface="+mj-lt"/>
              <a:buAutoNum type="arabicPeriod"/>
            </a:pPr>
            <a:r>
              <a:rPr lang="en-US" sz="1800" dirty="0" err="1">
                <a:latin typeface="Cambria" panose="02040503050406030204" pitchFamily="18" charset="0"/>
                <a:ea typeface="MS Mincho" panose="02020609040205080304" pitchFamily="49" charset="-128"/>
                <a:cs typeface="Arial" panose="020B0604020202020204" pitchFamily="34" charset="0"/>
              </a:rPr>
              <a:t>Abdelhalim</a:t>
            </a:r>
            <a:r>
              <a:rPr lang="en-US" sz="1800" dirty="0">
                <a:latin typeface="Cambria" panose="02040503050406030204" pitchFamily="18" charset="0"/>
                <a:ea typeface="MS Mincho" panose="02020609040205080304" pitchFamily="49" charset="-128"/>
                <a:cs typeface="Arial" panose="020B0604020202020204" pitchFamily="34" charset="0"/>
              </a:rPr>
              <a:t> Ramadan</a:t>
            </a:r>
            <a:endParaRPr lang="en-US" dirty="0"/>
          </a:p>
        </p:txBody>
      </p:sp>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xmlns="" id="{F1239C0E-3F39-787D-0FC3-6B7C9BA37E8F}"/>
              </a:ext>
            </a:extLst>
          </p:cNvPr>
          <p:cNvSpPr>
            <a:spLocks noGrp="1"/>
          </p:cNvSpPr>
          <p:nvPr>
            <p:ph sz="quarter" idx="10"/>
          </p:nvPr>
        </p:nvSpPr>
        <p:spPr>
          <a:xfrm>
            <a:off x="838201" y="3097848"/>
            <a:ext cx="4466504" cy="3405187"/>
          </a:xfrm>
        </p:spPr>
        <p:txBody>
          <a:bodyPr anchor="t"/>
          <a:lstStyle/>
          <a:p>
            <a:pPr marL="342900" indent="-342900">
              <a:buAutoNum type="arabicPeriod"/>
            </a:pPr>
            <a:r>
              <a:rPr lang="en-US" dirty="0"/>
              <a:t>Introduction </a:t>
            </a:r>
          </a:p>
          <a:p>
            <a:r>
              <a:rPr lang="en-US" dirty="0"/>
              <a:t>2. How FCFS Works </a:t>
            </a:r>
          </a:p>
          <a:p>
            <a:r>
              <a:rPr lang="en-US" dirty="0"/>
              <a:t>3. Example </a:t>
            </a:r>
          </a:p>
          <a:p>
            <a:r>
              <a:rPr lang="en-US" dirty="0"/>
              <a:t>4.Code </a:t>
            </a:r>
          </a:p>
          <a:p>
            <a:r>
              <a:rPr lang="en-US" dirty="0"/>
              <a:t>5. Advantages and Disadvantages </a:t>
            </a:r>
          </a:p>
          <a:p>
            <a:r>
              <a:rPr lang="en-US" dirty="0"/>
              <a:t>6. Conclusion </a:t>
            </a:r>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xmlns="" id="{260D053B-A40A-3228-B6D5-3371B9EE2E56}"/>
              </a:ext>
            </a:extLst>
          </p:cNvPr>
          <p:cNvSpPr>
            <a:spLocks noGrp="1"/>
          </p:cNvSpPr>
          <p:nvPr>
            <p:ph type="subTitle" idx="1"/>
          </p:nvPr>
        </p:nvSpPr>
        <p:spPr>
          <a:xfrm>
            <a:off x="321868" y="2898018"/>
            <a:ext cx="11562303" cy="2387865"/>
          </a:xfrm>
        </p:spPr>
        <p:txBody>
          <a:bodyPr/>
          <a:lstStyle/>
          <a:p>
            <a:r>
              <a:rPr lang="en-US" dirty="0"/>
              <a:t>Introduction</a:t>
            </a:r>
          </a:p>
        </p:txBody>
      </p:sp>
      <p:sp>
        <p:nvSpPr>
          <p:cNvPr id="3" name="Slide Number Placeholder 2">
            <a:extLst>
              <a:ext uri="{FF2B5EF4-FFF2-40B4-BE49-F238E27FC236}">
                <a16:creationId xmlns:a16="http://schemas.microsoft.com/office/drawing/2014/main" xmlns=""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xmlns="" id="{B60E7F9D-8D05-D47E-FA15-8DA430CCCA77}"/>
              </a:ext>
            </a:extLst>
          </p:cNvPr>
          <p:cNvSpPr txBox="1"/>
          <p:nvPr/>
        </p:nvSpPr>
        <p:spPr>
          <a:xfrm>
            <a:off x="723267" y="758277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13971937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2474A9E-7711-9FAA-D271-D01589C246EA}"/>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
        <p:nvSpPr>
          <p:cNvPr id="5" name="Subtitle 3">
            <a:extLst>
              <a:ext uri="{FF2B5EF4-FFF2-40B4-BE49-F238E27FC236}">
                <a16:creationId xmlns:a16="http://schemas.microsoft.com/office/drawing/2014/main" xmlns="" id="{007BBEBC-2E3D-A894-B2C7-46603CC2DA24}"/>
              </a:ext>
            </a:extLst>
          </p:cNvPr>
          <p:cNvSpPr>
            <a:spLocks noGrp="1"/>
          </p:cNvSpPr>
          <p:nvPr>
            <p:ph type="subTitle" idx="1"/>
          </p:nvPr>
        </p:nvSpPr>
        <p:spPr>
          <a:xfrm>
            <a:off x="2441276" y="-457"/>
            <a:ext cx="6984367" cy="854473"/>
          </a:xfrm>
        </p:spPr>
        <p:txBody>
          <a:bodyPr/>
          <a:lstStyle/>
          <a:p>
            <a:r>
              <a:rPr lang="en-US" sz="2000" dirty="0"/>
              <a:t>Introduction</a:t>
            </a:r>
          </a:p>
        </p:txBody>
      </p:sp>
      <p:sp>
        <p:nvSpPr>
          <p:cNvPr id="6" name="TextBox 5">
            <a:extLst>
              <a:ext uri="{FF2B5EF4-FFF2-40B4-BE49-F238E27FC236}">
                <a16:creationId xmlns:a16="http://schemas.microsoft.com/office/drawing/2014/main" xmlns="" id="{036C96CB-5D70-CDD9-2AE7-D9D9684D493A}"/>
              </a:ext>
            </a:extLst>
          </p:cNvPr>
          <p:cNvSpPr txBox="1"/>
          <p:nvPr/>
        </p:nvSpPr>
        <p:spPr>
          <a:xfrm>
            <a:off x="515548" y="2413337"/>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Tree>
    <p:extLst>
      <p:ext uri="{BB962C8B-B14F-4D97-AF65-F5344CB8AC3E}">
        <p14:creationId xmlns:p14="http://schemas.microsoft.com/office/powerpoint/2010/main" val="2100290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xmlns=""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xmlns=""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xmlns="" id="{347617BA-AAF4-0FC2-5A68-EF75A4AE5DE6}"/>
              </a:ext>
            </a:extLst>
          </p:cNvPr>
          <p:cNvSpPr txBox="1"/>
          <p:nvPr/>
        </p:nvSpPr>
        <p:spPr>
          <a:xfrm>
            <a:off x="515548" y="-2804285"/>
            <a:ext cx="11160904" cy="2031325"/>
          </a:xfrm>
          <a:prstGeom prst="rect">
            <a:avLst/>
          </a:prstGeom>
          <a:noFill/>
        </p:spPr>
        <p:txBody>
          <a:bodyPr wrap="square" rtlCol="0">
            <a:spAutoFit/>
          </a:bodyPr>
          <a:lstStyle/>
          <a:p>
            <a:r>
              <a:rPr lang="en-US" b="1" dirty="0">
                <a:solidFill>
                  <a:schemeClr val="bg1"/>
                </a:solidFill>
              </a:rPr>
              <a:t>The First-Come, First-Serve (FCFS) scheduling algorithm is one of the simplest and most straightforward process scheduling methods used in operating systems. </a:t>
            </a:r>
          </a:p>
          <a:p>
            <a:endParaRPr lang="en-US" b="1" dirty="0">
              <a:solidFill>
                <a:schemeClr val="bg1"/>
              </a:solidFill>
            </a:endParaRPr>
          </a:p>
          <a:p>
            <a:r>
              <a:rPr lang="en-US" b="1" dirty="0">
                <a:solidFill>
                  <a:schemeClr val="bg1"/>
                </a:solidFill>
              </a:rPr>
              <a:t>It processes tasks in the order they arrive, much like a queue in real-life scenarios such as people waiting in l</a:t>
            </a:r>
          </a:p>
          <a:p>
            <a:r>
              <a:rPr lang="en-US" b="1" dirty="0" err="1">
                <a:solidFill>
                  <a:schemeClr val="bg1"/>
                </a:solidFill>
              </a:rPr>
              <a:t>ine</a:t>
            </a:r>
            <a:r>
              <a:rPr lang="en-US" b="1" dirty="0">
                <a:solidFill>
                  <a:schemeClr val="bg1"/>
                </a:solidFill>
              </a:rPr>
              <a:t> for service. In this report, we will discuss how FCFS works, its advantages and disadvantages, and provide an illustrative example.</a:t>
            </a:r>
          </a:p>
        </p:txBody>
      </p:sp>
      <p:sp>
        <p:nvSpPr>
          <p:cNvPr id="11" name="Subtitle 4">
            <a:extLst>
              <a:ext uri="{FF2B5EF4-FFF2-40B4-BE49-F238E27FC236}">
                <a16:creationId xmlns:a16="http://schemas.microsoft.com/office/drawing/2014/main" xmlns="" id="{76E5FD68-3766-60CE-2B3B-E9AE737F0200}"/>
              </a:ext>
            </a:extLst>
          </p:cNvPr>
          <p:cNvSpPr txBox="1">
            <a:spLocks/>
          </p:cNvSpPr>
          <p:nvPr/>
        </p:nvSpPr>
        <p:spPr>
          <a:xfrm>
            <a:off x="644225" y="3169243"/>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sp>
        <p:nvSpPr>
          <p:cNvPr id="12" name="TextBox 11">
            <a:extLst>
              <a:ext uri="{FF2B5EF4-FFF2-40B4-BE49-F238E27FC236}">
                <a16:creationId xmlns:a16="http://schemas.microsoft.com/office/drawing/2014/main" xmlns="" id="{41425046-12BA-1272-B139-D1FE4467622C}"/>
              </a:ext>
            </a:extLst>
          </p:cNvPr>
          <p:cNvSpPr txBox="1"/>
          <p:nvPr/>
        </p:nvSpPr>
        <p:spPr>
          <a:xfrm>
            <a:off x="3676650" y="3103982"/>
            <a:ext cx="412292" cy="584775"/>
          </a:xfrm>
          <a:prstGeom prst="rect">
            <a:avLst/>
          </a:prstGeom>
          <a:noFill/>
        </p:spPr>
        <p:txBody>
          <a:bodyPr wrap="none" rtlCol="0">
            <a:spAutoFit/>
          </a:bodyPr>
          <a:lstStyle/>
          <a:p>
            <a:r>
              <a:rPr lang="en-US" sz="3200" dirty="0">
                <a:solidFill>
                  <a:schemeClr val="accent3"/>
                </a:solidFill>
              </a:rPr>
              <a:t>?</a:t>
            </a:r>
          </a:p>
        </p:txBody>
      </p:sp>
    </p:spTree>
    <p:extLst>
      <p:ext uri="{BB962C8B-B14F-4D97-AF65-F5344CB8AC3E}">
        <p14:creationId xmlns:p14="http://schemas.microsoft.com/office/powerpoint/2010/main" val="5981449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4160DFF-2E7E-7A22-819A-C011020DFF01}"/>
              </a:ext>
            </a:extLst>
          </p:cNvPr>
          <p:cNvSpPr>
            <a:spLocks noGrp="1"/>
          </p:cNvSpPr>
          <p:nvPr>
            <p:ph sz="quarter" idx="36"/>
          </p:nvPr>
        </p:nvSpPr>
        <p:spPr>
          <a:xfrm>
            <a:off x="814302" y="2261937"/>
            <a:ext cx="10658830" cy="3630863"/>
          </a:xfrm>
        </p:spPr>
        <p:txBody>
          <a:bodyPr vert="horz" lIns="91440" tIns="45720" rIns="91440" bIns="45720" rtlCol="0">
            <a:normAutofit/>
          </a:bodyPr>
          <a:lstStyle/>
          <a:p>
            <a:pPr>
              <a:lnSpc>
                <a:spcPct val="110000"/>
              </a:lnSpc>
            </a:pPr>
            <a:r>
              <a:rPr lang="en-US" sz="1300" b="0" i="0" cap="all" baseline="0" dirty="0"/>
              <a:t>FCFS is a non-preemptive scheduling algorithm, meaning once a process starts its execution, it runs to completion without being interrupted. The CPU selects processes based on their arrival time, processing the earliest arrivals first.</a:t>
            </a:r>
          </a:p>
          <a:p>
            <a:pPr>
              <a:lnSpc>
                <a:spcPct val="110000"/>
              </a:lnSpc>
            </a:pPr>
            <a:r>
              <a:rPr lang="en-US" sz="1300" b="0" i="0" cap="all" baseline="0" dirty="0"/>
              <a:t>This approach is similar to a queue, where the first person to arrive is the first to be served. </a:t>
            </a:r>
          </a:p>
          <a:p>
            <a:pPr>
              <a:lnSpc>
                <a:spcPct val="110000"/>
              </a:lnSpc>
            </a:pPr>
            <a:r>
              <a:rPr lang="en-US" sz="1300" b="0" i="0" cap="all" baseline="0" dirty="0"/>
              <a:t>Step-by-Step Execution: </a:t>
            </a:r>
          </a:p>
          <a:p>
            <a:pPr marL="342900" indent="-342900">
              <a:lnSpc>
                <a:spcPct val="110000"/>
              </a:lnSpc>
              <a:buFont typeface="+mj-lt"/>
              <a:buAutoNum type="arabicPeriod"/>
            </a:pPr>
            <a:r>
              <a:rPr lang="en-US" sz="1300" b="1" i="0" cap="all" baseline="0" dirty="0">
                <a:solidFill>
                  <a:schemeClr val="tx2">
                    <a:lumMod val="60000"/>
                    <a:lumOff val="40000"/>
                  </a:schemeClr>
                </a:solidFill>
              </a:rPr>
              <a:t>Queue Formation: </a:t>
            </a:r>
            <a:r>
              <a:rPr lang="en-US" sz="1300" b="0" i="0" cap="all" baseline="0" dirty="0"/>
              <a:t>All processes are placed in a queue in the order of their arrival. The process at the front of the queue is chosen for execution first.</a:t>
            </a:r>
          </a:p>
          <a:p>
            <a:pPr marL="342900" indent="-342900">
              <a:lnSpc>
                <a:spcPct val="110000"/>
              </a:lnSpc>
              <a:buFont typeface="+mj-lt"/>
              <a:buAutoNum type="arabicPeriod"/>
            </a:pPr>
            <a:r>
              <a:rPr lang="en-US" sz="1300" b="1" i="0" cap="all" baseline="0" dirty="0">
                <a:solidFill>
                  <a:schemeClr val="tx2">
                    <a:lumMod val="60000"/>
                    <a:lumOff val="40000"/>
                  </a:schemeClr>
                </a:solidFill>
              </a:rPr>
              <a:t>Execution Order</a:t>
            </a:r>
            <a:r>
              <a:rPr lang="en-US" sz="1300" b="0" i="0" cap="all" baseline="0" dirty="0">
                <a:solidFill>
                  <a:schemeClr val="tx2">
                    <a:lumMod val="60000"/>
                    <a:lumOff val="40000"/>
                  </a:schemeClr>
                </a:solidFill>
              </a:rPr>
              <a:t>: </a:t>
            </a:r>
            <a:r>
              <a:rPr lang="en-US" sz="1300" b="0" i="0" cap="all" baseline="0" dirty="0"/>
              <a:t>The CPU executes the first process in the queue to completion. After the current process completes, the CPU picks the next process in line. </a:t>
            </a:r>
          </a:p>
          <a:p>
            <a:pPr marL="342900" indent="-342900">
              <a:lnSpc>
                <a:spcPct val="110000"/>
              </a:lnSpc>
              <a:buFont typeface="+mj-lt"/>
              <a:buAutoNum type="arabicPeriod"/>
            </a:pPr>
            <a:r>
              <a:rPr lang="en-US" sz="1300" b="1" i="0" cap="all" baseline="0" dirty="0">
                <a:solidFill>
                  <a:schemeClr val="tx2">
                    <a:lumMod val="60000"/>
                    <a:lumOff val="40000"/>
                  </a:schemeClr>
                </a:solidFill>
              </a:rPr>
              <a:t>Calculation of Metrics: </a:t>
            </a:r>
            <a:r>
              <a:rPr lang="en-US" sz="1300" b="0" i="0" cap="all" baseline="0" dirty="0"/>
              <a:t>Waiting Time (time a process spends waiting in the queue before its execution starts) and Turnaround Time (total time from the arrival of the process to its completion, including both waiting time and burst time).</a:t>
            </a:r>
          </a:p>
        </p:txBody>
      </p:sp>
      <p:sp>
        <p:nvSpPr>
          <p:cNvPr id="18" name="Slide Number Placeholder 4">
            <a:extLst>
              <a:ext uri="{FF2B5EF4-FFF2-40B4-BE49-F238E27FC236}">
                <a16:creationId xmlns:a16="http://schemas.microsoft.com/office/drawing/2014/main" xmlns="" id="{E18C63C1-8BFB-54C0-B3B2-F88957374586}"/>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3" name="Slide Number Placeholder 2" hidden="1">
            <a:extLst>
              <a:ext uri="{FF2B5EF4-FFF2-40B4-BE49-F238E27FC236}">
                <a16:creationId xmlns:a16="http://schemas.microsoft.com/office/drawing/2014/main" xmlns=""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xmlns="" id="{58626A37-8A76-49AF-2DF7-BD58EA77487B}"/>
              </a:ext>
            </a:extLst>
          </p:cNvPr>
          <p:cNvSpPr txBox="1"/>
          <p:nvPr/>
        </p:nvSpPr>
        <p:spPr>
          <a:xfrm>
            <a:off x="-444042" y="1480340"/>
            <a:ext cx="412292" cy="584775"/>
          </a:xfrm>
          <a:prstGeom prst="rect">
            <a:avLst/>
          </a:prstGeom>
          <a:noFill/>
        </p:spPr>
        <p:txBody>
          <a:bodyPr wrap="none" rtlCol="0">
            <a:spAutoFit/>
          </a:bodyPr>
          <a:lstStyle/>
          <a:p>
            <a:pPr>
              <a:spcAft>
                <a:spcPts val="600"/>
              </a:spcAft>
            </a:pPr>
            <a:r>
              <a:rPr lang="en-US" sz="3200">
                <a:solidFill>
                  <a:schemeClr val="accent3"/>
                </a:solidFill>
              </a:rPr>
              <a:t>?</a:t>
            </a:r>
          </a:p>
        </p:txBody>
      </p:sp>
      <p:sp>
        <p:nvSpPr>
          <p:cNvPr id="12" name="Subtitle 4">
            <a:extLst>
              <a:ext uri="{FF2B5EF4-FFF2-40B4-BE49-F238E27FC236}">
                <a16:creationId xmlns:a16="http://schemas.microsoft.com/office/drawing/2014/main" xmlns="" id="{54A5C659-C88F-AC88-4BF0-44F9002263A2}"/>
              </a:ext>
            </a:extLst>
          </p:cNvPr>
          <p:cNvSpPr txBox="1">
            <a:spLocks/>
          </p:cNvSpPr>
          <p:nvPr/>
        </p:nvSpPr>
        <p:spPr>
          <a:xfrm>
            <a:off x="773113" y="1512971"/>
            <a:ext cx="5322887" cy="519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FCFS Works</a:t>
            </a:r>
          </a:p>
        </p:txBody>
      </p:sp>
      <p:graphicFrame>
        <p:nvGraphicFramePr>
          <p:cNvPr id="13" name="Table 12">
            <a:extLst>
              <a:ext uri="{FF2B5EF4-FFF2-40B4-BE49-F238E27FC236}">
                <a16:creationId xmlns:a16="http://schemas.microsoft.com/office/drawing/2014/main" xmlns="" id="{AA05B868-EF30-C2AE-559F-22EA4FAADD2C}"/>
              </a:ext>
            </a:extLst>
          </p:cNvPr>
          <p:cNvGraphicFramePr>
            <a:graphicFrameLocks noGrp="1"/>
          </p:cNvGraphicFramePr>
          <p:nvPr>
            <p:extLst>
              <p:ext uri="{D42A27DB-BD31-4B8C-83A1-F6EECF244321}">
                <p14:modId xmlns:p14="http://schemas.microsoft.com/office/powerpoint/2010/main" val="400511619"/>
              </p:ext>
            </p:extLst>
          </p:nvPr>
        </p:nvGraphicFramePr>
        <p:xfrm>
          <a:off x="12795250" y="3429000"/>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xmlns="" val="2023789175"/>
                    </a:ext>
                  </a:extLst>
                </a:gridCol>
                <a:gridCol w="2206067">
                  <a:extLst>
                    <a:ext uri="{9D8B030D-6E8A-4147-A177-3AD203B41FA5}">
                      <a16:colId xmlns:a16="http://schemas.microsoft.com/office/drawing/2014/main" xmlns="" val="2224258553"/>
                    </a:ext>
                  </a:extLst>
                </a:gridCol>
                <a:gridCol w="2045586">
                  <a:extLst>
                    <a:ext uri="{9D8B030D-6E8A-4147-A177-3AD203B41FA5}">
                      <a16:colId xmlns:a16="http://schemas.microsoft.com/office/drawing/2014/main" xmlns=""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1167248844"/>
                  </a:ext>
                </a:extLst>
              </a:tr>
            </a:tbl>
          </a:graphicData>
        </a:graphic>
      </p:graphicFrame>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0FD6A3FE-1BF6-4C1A-0553-EBD497A69F2D}"/>
              </a:ext>
            </a:extLst>
          </p:cNvPr>
          <p:cNvSpPr>
            <a:spLocks noGrp="1"/>
          </p:cNvSpPr>
          <p:nvPr>
            <p:ph type="title"/>
          </p:nvPr>
        </p:nvSpPr>
        <p:spPr>
          <a:xfrm>
            <a:off x="741680" y="430482"/>
            <a:ext cx="10500989" cy="1327464"/>
          </a:xfrm>
        </p:spPr>
        <p:txBody>
          <a:bodyPr vert="horz" lIns="91440" tIns="45720" rIns="91440" bIns="45720" rtlCol="0" anchor="b">
            <a:normAutofit/>
          </a:bodyPr>
          <a:lstStyle/>
          <a:p>
            <a:r>
              <a:rPr lang="en-US" b="1" i="0" u="none" strike="noStrike" kern="1200" cap="all" spc="0" baseline="0">
                <a:latin typeface="+mj-lt"/>
                <a:ea typeface="+mj-ea"/>
                <a:cs typeface="Biome" panose="020B0503030204020804" pitchFamily="34" charset="0"/>
              </a:rPr>
              <a:t>Example </a:t>
            </a:r>
            <a:endParaRPr lang="en-US" kern="1200" cap="all" spc="0" baseline="0">
              <a:latin typeface="+mj-lt"/>
              <a:ea typeface="+mj-ea"/>
              <a:cs typeface="Biome" panose="020B0503030204020804" pitchFamily="34" charset="0"/>
            </a:endParaRPr>
          </a:p>
        </p:txBody>
      </p:sp>
      <p:sp>
        <p:nvSpPr>
          <p:cNvPr id="8" name="Rectangle 1">
            <a:extLst>
              <a:ext uri="{FF2B5EF4-FFF2-40B4-BE49-F238E27FC236}">
                <a16:creationId xmlns:a16="http://schemas.microsoft.com/office/drawing/2014/main" xmlns="" id="{DF509A34-AC21-B607-E6E6-71EE5D050FBB}"/>
              </a:ext>
            </a:extLst>
          </p:cNvPr>
          <p:cNvSpPr>
            <a:spLocks noChangeArrowheads="1"/>
          </p:cNvSpPr>
          <p:nvPr/>
        </p:nvSpPr>
        <p:spPr bwMode="auto">
          <a:xfrm>
            <a:off x="807038" y="2465539"/>
            <a:ext cx="4024042" cy="3723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Execution Order:</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1. The CPU starts with P1 because it arrived first (at time 0).</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2. After P1 completes (at time 4), the CPU executes P2, which arrived at time 1 but had to wait until P1 finished.</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3. Finally, P3 is executed after P2 completes.</a:t>
            </a: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Calculations: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Waiting Times: P1: 0, P2: </a:t>
            </a:r>
            <a:r>
              <a:rPr kumimoji="0" lang="ar-EG" altLang="en-US" sz="1200" b="0" i="0" u="none" strike="noStrike" cap="none" normalizeH="0" baseline="0" dirty="0" smtClean="0">
                <a:ln>
                  <a:noFill/>
                </a:ln>
                <a:solidFill>
                  <a:schemeClr val="bg1"/>
                </a:solidFill>
                <a:effectLst/>
              </a:rPr>
              <a:t>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P3: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Turnaround Times: P1: 4, P2: </a:t>
            </a:r>
            <a:r>
              <a:rPr lang="en-US" altLang="en-US" sz="1200" dirty="0">
                <a:solidFill>
                  <a:schemeClr val="bg1"/>
                </a:solidFill>
              </a:rPr>
              <a:t>6</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P3: </a:t>
            </a:r>
            <a:r>
              <a:rPr kumimoji="0" lang="ar-EG" altLang="en-US" sz="1200" b="0" i="0" u="none" strike="noStrike" cap="none" normalizeH="0" baseline="0" dirty="0" smtClean="0">
                <a:ln>
                  <a:noFill/>
                </a:ln>
                <a:solidFill>
                  <a:schemeClr val="bg1"/>
                </a:solidFill>
                <a:effectLst/>
              </a:rPr>
              <a:t>6</a:t>
            </a:r>
            <a:r>
              <a:rPr kumimoji="0" lang="en-US" altLang="en-US" sz="1200" b="0" i="0" u="none" strike="noStrike" cap="none" normalizeH="0" baseline="0" dirty="0">
                <a:ln>
                  <a:noFill/>
                </a:ln>
                <a:solidFill>
                  <a:schemeClr val="bg1"/>
                </a:solidFill>
                <a:effectLst/>
              </a:rPr>
              <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Waiting Time: (0 + </a:t>
            </a:r>
            <a:r>
              <a:rPr kumimoji="0" lang="ar-EG" altLang="en-US" sz="1200" b="0" i="0" u="none" strike="noStrike" cap="none" normalizeH="0" baseline="0" dirty="0" smtClean="0">
                <a:ln>
                  <a:noFill/>
                </a:ln>
                <a:solidFill>
                  <a:schemeClr val="bg1"/>
                </a:solidFill>
                <a:effectLst/>
              </a:rPr>
              <a:t>3</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ar-EG" altLang="en-US" sz="1200" b="0" i="0" u="none" strike="noStrike" cap="none" normalizeH="0" baseline="0" dirty="0" smtClean="0">
                <a:ln>
                  <a:noFill/>
                </a:ln>
                <a:solidFill>
                  <a:schemeClr val="bg1"/>
                </a:solidFill>
                <a:effectLst/>
              </a:rPr>
              <a:t>5</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3 = </a:t>
            </a:r>
            <a:r>
              <a:rPr kumimoji="0" lang="ar-EG" altLang="en-US" sz="1200" b="0" i="0" u="none" strike="noStrike" cap="none" normalizeH="0" baseline="0" dirty="0" smtClean="0">
                <a:ln>
                  <a:noFill/>
                </a:ln>
                <a:solidFill>
                  <a:schemeClr val="bg1"/>
                </a:solidFill>
                <a:effectLst/>
              </a:rPr>
              <a:t>2</a:t>
            </a:r>
            <a:r>
              <a:rPr kumimoji="0" lang="en-US" altLang="en-US" sz="1200" b="0" i="0" u="none" strike="noStrike" cap="none" normalizeH="0" baseline="0" dirty="0" smtClean="0">
                <a:ln>
                  <a:noFill/>
                </a:ln>
                <a:solidFill>
                  <a:schemeClr val="bg1"/>
                </a:solidFill>
                <a:effectLst/>
              </a:rPr>
              <a:t>.67 </a:t>
            </a:r>
            <a:r>
              <a:rPr kumimoji="0" lang="en-US" altLang="en-US" sz="1200" b="0" i="0" u="none" strike="noStrike" cap="none" normalizeH="0" baseline="0" dirty="0">
                <a:ln>
                  <a:noFill/>
                </a:ln>
                <a:solidFill>
                  <a:schemeClr val="bg1"/>
                </a:solidFill>
                <a:effectLst/>
              </a:rPr>
              <a:t>units</a:t>
            </a:r>
            <a:br>
              <a:rPr kumimoji="0" lang="en-US" altLang="en-US" sz="1200" b="0" i="0" u="none" strike="noStrike" cap="none" normalizeH="0" baseline="0" dirty="0">
                <a:ln>
                  <a:noFill/>
                </a:ln>
                <a:solidFill>
                  <a:schemeClr val="bg1"/>
                </a:solidFill>
                <a:effectLst/>
              </a:rPr>
            </a:br>
            <a:r>
              <a:rPr kumimoji="0" lang="en-US" altLang="en-US" sz="1200" b="0" i="0" u="none" strike="noStrike" cap="none" normalizeH="0" baseline="0" dirty="0">
                <a:ln>
                  <a:noFill/>
                </a:ln>
                <a:solidFill>
                  <a:schemeClr val="bg1"/>
                </a:solidFill>
                <a:effectLst/>
              </a:rPr>
              <a:t>- Average Turnaround Time: (4 + </a:t>
            </a:r>
            <a:r>
              <a:rPr lang="en-US" altLang="en-US" sz="1200" dirty="0">
                <a:solidFill>
                  <a:schemeClr val="bg1"/>
                </a:solidFill>
              </a:rPr>
              <a:t>6</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a:t>
            </a:r>
            <a:r>
              <a:rPr kumimoji="0" lang="ar-EG" altLang="en-US" sz="1200" b="0" i="0" u="none" strike="noStrike" cap="none" normalizeH="0" baseline="0" dirty="0" smtClean="0">
                <a:ln>
                  <a:noFill/>
                </a:ln>
                <a:solidFill>
                  <a:schemeClr val="bg1"/>
                </a:solidFill>
                <a:effectLst/>
              </a:rPr>
              <a:t>6</a:t>
            </a:r>
            <a:r>
              <a:rPr kumimoji="0" lang="en-US" altLang="en-US" sz="1200" b="0" i="0" u="none" strike="noStrike" cap="none" normalizeH="0" baseline="0" dirty="0" smtClean="0">
                <a:ln>
                  <a:noFill/>
                </a:ln>
                <a:solidFill>
                  <a:schemeClr val="bg1"/>
                </a:solidFill>
                <a:effectLst/>
              </a:rPr>
              <a:t>) </a:t>
            </a:r>
            <a:r>
              <a:rPr kumimoji="0" lang="en-US" altLang="en-US" sz="1200" b="0" i="0" u="none" strike="noStrike" cap="none" normalizeH="0" baseline="0" dirty="0">
                <a:ln>
                  <a:noFill/>
                </a:ln>
                <a:solidFill>
                  <a:schemeClr val="bg1"/>
                </a:solidFill>
                <a:effectLst/>
              </a:rPr>
              <a:t>/ 3 = </a:t>
            </a:r>
            <a:r>
              <a:rPr lang="ar-EG" altLang="en-US" sz="1200" dirty="0" smtClean="0">
                <a:solidFill>
                  <a:schemeClr val="bg1"/>
                </a:solidFill>
              </a:rPr>
              <a:t>5</a:t>
            </a:r>
            <a:r>
              <a:rPr lang="en-US" altLang="en-US" sz="1200" smtClean="0">
                <a:solidFill>
                  <a:schemeClr val="bg1"/>
                </a:solidFill>
              </a:rPr>
              <a:t>.33</a:t>
            </a:r>
            <a:r>
              <a:rPr kumimoji="0" lang="en-US" altLang="en-US" sz="1200" b="0" i="0" u="none" strike="noStrike" cap="none" normalizeH="0" baseline="0" smtClean="0">
                <a:ln>
                  <a:noFill/>
                </a:ln>
                <a:solidFill>
                  <a:schemeClr val="bg1"/>
                </a:solidFill>
                <a:effectLst/>
              </a:rPr>
              <a:t> </a:t>
            </a:r>
            <a:r>
              <a:rPr kumimoji="0" lang="en-US" altLang="en-US" sz="1200" b="0" i="0" u="none" strike="noStrike" cap="none" normalizeH="0" baseline="0" dirty="0" smtClean="0">
                <a:ln>
                  <a:noFill/>
                </a:ln>
                <a:solidFill>
                  <a:schemeClr val="bg1"/>
                </a:solidFill>
                <a:effectLst/>
              </a:rPr>
              <a:t>units</a:t>
            </a:r>
            <a:endParaRPr kumimoji="0" lang="en-US" altLang="en-US" sz="1200" b="0" i="0" u="none" strike="noStrike" cap="none" normalizeH="0" baseline="0" dirty="0">
              <a:ln>
                <a:noFill/>
              </a:ln>
              <a:solidFill>
                <a:schemeClr val="bg1"/>
              </a:solidFill>
              <a:effectLst/>
            </a:endParaRPr>
          </a:p>
          <a:p>
            <a:pPr marL="342900" marR="0" lvl="0" indent="-342900" fontAlgn="base">
              <a:lnSpc>
                <a:spcPct val="110000"/>
              </a:lnSpc>
              <a:spcBef>
                <a:spcPts val="1000"/>
              </a:spcBef>
              <a:spcAft>
                <a:spcPct val="0"/>
              </a:spcAft>
              <a:buClr>
                <a:schemeClr val="accent3">
                  <a:lumMod val="75000"/>
                </a:schemeClr>
              </a:buClr>
              <a:buSzTx/>
              <a:buFont typeface="+mj-lt"/>
              <a:buAutoNum type="arabicPeriod"/>
              <a:tabLst/>
            </a:pPr>
            <a:r>
              <a:rPr kumimoji="0" lang="en-US" altLang="en-US" sz="1200" b="0" i="0" u="none" strike="noStrike" cap="none" normalizeH="0" baseline="0" dirty="0">
                <a:ln>
                  <a:noFill/>
                </a:ln>
                <a:solidFill>
                  <a:schemeClr val="bg1"/>
                </a:solidFill>
                <a:effectLst/>
              </a:rPr>
              <a:t>Gantt Chart: | P1 |------4------| P2 |---3---| P3 |-1-|</a:t>
            </a:r>
            <a:r>
              <a:rPr kumimoji="0" lang="en-US" altLang="en-US" sz="1100" b="0" i="0" u="none" strike="noStrike" cap="none" normalizeH="0" baseline="0" dirty="0">
                <a:ln>
                  <a:noFill/>
                </a:ln>
                <a:solidFill>
                  <a:schemeClr val="bg1"/>
                </a:solidFill>
                <a:effectLst/>
              </a:rPr>
              <a:t/>
            </a:r>
            <a:br>
              <a:rPr kumimoji="0" lang="en-US" altLang="en-US" sz="1100" b="0" i="0" u="none" strike="noStrike" cap="none" normalizeH="0" baseline="0" dirty="0">
                <a:ln>
                  <a:noFill/>
                </a:ln>
                <a:solidFill>
                  <a:schemeClr val="bg1"/>
                </a:solidFill>
                <a:effectLst/>
              </a:rPr>
            </a:br>
            <a:endParaRPr kumimoji="0" lang="en-US" altLang="en-US" sz="1100" b="0" i="0" u="none" strike="noStrike" cap="none" normalizeH="0" baseline="0" dirty="0">
              <a:ln>
                <a:noFill/>
              </a:ln>
              <a:solidFill>
                <a:schemeClr val="bg1"/>
              </a:solidFill>
              <a:effectLst/>
            </a:endParaRPr>
          </a:p>
        </p:txBody>
      </p:sp>
      <p:sp>
        <p:nvSpPr>
          <p:cNvPr id="14" name="Slide Number Placeholder 4">
            <a:extLst>
              <a:ext uri="{FF2B5EF4-FFF2-40B4-BE49-F238E27FC236}">
                <a16:creationId xmlns:a16="http://schemas.microsoft.com/office/drawing/2014/main" xmlns="" id="{80ABC870-95F0-E16C-540D-211E4BF11549}"/>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7</a:t>
            </a:fld>
            <a:endParaRPr lang="en-US"/>
          </a:p>
        </p:txBody>
      </p:sp>
      <p:sp>
        <p:nvSpPr>
          <p:cNvPr id="3" name="Rectangle 2" hidden="1">
            <a:extLst>
              <a:ext uri="{FF2B5EF4-FFF2-40B4-BE49-F238E27FC236}">
                <a16:creationId xmlns:a16="http://schemas.microsoft.com/office/drawing/2014/main" xmlns=""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extBox 4">
            <a:extLst>
              <a:ext uri="{FF2B5EF4-FFF2-40B4-BE49-F238E27FC236}">
                <a16:creationId xmlns:a16="http://schemas.microsoft.com/office/drawing/2014/main" xmlns="" id="{79065D61-1F8F-B1FD-3F79-D2CBA23076D5}"/>
              </a:ext>
            </a:extLst>
          </p:cNvPr>
          <p:cNvSpPr txBox="1"/>
          <p:nvPr/>
        </p:nvSpPr>
        <p:spPr>
          <a:xfrm>
            <a:off x="5019675" y="1352550"/>
            <a:ext cx="184731"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xmlns="" id="{EF4614B1-F4BF-F072-B932-492ADBE3F365}"/>
              </a:ext>
            </a:extLst>
          </p:cNvPr>
          <p:cNvGraphicFramePr>
            <a:graphicFrameLocks noGrp="1"/>
          </p:cNvGraphicFramePr>
          <p:nvPr>
            <p:extLst>
              <p:ext uri="{D42A27DB-BD31-4B8C-83A1-F6EECF244321}">
                <p14:modId xmlns:p14="http://schemas.microsoft.com/office/powerpoint/2010/main" val="1427901154"/>
              </p:ext>
            </p:extLst>
          </p:nvPr>
        </p:nvGraphicFramePr>
        <p:xfrm>
          <a:off x="4927600" y="3370527"/>
          <a:ext cx="6315071" cy="1913780"/>
        </p:xfrm>
        <a:graphic>
          <a:graphicData uri="http://schemas.openxmlformats.org/drawingml/2006/table">
            <a:tbl>
              <a:tblPr firstRow="1" firstCol="1" bandRow="1">
                <a:tableStyleId>{10A1B5D5-9B99-4C35-A422-299274C87663}</a:tableStyleId>
              </a:tblPr>
              <a:tblGrid>
                <a:gridCol w="2063418">
                  <a:extLst>
                    <a:ext uri="{9D8B030D-6E8A-4147-A177-3AD203B41FA5}">
                      <a16:colId xmlns:a16="http://schemas.microsoft.com/office/drawing/2014/main" xmlns="" val="2023789175"/>
                    </a:ext>
                  </a:extLst>
                </a:gridCol>
                <a:gridCol w="2206067">
                  <a:extLst>
                    <a:ext uri="{9D8B030D-6E8A-4147-A177-3AD203B41FA5}">
                      <a16:colId xmlns:a16="http://schemas.microsoft.com/office/drawing/2014/main" xmlns="" val="2224258553"/>
                    </a:ext>
                  </a:extLst>
                </a:gridCol>
                <a:gridCol w="2045586">
                  <a:extLst>
                    <a:ext uri="{9D8B030D-6E8A-4147-A177-3AD203B41FA5}">
                      <a16:colId xmlns:a16="http://schemas.microsoft.com/office/drawing/2014/main" xmlns="" val="3099379022"/>
                    </a:ext>
                  </a:extLst>
                </a:gridCol>
              </a:tblGrid>
              <a:tr h="478445">
                <a:tc>
                  <a:txBody>
                    <a:bodyPr/>
                    <a:lstStyle/>
                    <a:p>
                      <a:pPr marL="0" marR="0" algn="ctr">
                        <a:lnSpc>
                          <a:spcPct val="115000"/>
                        </a:lnSpc>
                        <a:spcAft>
                          <a:spcPts val="1000"/>
                        </a:spcAft>
                      </a:pPr>
                      <a:r>
                        <a:rPr lang="en-US" sz="2500" dirty="0">
                          <a:effectLst/>
                        </a:rPr>
                        <a:t>Process ID</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Arrival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Burst Time</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236318207"/>
                  </a:ext>
                </a:extLst>
              </a:tr>
              <a:tr h="478445">
                <a:tc>
                  <a:txBody>
                    <a:bodyPr/>
                    <a:lstStyle/>
                    <a:p>
                      <a:pPr marL="0" marR="0" algn="ctr">
                        <a:lnSpc>
                          <a:spcPct val="115000"/>
                        </a:lnSpc>
                        <a:spcAft>
                          <a:spcPts val="1000"/>
                        </a:spcAft>
                      </a:pPr>
                      <a:r>
                        <a:rPr lang="en-US" sz="2500">
                          <a:effectLst/>
                        </a:rPr>
                        <a:t>P1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0</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4</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567036222"/>
                  </a:ext>
                </a:extLst>
              </a:tr>
              <a:tr h="478445">
                <a:tc>
                  <a:txBody>
                    <a:bodyPr/>
                    <a:lstStyle/>
                    <a:p>
                      <a:pPr marL="0" marR="0" algn="ctr">
                        <a:lnSpc>
                          <a:spcPct val="115000"/>
                        </a:lnSpc>
                        <a:spcAft>
                          <a:spcPts val="1000"/>
                        </a:spcAft>
                      </a:pPr>
                      <a:r>
                        <a:rPr lang="en-US" sz="2500">
                          <a:effectLst/>
                        </a:rPr>
                        <a:t>P2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1</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3070700143"/>
                  </a:ext>
                </a:extLst>
              </a:tr>
              <a:tr h="478445">
                <a:tc>
                  <a:txBody>
                    <a:bodyPr/>
                    <a:lstStyle/>
                    <a:p>
                      <a:pPr marL="0" marR="0" algn="ctr">
                        <a:lnSpc>
                          <a:spcPct val="115000"/>
                        </a:lnSpc>
                        <a:spcAft>
                          <a:spcPts val="1000"/>
                        </a:spcAft>
                      </a:pPr>
                      <a:r>
                        <a:rPr lang="en-US" sz="2500">
                          <a:effectLst/>
                        </a:rPr>
                        <a:t>P3</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a:effectLst/>
                        </a:rPr>
                        <a:t>2</a:t>
                      </a:r>
                      <a:endParaRPr lang="en-US" sz="250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tc>
                  <a:txBody>
                    <a:bodyPr/>
                    <a:lstStyle/>
                    <a:p>
                      <a:pPr marL="0" marR="0" algn="ctr">
                        <a:lnSpc>
                          <a:spcPct val="115000"/>
                        </a:lnSpc>
                        <a:spcAft>
                          <a:spcPts val="1000"/>
                        </a:spcAft>
                      </a:pPr>
                      <a:r>
                        <a:rPr lang="en-US" sz="2500" dirty="0">
                          <a:effectLst/>
                        </a:rPr>
                        <a:t>1</a:t>
                      </a:r>
                      <a:endParaRPr lang="en-US" sz="2500" dirty="0">
                        <a:effectLst/>
                        <a:latin typeface="Cambria" panose="02040503050406030204" pitchFamily="18" charset="0"/>
                        <a:ea typeface="MS Mincho" panose="02020609040205080304" pitchFamily="49" charset="-128"/>
                        <a:cs typeface="Arial" panose="020B0604020202020204" pitchFamily="34" charset="0"/>
                      </a:endParaRPr>
                    </a:p>
                  </a:txBody>
                  <a:tcPr marL="154061" marR="154061" marT="0" marB="0"/>
                </a:tc>
                <a:extLst>
                  <a:ext uri="{0D108BD9-81ED-4DB2-BD59-A6C34878D82A}">
                    <a16:rowId xmlns:a16="http://schemas.microsoft.com/office/drawing/2014/main" xmlns="" val="1167248844"/>
                  </a:ext>
                </a:extLst>
              </a:tr>
            </a:tbl>
          </a:graphicData>
        </a:graphic>
      </p:graphicFrame>
      <p:sp>
        <p:nvSpPr>
          <p:cNvPr id="10" name="TextBox 9">
            <a:extLst>
              <a:ext uri="{FF2B5EF4-FFF2-40B4-BE49-F238E27FC236}">
                <a16:creationId xmlns:a16="http://schemas.microsoft.com/office/drawing/2014/main" xmlns="" id="{E2CF9176-9392-ADB0-6041-45709D312753}"/>
              </a:ext>
            </a:extLst>
          </p:cNvPr>
          <p:cNvSpPr txBox="1"/>
          <p:nvPr/>
        </p:nvSpPr>
        <p:spPr>
          <a:xfrm>
            <a:off x="624840" y="2047234"/>
            <a:ext cx="6114751" cy="646331"/>
          </a:xfrm>
          <a:prstGeom prst="rect">
            <a:avLst/>
          </a:prstGeom>
          <a:noFill/>
        </p:spPr>
        <p:txBody>
          <a:bodyPr wrap="none" rtlCol="0">
            <a:spAutoFit/>
          </a:bodyPr>
          <a:lstStyle/>
          <a:p>
            <a:r>
              <a:rPr kumimoji="0" lang="en-US" altLang="en-US" sz="1800" b="0" i="0" u="none" strike="noStrike" cap="none" normalizeH="0" baseline="0" dirty="0">
                <a:ln>
                  <a:noFill/>
                </a:ln>
                <a:solidFill>
                  <a:schemeClr val="bg1"/>
                </a:solidFill>
                <a:effectLst/>
              </a:rPr>
              <a:t>Let's consider a set of processes with the following details:</a:t>
            </a:r>
          </a:p>
          <a:p>
            <a:endParaRPr lang="en-US" dirty="0"/>
          </a:p>
        </p:txBody>
      </p:sp>
      <p:sp>
        <p:nvSpPr>
          <p:cNvPr id="11" name="TextBox 10">
            <a:extLst>
              <a:ext uri="{FF2B5EF4-FFF2-40B4-BE49-F238E27FC236}">
                <a16:creationId xmlns:a16="http://schemas.microsoft.com/office/drawing/2014/main" xmlns="" id="{24BB3270-CC84-7014-AB08-F8D2681DC320}"/>
              </a:ext>
            </a:extLst>
          </p:cNvPr>
          <p:cNvSpPr txBox="1"/>
          <p:nvPr/>
        </p:nvSpPr>
        <p:spPr>
          <a:xfrm>
            <a:off x="5204406" y="-4460330"/>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2" name="TextBox 11">
            <a:extLst>
              <a:ext uri="{FF2B5EF4-FFF2-40B4-BE49-F238E27FC236}">
                <a16:creationId xmlns:a16="http://schemas.microsoft.com/office/drawing/2014/main" xmlns="" id="{0FAD7D26-951A-2E5A-339D-A5535358CDF0}"/>
              </a:ext>
            </a:extLst>
          </p:cNvPr>
          <p:cNvSpPr txBox="1"/>
          <p:nvPr/>
        </p:nvSpPr>
        <p:spPr>
          <a:xfrm>
            <a:off x="3592318" y="8047610"/>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13307339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hidden="1">
            <a:extLst>
              <a:ext uri="{FF2B5EF4-FFF2-40B4-BE49-F238E27FC236}">
                <a16:creationId xmlns:a16="http://schemas.microsoft.com/office/drawing/2014/main" xmlns="" id="{576B5005-C9FC-7496-C7D9-FE6529629861}"/>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8</a:t>
            </a:fld>
            <a:endParaRPr lang="en-US"/>
          </a:p>
        </p:txBody>
      </p:sp>
      <p:sp>
        <p:nvSpPr>
          <p:cNvPr id="8" name="TextBox 7">
            <a:extLst>
              <a:ext uri="{FF2B5EF4-FFF2-40B4-BE49-F238E27FC236}">
                <a16:creationId xmlns:a16="http://schemas.microsoft.com/office/drawing/2014/main" xmlns="" id="{F218B6E5-EBE7-9810-EFB0-D1D8DBD75B1D}"/>
              </a:ext>
            </a:extLst>
          </p:cNvPr>
          <p:cNvSpPr txBox="1"/>
          <p:nvPr/>
        </p:nvSpPr>
        <p:spPr>
          <a:xfrm>
            <a:off x="5182128" y="2872847"/>
            <a:ext cx="1909497" cy="830997"/>
          </a:xfrm>
          <a:prstGeom prst="rect">
            <a:avLst/>
          </a:prstGeom>
          <a:noFill/>
        </p:spPr>
        <p:txBody>
          <a:bodyPr wrap="none" rtlCol="0">
            <a:spAutoFit/>
          </a:bodyPr>
          <a:lstStyle/>
          <a:p>
            <a:r>
              <a:rPr lang="en-US" sz="4800" dirty="0">
                <a:solidFill>
                  <a:schemeClr val="accent3">
                    <a:lumMod val="75000"/>
                  </a:schemeClr>
                </a:solidFill>
                <a:latin typeface="+mj-lt"/>
              </a:rPr>
              <a:t>Code</a:t>
            </a:r>
            <a:r>
              <a:rPr lang="en-US" sz="4800" dirty="0">
                <a:solidFill>
                  <a:schemeClr val="accent3">
                    <a:lumMod val="75000"/>
                  </a:schemeClr>
                </a:solidFill>
              </a:rPr>
              <a:t> </a:t>
            </a:r>
          </a:p>
        </p:txBody>
      </p:sp>
      <p:sp>
        <p:nvSpPr>
          <p:cNvPr id="11" name="TextBox 10">
            <a:extLst>
              <a:ext uri="{FF2B5EF4-FFF2-40B4-BE49-F238E27FC236}">
                <a16:creationId xmlns:a16="http://schemas.microsoft.com/office/drawing/2014/main" xmlns="" id="{ED248CE0-4CE5-C2D0-6CE8-BE2C0C772925}"/>
              </a:ext>
            </a:extLst>
          </p:cNvPr>
          <p:cNvSpPr txBox="1"/>
          <p:nvPr/>
        </p:nvSpPr>
        <p:spPr>
          <a:xfrm>
            <a:off x="4089585" y="3623094"/>
            <a:ext cx="4799712" cy="800219"/>
          </a:xfrm>
          <a:prstGeom prst="rect">
            <a:avLst/>
          </a:prstGeom>
          <a:noFill/>
        </p:spPr>
        <p:txBody>
          <a:bodyPr wrap="none" rtlCol="0">
            <a:spAutoFit/>
          </a:bodyPr>
          <a:lstStyle/>
          <a:p>
            <a:r>
              <a:rPr lang="en-US" sz="2800" dirty="0">
                <a:solidFill>
                  <a:schemeClr val="bg1">
                    <a:lumMod val="85000"/>
                  </a:schemeClr>
                </a:solidFill>
                <a:latin typeface="+mj-lt"/>
              </a:rPr>
              <a:t>Head to </a:t>
            </a:r>
            <a:r>
              <a:rPr lang="en-US" sz="2800" dirty="0">
                <a:solidFill>
                  <a:schemeClr val="tx2">
                    <a:lumMod val="60000"/>
                    <a:lumOff val="40000"/>
                  </a:schemeClr>
                </a:solidFill>
                <a:latin typeface="+mj-lt"/>
              </a:rPr>
              <a:t>Vs code</a:t>
            </a:r>
            <a:r>
              <a:rPr lang="en-US" sz="2800" dirty="0">
                <a:latin typeface="+mj-lt"/>
              </a:rPr>
              <a:t> </a:t>
            </a:r>
            <a:r>
              <a:rPr lang="en-US" sz="2800" dirty="0">
                <a:solidFill>
                  <a:schemeClr val="bg1">
                    <a:lumMod val="85000"/>
                  </a:schemeClr>
                </a:solidFill>
                <a:latin typeface="+mj-lt"/>
              </a:rPr>
              <a:t>for test !</a:t>
            </a:r>
            <a:r>
              <a:rPr lang="en-US" sz="2800" dirty="0">
                <a:latin typeface="+mj-lt"/>
              </a:rPr>
              <a:t>!</a:t>
            </a:r>
          </a:p>
          <a:p>
            <a:endParaRPr lang="en-US" dirty="0"/>
          </a:p>
        </p:txBody>
      </p:sp>
    </p:spTree>
    <p:extLst>
      <p:ext uri="{BB962C8B-B14F-4D97-AF65-F5344CB8AC3E}">
        <p14:creationId xmlns:p14="http://schemas.microsoft.com/office/powerpoint/2010/main" val="425054408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15FCF8-21C2-3580-CD8B-AF7771F974C7}"/>
            </a:ext>
          </a:extLst>
        </p:cNvPr>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xmlns="" id="{40072926-D6B1-9764-2B36-E8C163BF95B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xmlns="" id="{02350051-2F53-711A-71DB-BDA23EA81CA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11" name="Subtitle 4">
            <a:extLst>
              <a:ext uri="{FF2B5EF4-FFF2-40B4-BE49-F238E27FC236}">
                <a16:creationId xmlns:a16="http://schemas.microsoft.com/office/drawing/2014/main" xmlns="" id="{7C1EE0C3-E1DA-1EE8-BDD1-B7BAF35408E2}"/>
              </a:ext>
            </a:extLst>
          </p:cNvPr>
          <p:cNvSpPr txBox="1">
            <a:spLocks/>
          </p:cNvSpPr>
          <p:nvPr/>
        </p:nvSpPr>
        <p:spPr>
          <a:xfrm>
            <a:off x="242587" y="2848863"/>
            <a:ext cx="5853413" cy="640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 and Disadvantages</a:t>
            </a:r>
          </a:p>
        </p:txBody>
      </p:sp>
      <p:sp>
        <p:nvSpPr>
          <p:cNvPr id="3" name="TextBox 2">
            <a:extLst>
              <a:ext uri="{FF2B5EF4-FFF2-40B4-BE49-F238E27FC236}">
                <a16:creationId xmlns:a16="http://schemas.microsoft.com/office/drawing/2014/main" xmlns="" id="{67EA6076-C9EB-02DA-CD9A-ED1477C73F04}"/>
              </a:ext>
            </a:extLst>
          </p:cNvPr>
          <p:cNvSpPr txBox="1"/>
          <p:nvPr/>
        </p:nvSpPr>
        <p:spPr>
          <a:xfrm>
            <a:off x="457200" y="3335731"/>
            <a:ext cx="3476080" cy="307777"/>
          </a:xfrm>
          <a:prstGeom prst="rect">
            <a:avLst/>
          </a:prstGeom>
          <a:noFill/>
        </p:spPr>
        <p:txBody>
          <a:bodyPr wrap="none" rtlCol="0">
            <a:spAutoFit/>
          </a:bodyPr>
          <a:lstStyle/>
          <a:p>
            <a:r>
              <a:rPr lang="en-US" sz="1400" dirty="0">
                <a:solidFill>
                  <a:schemeClr val="bg1">
                    <a:lumMod val="50000"/>
                  </a:schemeClr>
                </a:solidFill>
              </a:rPr>
              <a:t>Simple, Predictable, but Prone to Delays!"</a:t>
            </a:r>
          </a:p>
        </p:txBody>
      </p:sp>
    </p:spTree>
    <p:extLst>
      <p:ext uri="{BB962C8B-B14F-4D97-AF65-F5344CB8AC3E}">
        <p14:creationId xmlns:p14="http://schemas.microsoft.com/office/powerpoint/2010/main" val="7552596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71af3243-3dd4-4a8d-8c0d-dd76da1f02a5"/>
    <ds:schemaRef ds:uri="http://www.w3.org/XML/1998/namespace"/>
    <ds:schemaRef ds:uri="http://purl.org/dc/dcmitype/"/>
    <ds:schemaRef ds:uri="230e9df3-be65-4c73-a93b-d1236ebd677e"/>
    <ds:schemaRef ds:uri="http://schemas.microsoft.com/office/2006/metadata/properties"/>
    <ds:schemaRef ds:uri="http://schemas.microsoft.com/office/infopath/2007/PartnerControls"/>
    <ds:schemaRef ds:uri="http://schemas.microsoft.com/office/2006/documentManagement/types"/>
    <ds:schemaRef ds:uri="16c05727-aa75-4e4a-9b5f-8a80a1165891"/>
    <ds:schemaRef ds:uri="http://purl.org/dc/terms/"/>
    <ds:schemaRef ds:uri="http://schemas.openxmlformats.org/package/2006/metadata/core-properties"/>
    <ds:schemaRef ds:uri="http://schemas.microsoft.com/sharepoint/v3"/>
    <ds:schemaRef ds:uri="http://purl.org/dc/elements/1.1/"/>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{48660FC7-D104-4945-B8ED-B73311122D32}tf11936837_win32</Template>
  <TotalTime>52</TotalTime>
  <Words>699</Words>
  <Application>Microsoft Office PowerPoint</Application>
  <PresentationFormat>Widescreen</PresentationFormat>
  <Paragraphs>114</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vt:lpstr>
      <vt:lpstr>Biome</vt:lpstr>
      <vt:lpstr>Biome Light</vt:lpstr>
      <vt:lpstr>Calibri</vt:lpstr>
      <vt:lpstr>Cambria</vt:lpstr>
      <vt:lpstr>MS Mincho</vt:lpstr>
      <vt:lpstr>Custom</vt:lpstr>
      <vt:lpstr>FCFS</vt:lpstr>
      <vt:lpstr>Contents</vt:lpstr>
      <vt:lpstr>PowerPoint Presentation</vt:lpstr>
      <vt:lpstr>PowerPoint Presentation</vt:lpstr>
      <vt:lpstr>PowerPoint Presentation</vt:lpstr>
      <vt:lpstr>PowerPoint Presentation</vt:lpstr>
      <vt:lpstr>Example </vt:lpstr>
      <vt:lpstr>PowerPoint Presentation</vt:lpstr>
      <vt:lpstr>PowerPoint Presentation</vt:lpstr>
      <vt:lpstr>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FCFS</dc:title>
  <dc:creator>Joseph George</dc:creator>
  <cp:lastModifiedBy>DAR-S</cp:lastModifiedBy>
  <cp:revision>8</cp:revision>
  <dcterms:created xsi:type="dcterms:W3CDTF">2024-11-11T14:41:22Z</dcterms:created>
  <dcterms:modified xsi:type="dcterms:W3CDTF">2024-11-29T16:47:13Z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