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83" r:id="rId4"/>
    <p:sldId id="258" r:id="rId5"/>
    <p:sldId id="259" r:id="rId6"/>
    <p:sldId id="260" r:id="rId7"/>
    <p:sldId id="273" r:id="rId8"/>
    <p:sldId id="286" r:id="rId9"/>
    <p:sldId id="266" r:id="rId10"/>
    <p:sldId id="267" r:id="rId11"/>
    <p:sldId id="285" r:id="rId12"/>
    <p:sldId id="272" r:id="rId13"/>
    <p:sldId id="271" r:id="rId14"/>
    <p:sldId id="274" r:id="rId15"/>
    <p:sldId id="275" r:id="rId16"/>
    <p:sldId id="276" r:id="rId17"/>
    <p:sldId id="278" r:id="rId18"/>
    <p:sldId id="277" r:id="rId19"/>
    <p:sldId id="281" r:id="rId20"/>
    <p:sldId id="280" r:id="rId21"/>
    <p:sldId id="282" r:id="rId22"/>
    <p:sldId id="279" r:id="rId23"/>
    <p:sldId id="284" r:id="rId24"/>
    <p:sldId id="287" r:id="rId25"/>
    <p:sldId id="288" r:id="rId26"/>
    <p:sldId id="289" r:id="rId27"/>
    <p:sldId id="290" r:id="rId28"/>
    <p:sldId id="291" r:id="rId29"/>
    <p:sldId id="292" r:id="rId30"/>
  </p:sldIdLst>
  <p:sldSz cx="12192000" cy="6858000"/>
  <p:notesSz cx="6858000" cy="9144000"/>
  <p:custShowLst>
    <p:custShow name="Custom Show 1" id="0">
      <p:sldLst>
        <p:sld r:id="rId2"/>
        <p:sld r:id="rId12"/>
        <p:sld r:id="rId4"/>
        <p:sld r:id="rId24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570BA3-3262-4713-9576-21301521E4B3}">
          <p14:sldIdLst>
            <p14:sldId id="256"/>
            <p14:sldId id="257"/>
            <p14:sldId id="283"/>
            <p14:sldId id="258"/>
            <p14:sldId id="259"/>
            <p14:sldId id="260"/>
          </p14:sldIdLst>
        </p14:section>
        <p14:section name="Untitled Section" id="{C51A40BA-666F-4066-9A97-A66359425F5B}">
          <p14:sldIdLst>
            <p14:sldId id="273"/>
            <p14:sldId id="286"/>
            <p14:sldId id="266"/>
            <p14:sldId id="267"/>
            <p14:sldId id="285"/>
            <p14:sldId id="272"/>
            <p14:sldId id="271"/>
            <p14:sldId id="274"/>
            <p14:sldId id="275"/>
            <p14:sldId id="276"/>
            <p14:sldId id="278"/>
            <p14:sldId id="277"/>
            <p14:sldId id="281"/>
            <p14:sldId id="280"/>
            <p14:sldId id="282"/>
            <p14:sldId id="279"/>
            <p14:sldId id="284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7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69A17-F216-4660-CC85-8485A1EE0E8F}" v="440" dt="2024-10-15T17:22:40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86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D6DC-E1CB-4874-BF52-C3407230D20E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489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894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004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89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734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093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159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140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225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469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553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1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spd="slow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A38827F1-3359-44F6-9009-43AE2B17FE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5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7AFAD67-5350-4773-886F-D6DD7E66DB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olume indicators">
            <a:extLst>
              <a:ext uri="{FF2B5EF4-FFF2-40B4-BE49-F238E27FC236}">
                <a16:creationId xmlns="" xmlns:a16="http://schemas.microsoft.com/office/drawing/2014/main" id="{44B9E4ED-C411-A81C-54E8-50F55C6C56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2610" r="6" b="8309"/>
          <a:stretch/>
        </p:blipFill>
        <p:spPr>
          <a:xfrm>
            <a:off x="21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654AC0FE-C43D-49AC-9730-284354DEC8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628367" y="89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246F6FE9-8F24-4E96-8FA6-DABE61A20C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40C5E755-8FD9-4EBF-978B-015F9339F3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9C7F63B7-3E85-42EC-8447-F6699247EC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="" xmlns:a16="http://schemas.microsoft.com/office/drawing/2014/main" id="{AFDFA9EA-AAC0-416F-A0E9-ACD410E9DA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C4EF7E7E-9948-4D78-BE70-F624A62D853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6975AAAB-9AEC-496F-94E4-CE5330CB49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EB5BF383-42C5-4FE4-894A-17B84AF224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1864" y="3429000"/>
            <a:ext cx="5248275" cy="2387600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Electricity consumption analyzer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293296F-4C3A-4530-98F5-F83646ACE9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189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3914D2BD-3C47-433D-81FE-DC6C39595F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D3DD55E4-EA4F-4874-8B5B-6E0EAF4BBF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32950BAF-7673-4138-AEA2-DE7D368CC3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6BE3E2B5-EA1C-415A-941A-843C7EA148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087FA3A6-E398-4576-B6B8-3328028D84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Graphic 33">
              <a:extLst>
                <a:ext uri="{FF2B5EF4-FFF2-40B4-BE49-F238E27FC236}">
                  <a16:creationId xmlns="" xmlns:a16="http://schemas.microsoft.com/office/drawing/2014/main" id="{EFB597D7-65E0-476A-B9EB-3AA6ED3388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Graphic 33">
              <a:extLst>
                <a:ext uri="{FF2B5EF4-FFF2-40B4-BE49-F238E27FC236}">
                  <a16:creationId xmlns="" xmlns:a16="http://schemas.microsoft.com/office/drawing/2014/main" id="{11AA060A-BE0E-4687-8F9E-0E2955D979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="" xmlns:a16="http://schemas.microsoft.com/office/drawing/2014/main" id="{916F6374-2300-41FF-BA7E-22FADCD95D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903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7D522F64-6B4B-409B-B1CF-F152D3BE5C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439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CD083D0-A701-4D5F-8E84-A8CE689EED8B}"/>
              </a:ext>
            </a:extLst>
          </p:cNvPr>
          <p:cNvSpPr txBox="1"/>
          <p:nvPr/>
        </p:nvSpPr>
        <p:spPr>
          <a:xfrm>
            <a:off x="847725" y="1122363"/>
            <a:ext cx="524827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138D3BF6-8A70-4CC6-BFDD-708FEB4185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434023" y="-6437"/>
            <a:ext cx="4133500" cy="6864437"/>
            <a:chOff x="7433816" y="-6437"/>
            <a:chExt cx="4133500" cy="686443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940F10A6-9982-431C-AFE2-C8B02A7820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663B161F-B113-45E7-A15E-75219A9348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71204C2C-DB1B-4391-92E9-5F6AE97E36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E64D1424-7E38-4B8A-A277-F9A0DA9B97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Content Placeholder 10">
            <a:extLst>
              <a:ext uri="{FF2B5EF4-FFF2-40B4-BE49-F238E27FC236}">
                <a16:creationId xmlns="" xmlns:a16="http://schemas.microsoft.com/office/drawing/2014/main" id="{1EDB150C-EF66-484D-9AF5-38A4D63FB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925" y="595726"/>
            <a:ext cx="2382108" cy="6268708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="" xmlns:a16="http://schemas.microsoft.com/office/drawing/2014/main" id="{CC21A9E6-8CB4-4D9B-B82B-02FCE1A6331C}"/>
              </a:ext>
            </a:extLst>
          </p:cNvPr>
          <p:cNvSpPr txBox="1">
            <a:spLocks/>
          </p:cNvSpPr>
          <p:nvPr/>
        </p:nvSpPr>
        <p:spPr>
          <a:xfrm>
            <a:off x="3791819" y="2753810"/>
            <a:ext cx="2889487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Diagrams </a:t>
            </a:r>
          </a:p>
        </p:txBody>
      </p:sp>
    </p:spTree>
    <p:extLst>
      <p:ext uri="{BB962C8B-B14F-4D97-AF65-F5344CB8AC3E}">
        <p14:creationId xmlns:p14="http://schemas.microsoft.com/office/powerpoint/2010/main" val="38547943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67" y="555813"/>
            <a:ext cx="7224983" cy="57643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3695" y="2079810"/>
            <a:ext cx="3083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CASE DIAGRAM</a:t>
            </a:r>
            <a:endParaRPr 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75115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293296F-4C3A-4530-98F5-F83646ACE9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189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3914D2BD-3C47-433D-81FE-DC6C39595F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D3DD55E4-EA4F-4874-8B5B-6E0EAF4BBF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32950BAF-7673-4138-AEA2-DE7D368CC3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6BE3E2B5-EA1C-415A-941A-843C7EA148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087FA3A6-E398-4576-B6B8-3328028D84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>
              <a:extLst>
                <a:ext uri="{FF2B5EF4-FFF2-40B4-BE49-F238E27FC236}">
                  <a16:creationId xmlns="" xmlns:a16="http://schemas.microsoft.com/office/drawing/2014/main" id="{EFB597D7-65E0-476A-B9EB-3AA6ED3388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>
              <a:extLst>
                <a:ext uri="{FF2B5EF4-FFF2-40B4-BE49-F238E27FC236}">
                  <a16:creationId xmlns="" xmlns:a16="http://schemas.microsoft.com/office/drawing/2014/main" id="{11AA060A-BE0E-4687-8F9E-0E2955D979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65E07BDE-E927-4175-820B-81F9854074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F9103D9E-236B-4AD2-A27C-BF2007A2D9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86701FBB-07FC-4733-9104-D2EF1D6850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F0024222-CC64-47B0-A4BF-B40233E43B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C8B03883-6F44-4FEE-BFBE-4D73F19E72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raphic 33">
              <a:extLst>
                <a:ext uri="{FF2B5EF4-FFF2-40B4-BE49-F238E27FC236}">
                  <a16:creationId xmlns="" xmlns:a16="http://schemas.microsoft.com/office/drawing/2014/main" id="{5A26ABB5-559E-45EC-8DBC-364F029DD7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33">
              <a:extLst>
                <a:ext uri="{FF2B5EF4-FFF2-40B4-BE49-F238E27FC236}">
                  <a16:creationId xmlns="" xmlns:a16="http://schemas.microsoft.com/office/drawing/2014/main" id="{339DC07F-79A6-42D3-BDD6-5A262FFC53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="" xmlns:a16="http://schemas.microsoft.com/office/drawing/2014/main" id="{BD2D4D3D-0943-4A9D-AE30-EEEAF707A3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903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96402F50-78D0-4C40-8FB9-47AF6DD06D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905FD742-A584-4C24-981D-4BE96AC561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7258DE11-AA0C-48D2-8F00-9B8DC1093A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630269" y="-15381"/>
              <a:ext cx="10933011" cy="6880178"/>
              <a:chOff x="630269" y="-15381"/>
              <a:chExt cx="10933011" cy="688017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="" xmlns:a16="http://schemas.microsoft.com/office/drawing/2014/main" id="{62A6129B-5E41-4111-BA49-D6E73631A7F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V="1">
                <a:off x="2193087" y="0"/>
                <a:ext cx="0" cy="68580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="" xmlns:a16="http://schemas.microsoft.com/office/drawing/2014/main" id="{42ACD671-2209-4876-A99B-0D185B70D1E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6200000">
                <a:off x="6729241" y="3413575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="" xmlns:a16="http://schemas.microsoft.com/office/drawing/2014/main" id="{5ACF9EAE-7FB1-4C87-B3F1-9129699CB1B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>
                <a:off x="630269" y="3413532"/>
                <a:ext cx="2585819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="" xmlns:a16="http://schemas.microsoft.com/office/drawing/2014/main" id="{774E1729-16FC-4A78-A1FC-1B4B0D30C80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>
                <a:off x="8975913" y="3413529"/>
                <a:ext cx="2587367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="" xmlns:a16="http://schemas.microsoft.com/office/drawing/2014/main" id="{3E4DB013-2DB1-4155-8355-AE8EDE75CC7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6200000">
                <a:off x="8134324" y="3435841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="" xmlns:a16="http://schemas.microsoft.com/office/drawing/2014/main" id="{77AED547-EF0A-4CE6-87B9-059D7C6375D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6200000">
                <a:off x="-2794261" y="3435428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Graphic 11">
              <a:extLst>
                <a:ext uri="{FF2B5EF4-FFF2-40B4-BE49-F238E27FC236}">
                  <a16:creationId xmlns="" xmlns:a16="http://schemas.microsoft.com/office/drawing/2014/main" id="{61ABD7CE-E0CE-4FE7-AEA1-F7DB71799B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93A620-9F63-4170-BB98-6D4325E3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765" y="3428997"/>
            <a:ext cx="5592851" cy="2607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200" dirty="0"/>
              <a:t>Companies , Meters and cost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54DACFB0-4652-4751-B70D-959AAA5BC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324" y="3310598"/>
            <a:ext cx="3415779" cy="19128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4CC1C64D-E722-43DE-ADC1-B6AF649FC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135" y="-2848976"/>
            <a:ext cx="3415779" cy="255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758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B0FFD169-9772-48D6-A11E-645ED2D5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639" y="25653"/>
            <a:ext cx="9094723" cy="10643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900" dirty="0"/>
              <a:t>Companies , Meters and cost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="" xmlns:a16="http://schemas.microsoft.com/office/drawing/2014/main" id="{D090E16E-A951-4315-AAFC-AAC6D3918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617348"/>
            <a:ext cx="4781612" cy="5735637"/>
          </a:xfr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75FACC1E-DCAB-46BC-9B36-FFBF6A7E8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3" y="5232475"/>
            <a:ext cx="4781612" cy="10643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D9B7A3FC-1E3C-4F83-984A-0EAD7BD89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2" y="659464"/>
            <a:ext cx="3415779" cy="25585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1AF7F1A6-19AB-43C0-ADDC-ECF17C9A2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2" y="3218000"/>
            <a:ext cx="3415779" cy="191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092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>
            <a:extLst>
              <a:ext uri="{FF2B5EF4-FFF2-40B4-BE49-F238E27FC236}">
                <a16:creationId xmlns="" xmlns:a16="http://schemas.microsoft.com/office/drawing/2014/main" id="{2293296F-4C3A-4530-98F5-F83646ACE9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189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8">
            <a:extLst>
              <a:ext uri="{FF2B5EF4-FFF2-40B4-BE49-F238E27FC236}">
                <a16:creationId xmlns="" xmlns:a16="http://schemas.microsoft.com/office/drawing/2014/main" id="{3914D2BD-3C47-433D-81FE-DC6C39595F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D3DD55E4-EA4F-4874-8B5B-6E0EAF4BBF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32950BAF-7673-4138-AEA2-DE7D368CC3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6BE3E2B5-EA1C-415A-941A-843C7EA148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087FA3A6-E398-4576-B6B8-3328028D84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>
              <a:extLst>
                <a:ext uri="{FF2B5EF4-FFF2-40B4-BE49-F238E27FC236}">
                  <a16:creationId xmlns="" xmlns:a16="http://schemas.microsoft.com/office/drawing/2014/main" id="{EFB597D7-65E0-476A-B9EB-3AA6ED3388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>
              <a:extLst>
                <a:ext uri="{FF2B5EF4-FFF2-40B4-BE49-F238E27FC236}">
                  <a16:creationId xmlns="" xmlns:a16="http://schemas.microsoft.com/office/drawing/2014/main" id="{11AA060A-BE0E-4687-8F9E-0E2955D979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0" name="Group 16">
            <a:extLst>
              <a:ext uri="{FF2B5EF4-FFF2-40B4-BE49-F238E27FC236}">
                <a16:creationId xmlns="" xmlns:a16="http://schemas.microsoft.com/office/drawing/2014/main" id="{65E07BDE-E927-4175-820B-81F9854074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F9103D9E-236B-4AD2-A27C-BF2007A2D9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86701FBB-07FC-4733-9104-D2EF1D6850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F0024222-CC64-47B0-A4BF-B40233E43B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C8B03883-6F44-4FEE-BFBE-4D73F19E72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raphic 33">
              <a:extLst>
                <a:ext uri="{FF2B5EF4-FFF2-40B4-BE49-F238E27FC236}">
                  <a16:creationId xmlns="" xmlns:a16="http://schemas.microsoft.com/office/drawing/2014/main" id="{5A26ABB5-559E-45EC-8DBC-364F029DD7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33">
              <a:extLst>
                <a:ext uri="{FF2B5EF4-FFF2-40B4-BE49-F238E27FC236}">
                  <a16:creationId xmlns="" xmlns:a16="http://schemas.microsoft.com/office/drawing/2014/main" id="{339DC07F-79A6-42D3-BDD6-5A262FFC53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41" name="Rectangle 24">
            <a:extLst>
              <a:ext uri="{FF2B5EF4-FFF2-40B4-BE49-F238E27FC236}">
                <a16:creationId xmlns="" xmlns:a16="http://schemas.microsoft.com/office/drawing/2014/main" id="{BD2D4D3D-0943-4A9D-AE30-EEEAF707A3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903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26">
            <a:extLst>
              <a:ext uri="{FF2B5EF4-FFF2-40B4-BE49-F238E27FC236}">
                <a16:creationId xmlns="" xmlns:a16="http://schemas.microsoft.com/office/drawing/2014/main" id="{96402F50-78D0-4C40-8FB9-47AF6DD06D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28">
            <a:extLst>
              <a:ext uri="{FF2B5EF4-FFF2-40B4-BE49-F238E27FC236}">
                <a16:creationId xmlns="" xmlns:a16="http://schemas.microsoft.com/office/drawing/2014/main" id="{905FD742-A584-4C24-981D-4BE96AC561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7258DE11-AA0C-48D2-8F00-9B8DC1093A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630269" y="-15381"/>
              <a:ext cx="10933011" cy="6880178"/>
              <a:chOff x="630269" y="-15381"/>
              <a:chExt cx="10933011" cy="688017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="" xmlns:a16="http://schemas.microsoft.com/office/drawing/2014/main" id="{62A6129B-5E41-4111-BA49-D6E73631A7F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V="1">
                <a:off x="2193087" y="0"/>
                <a:ext cx="0" cy="68580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="" xmlns:a16="http://schemas.microsoft.com/office/drawing/2014/main" id="{42ACD671-2209-4876-A99B-0D185B70D1E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6200000">
                <a:off x="6729241" y="3413575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="" xmlns:a16="http://schemas.microsoft.com/office/drawing/2014/main" id="{5ACF9EAE-7FB1-4C87-B3F1-9129699CB1B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>
                <a:off x="630269" y="3413532"/>
                <a:ext cx="2585819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="" xmlns:a16="http://schemas.microsoft.com/office/drawing/2014/main" id="{774E1729-16FC-4A78-A1FC-1B4B0D30C80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>
                <a:off x="8975913" y="3413529"/>
                <a:ext cx="2587367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="" xmlns:a16="http://schemas.microsoft.com/office/drawing/2014/main" id="{3E4DB013-2DB1-4155-8355-AE8EDE75CC7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6200000">
                <a:off x="8134324" y="3435841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="" xmlns:a16="http://schemas.microsoft.com/office/drawing/2014/main" id="{77AED547-EF0A-4CE6-87B9-059D7C6375D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6200000">
                <a:off x="-2794261" y="3435428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Graphic 11">
              <a:extLst>
                <a:ext uri="{FF2B5EF4-FFF2-40B4-BE49-F238E27FC236}">
                  <a16:creationId xmlns="" xmlns:a16="http://schemas.microsoft.com/office/drawing/2014/main" id="{61ABD7CE-E0CE-4FE7-AEA1-F7DB71799B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Title 1">
            <a:extLst>
              <a:ext uri="{FF2B5EF4-FFF2-40B4-BE49-F238E27FC236}">
                <a16:creationId xmlns="" xmlns:a16="http://schemas.microsoft.com/office/drawing/2014/main" id="{A4875C88-8791-496D-852A-47B73B6FFF5A}"/>
              </a:ext>
            </a:extLst>
          </p:cNvPr>
          <p:cNvSpPr txBox="1">
            <a:spLocks/>
          </p:cNvSpPr>
          <p:nvPr/>
        </p:nvSpPr>
        <p:spPr>
          <a:xfrm>
            <a:off x="4774479" y="3413529"/>
            <a:ext cx="2889487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Cost</a:t>
            </a:r>
          </a:p>
          <a:p>
            <a:pPr algn="ctr"/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33947859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7" y="583474"/>
            <a:ext cx="10920548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337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66" y="618310"/>
            <a:ext cx="10925343" cy="565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395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CA80AA8-E555-89F1-7FA6-C013C3CFD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="" xmlns:a16="http://schemas.microsoft.com/office/drawing/2014/main" id="{EE8FC96E-AE53-7CED-6C81-0F6C2E76F531}"/>
              </a:ext>
            </a:extLst>
          </p:cNvPr>
          <p:cNvSpPr txBox="1"/>
          <p:nvPr/>
        </p:nvSpPr>
        <p:spPr>
          <a:xfrm>
            <a:off x="1893338" y="2"/>
            <a:ext cx="854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Requirements Determination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039B280D-9A42-6912-210F-ADE2CE64A362}"/>
              </a:ext>
            </a:extLst>
          </p:cNvPr>
          <p:cNvSpPr txBox="1"/>
          <p:nvPr/>
        </p:nvSpPr>
        <p:spPr>
          <a:xfrm>
            <a:off x="696297" y="1087017"/>
            <a:ext cx="961053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1/Functional Requirements</a:t>
            </a:r>
          </a:p>
          <a:p>
            <a:r>
              <a:rPr lang="en-US" sz="2500" dirty="0">
                <a:latin typeface="+mj-lt"/>
              </a:rPr>
              <a:t>Actions the system must perform, such as tracking and analyzing electricity consumption. </a:t>
            </a:r>
          </a:p>
          <a:p>
            <a:r>
              <a:rPr lang="en-US" sz="3000" dirty="0">
                <a:latin typeface="+mj-lt"/>
              </a:rPr>
              <a:t>2/Non-functional Requirements</a:t>
            </a:r>
          </a:p>
          <a:p>
            <a:r>
              <a:rPr lang="en-US" sz="2500" dirty="0">
                <a:latin typeface="+mj-lt"/>
              </a:rPr>
              <a:t>Characteristics like system performance, usability, and data security. </a:t>
            </a:r>
          </a:p>
          <a:p>
            <a:r>
              <a:rPr lang="en-US" sz="3000" dirty="0">
                <a:latin typeface="+mj-lt"/>
              </a:rPr>
              <a:t>3/Goal</a:t>
            </a:r>
          </a:p>
          <a:p>
            <a:r>
              <a:rPr lang="en-US" sz="2500" dirty="0">
                <a:latin typeface="+mj-lt"/>
              </a:rPr>
              <a:t>To establish clear, accurate requirements that fully address user needs while aligning with business objectives.</a:t>
            </a:r>
          </a:p>
          <a:p>
            <a:endParaRPr lang="en-US" sz="2500" dirty="0">
              <a:latin typeface="+mj-lt"/>
            </a:endParaRPr>
          </a:p>
          <a:p>
            <a:endParaRPr lang="en-US" sz="2500" dirty="0">
              <a:latin typeface="+mj-lt"/>
            </a:endParaRPr>
          </a:p>
          <a:p>
            <a:endParaRPr lang="en-US" sz="2500" dirty="0">
              <a:latin typeface="+mj-lt"/>
            </a:endParaRPr>
          </a:p>
          <a:p>
            <a:endParaRPr lang="en-US" sz="2500" dirty="0">
              <a:latin typeface="+mj-lt"/>
            </a:endParaRPr>
          </a:p>
          <a:p>
            <a:endParaRPr 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28889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586D759-3709-9C68-23FD-7B4D5A6F4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="" xmlns:a16="http://schemas.microsoft.com/office/drawing/2014/main" id="{11395726-2180-4C01-69DD-C060BC88BFE9}"/>
              </a:ext>
            </a:extLst>
          </p:cNvPr>
          <p:cNvSpPr txBox="1"/>
          <p:nvPr/>
        </p:nvSpPr>
        <p:spPr>
          <a:xfrm>
            <a:off x="1066800" y="-110973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Creating a Requirements Definition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9B85290E-0F4C-6FCC-1D25-53A26E670811}"/>
              </a:ext>
            </a:extLst>
          </p:cNvPr>
          <p:cNvSpPr txBox="1"/>
          <p:nvPr/>
        </p:nvSpPr>
        <p:spPr>
          <a:xfrm>
            <a:off x="681137" y="889844"/>
            <a:ext cx="10692881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1/Components</a:t>
            </a:r>
            <a:r>
              <a:rPr lang="en-US" dirty="0"/>
              <a:t>:</a:t>
            </a:r>
          </a:p>
          <a:p>
            <a:r>
              <a:rPr lang="en-US" sz="2100" dirty="0">
                <a:latin typeface="+mj-lt"/>
              </a:rPr>
              <a:t>*Functional Requirements*: Define specific actions, such as: </a:t>
            </a:r>
          </a:p>
          <a:p>
            <a:r>
              <a:rPr lang="en-US" sz="2100" dirty="0">
                <a:latin typeface="+mj-lt"/>
              </a:rPr>
              <a:t>1/Tracking real-time electricity consumption.   </a:t>
            </a:r>
          </a:p>
          <a:p>
            <a:r>
              <a:rPr lang="en-US" sz="2100" dirty="0">
                <a:latin typeface="+mj-lt"/>
              </a:rPr>
              <a:t>2/Storing usage history per device.    </a:t>
            </a:r>
          </a:p>
          <a:p>
            <a:r>
              <a:rPr lang="en-US" sz="2100" dirty="0">
                <a:latin typeface="+mj-lt"/>
              </a:rPr>
              <a:t>3/Generating and displaying AI-based recommendations to reduce usage.  </a:t>
            </a:r>
          </a:p>
          <a:p>
            <a:endParaRPr lang="en-US" sz="2100" dirty="0">
              <a:latin typeface="+mj-lt"/>
            </a:endParaRPr>
          </a:p>
          <a:p>
            <a:r>
              <a:rPr lang="en-US" sz="2100" dirty="0">
                <a:latin typeface="+mj-lt"/>
              </a:rPr>
              <a:t>*Non-functional Requirements*: Outline performance and quality expectations, including:     1/Performance: System should handle multiple users with minimal delay in updating usage data.   </a:t>
            </a:r>
          </a:p>
          <a:p>
            <a:r>
              <a:rPr lang="en-US" sz="2100" dirty="0">
                <a:latin typeface="+mj-lt"/>
              </a:rPr>
              <a:t>2/Usability: Easy-to-navigate interface, especially for non-technical users.     </a:t>
            </a:r>
          </a:p>
          <a:p>
            <a:r>
              <a:rPr lang="en-US" sz="2100" dirty="0">
                <a:latin typeface="+mj-lt"/>
              </a:rPr>
              <a:t>3/Reliability: Accurate and timely consumption analysis.   </a:t>
            </a:r>
          </a:p>
          <a:p>
            <a:r>
              <a:rPr lang="en-US" sz="2100" dirty="0">
                <a:latin typeface="+mj-lt"/>
              </a:rPr>
              <a:t>4/Security: Data encryption to protect user privacy.</a:t>
            </a:r>
          </a:p>
          <a:p>
            <a:endParaRPr lang="en-US" sz="2100" dirty="0">
              <a:latin typeface="+mj-lt"/>
            </a:endParaRPr>
          </a:p>
          <a:p>
            <a:r>
              <a:rPr lang="en-US" sz="2100" dirty="0">
                <a:latin typeface="+mj-lt"/>
              </a:rPr>
              <a:t>*Scope*: Determines what the system will and won’t do, avoiding scope creep and unnecessary features that could increase costs or complexity.</a:t>
            </a:r>
          </a:p>
        </p:txBody>
      </p:sp>
    </p:spTree>
    <p:extLst>
      <p:ext uri="{BB962C8B-B14F-4D97-AF65-F5344CB8AC3E}">
        <p14:creationId xmlns:p14="http://schemas.microsoft.com/office/powerpoint/2010/main" val="7416650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60FD7E1-6630-673A-E0FB-E68C4973D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4A069E5A-FD59-9C59-8724-FCD560588591}"/>
              </a:ext>
            </a:extLst>
          </p:cNvPr>
          <p:cNvSpPr txBox="1"/>
          <p:nvPr/>
        </p:nvSpPr>
        <p:spPr>
          <a:xfrm>
            <a:off x="3004070" y="-82543"/>
            <a:ext cx="933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607899"/>
                </a:solidFill>
                <a:latin typeface="+mj-lt"/>
              </a:rPr>
              <a:t>Requirements Analysis Strategies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="" xmlns:a16="http://schemas.microsoft.com/office/drawing/2014/main" id="{CED9BEFD-858D-0BAA-DC07-C9B87C6CA27E}"/>
              </a:ext>
            </a:extLst>
          </p:cNvPr>
          <p:cNvSpPr txBox="1"/>
          <p:nvPr/>
        </p:nvSpPr>
        <p:spPr>
          <a:xfrm>
            <a:off x="1040363" y="1028344"/>
            <a:ext cx="99650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*Problem Analysis*:   - *Objective*: Identify issues with current energy management and determine how the system can provide solutions. 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*Root Cause Analysis*:   - *Focus*: Investigate underlying reasons for high electricity consumption.   - *Method*: Work with users to list issues (e.g., overuse of certain appliances) and analyze their causes to inform system solutions.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*Duration Analysis*:   - *Purpose*: Break down the time taken for each step in managing energy usage.   - *Insight*: Identify areas where reducing or combining steps could enhance efficiency, such as scheduling device usage times.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*Activity-Based Costing*:   - *Purpose*: Assess the costs tied to each electricity-using activity.   - *Application*: Helps identify cost-saving opportunities through automated alerts or AI recommendations.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*Informal Benchmarking*:   - *Objective*: Study similar energy-saving apps or platforms to identify best practices.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*Technology Analysis*:   - *Focus*: Explore AI and data analysis technologies that could optimize the system’s advice on reducing usage.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*Outcome Analysis*:   - *Objective*: Define the desired outcome, which is lower electricity bills and improved energy efficiency, and align system capabilities to achieve these results.</a:t>
            </a:r>
          </a:p>
        </p:txBody>
      </p:sp>
    </p:spTree>
    <p:extLst>
      <p:ext uri="{BB962C8B-B14F-4D97-AF65-F5344CB8AC3E}">
        <p14:creationId xmlns:p14="http://schemas.microsoft.com/office/powerpoint/2010/main" val="12017996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="" xmlns:a16="http://schemas.microsoft.com/office/drawing/2014/main" id="{CF10C978-51B5-420C-9A05-C8F194EACA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28D34D1C-4E49-4D32-96F1-E49CEBBF86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903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28427D-00E8-7343-23AA-BB7BF9D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81337"/>
            <a:ext cx="5836755" cy="2711736"/>
          </a:xfrm>
        </p:spPr>
        <p:txBody>
          <a:bodyPr>
            <a:normAutofit/>
          </a:bodyPr>
          <a:lstStyle/>
          <a:p>
            <a:r>
              <a:rPr lang="en-US" dirty="0"/>
              <a:t>Worked and presented to you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D8C378-CE95-CCB8-7C06-90174EDE3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810566"/>
            <a:ext cx="5836755" cy="277798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buAutoNum type="arabicPeriod"/>
            </a:pPr>
            <a:r>
              <a:rPr lang="en-US" dirty="0"/>
              <a:t>Zeyad Saad Abdel-Fattah</a:t>
            </a:r>
          </a:p>
          <a:p>
            <a:pPr marL="342900" indent="-342900">
              <a:buAutoNum type="arabicPeriod"/>
            </a:pPr>
            <a:r>
              <a:rPr lang="en-US" dirty="0"/>
              <a:t>Joesph George Wahba</a:t>
            </a:r>
          </a:p>
          <a:p>
            <a:pPr marL="342900" indent="-342900">
              <a:buAutoNum type="arabicPeriod"/>
            </a:pPr>
            <a:r>
              <a:rPr lang="en-US" dirty="0"/>
              <a:t>Muhammed Ashraf El-Kateb</a:t>
            </a:r>
          </a:p>
          <a:p>
            <a:pPr marL="342900" indent="-342900">
              <a:buAutoNum type="arabicPeriod"/>
            </a:pPr>
            <a:r>
              <a:rPr lang="en-US"/>
              <a:t>Zyad Gamal Saeed</a:t>
            </a:r>
          </a:p>
          <a:p>
            <a:pPr marL="342900" indent="-342900">
              <a:buAutoNum type="arabicPeriod"/>
            </a:pPr>
            <a:r>
              <a:rPr lang="en-US" dirty="0"/>
              <a:t>Menna-Allah Ahmed</a:t>
            </a:r>
          </a:p>
          <a:p>
            <a:pPr marL="342900" indent="-342900">
              <a:buAutoNum type="arabicPeriod"/>
            </a:pPr>
            <a:r>
              <a:rPr lang="en-US" dirty="0"/>
              <a:t>Abdelhalim Ramadan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B3E72256-336B-4C56-A208-D12E28599B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433817" y="-6437"/>
            <a:ext cx="4133553" cy="6864437"/>
            <a:chOff x="7433816" y="-6437"/>
            <a:chExt cx="4133553" cy="686443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6D1A7D90-D071-42CE-8999-521FE5EB0C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743422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88BA3207-8B24-423E-876F-EED4F64FC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7990199" y="840583"/>
              <a:ext cx="3021199" cy="5189709"/>
            </a:xfrm>
            <a:custGeom>
              <a:avLst/>
              <a:gdLst>
                <a:gd name="connsiteX0" fmla="*/ 1700213 w 3400426"/>
                <a:gd name="connsiteY0" fmla="*/ 5841130 h 5841130"/>
                <a:gd name="connsiteX1" fmla="*/ 0 w 3400426"/>
                <a:gd name="connsiteY1" fmla="*/ 4140917 h 5841130"/>
                <a:gd name="connsiteX2" fmla="*/ 0 w 3400426"/>
                <a:gd name="connsiteY2" fmla="*/ 3536080 h 5841130"/>
                <a:gd name="connsiteX3" fmla="*/ 0 w 3400426"/>
                <a:gd name="connsiteY3" fmla="*/ 3536080 h 5841130"/>
                <a:gd name="connsiteX4" fmla="*/ 0 w 3400426"/>
                <a:gd name="connsiteY4" fmla="*/ 1700213 h 5841130"/>
                <a:gd name="connsiteX5" fmla="*/ 1700213 w 3400426"/>
                <a:gd name="connsiteY5" fmla="*/ 0 h 5841130"/>
                <a:gd name="connsiteX6" fmla="*/ 3400426 w 3400426"/>
                <a:gd name="connsiteY6" fmla="*/ 1700213 h 5841130"/>
                <a:gd name="connsiteX7" fmla="*/ 3400426 w 3400426"/>
                <a:gd name="connsiteY7" fmla="*/ 2305050 h 5841130"/>
                <a:gd name="connsiteX8" fmla="*/ 3400426 w 3400426"/>
                <a:gd name="connsiteY8" fmla="*/ 2305050 h 5841130"/>
                <a:gd name="connsiteX9" fmla="*/ 3400426 w 3400426"/>
                <a:gd name="connsiteY9" fmla="*/ 4140917 h 5841130"/>
                <a:gd name="connsiteX10" fmla="*/ 1700213 w 3400426"/>
                <a:gd name="connsiteY10" fmla="*/ 5841130 h 584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00426" h="5841130">
                  <a:moveTo>
                    <a:pt x="1700213" y="5841130"/>
                  </a:moveTo>
                  <a:cubicBezTo>
                    <a:pt x="761211" y="5841130"/>
                    <a:pt x="0" y="5079919"/>
                    <a:pt x="0" y="4140917"/>
                  </a:cubicBezTo>
                  <a:lnTo>
                    <a:pt x="0" y="3536080"/>
                  </a:lnTo>
                  <a:lnTo>
                    <a:pt x="0" y="3536080"/>
                  </a:lnTo>
                  <a:lnTo>
                    <a:pt x="0" y="1700213"/>
                  </a:lnTo>
                  <a:cubicBezTo>
                    <a:pt x="0" y="761211"/>
                    <a:pt x="761211" y="0"/>
                    <a:pt x="1700213" y="0"/>
                  </a:cubicBezTo>
                  <a:cubicBezTo>
                    <a:pt x="2639215" y="0"/>
                    <a:pt x="3400426" y="761211"/>
                    <a:pt x="3400426" y="1700213"/>
                  </a:cubicBezTo>
                  <a:lnTo>
                    <a:pt x="3400426" y="2305050"/>
                  </a:lnTo>
                  <a:lnTo>
                    <a:pt x="3400426" y="2305050"/>
                  </a:lnTo>
                  <a:lnTo>
                    <a:pt x="3400426" y="4140917"/>
                  </a:lnTo>
                  <a:cubicBezTo>
                    <a:pt x="3400426" y="5079919"/>
                    <a:pt x="2639215" y="5841130"/>
                    <a:pt x="1700213" y="5841130"/>
                  </a:cubicBezTo>
                  <a:close/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E36E21C5-DC18-4475-9613-1AF97FC0CA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9884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28498F04-5415-4A8B-A069-CF07486ECF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1101139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8">
              <a:extLst>
                <a:ext uri="{FF2B5EF4-FFF2-40B4-BE49-F238E27FC236}">
                  <a16:creationId xmlns="" xmlns:a16="http://schemas.microsoft.com/office/drawing/2014/main" id="{7536A5CA-5F9D-44C7-87C6-A12CF740D5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983982" y="0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8">
              <a:extLst>
                <a:ext uri="{FF2B5EF4-FFF2-40B4-BE49-F238E27FC236}">
                  <a16:creationId xmlns="" xmlns:a16="http://schemas.microsoft.com/office/drawing/2014/main" id="{BE6FB307-61DF-42E4-ACB8-4E47813A81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7985885" y="5347397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E7C9104A-0B2E-42A7-8F27-CCEFDBA900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07C0EC34-7095-4362-AA58-F572131373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3C19E597-F67B-455A-9D77-8B564DC5DB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2CFF4279-F451-4DED-87EB-1899D7E4EB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094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8609C1E-5787-BEBB-D855-CA70DEFBA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="" xmlns:a16="http://schemas.microsoft.com/office/drawing/2014/main" id="{100EFA5E-0EE4-9D83-397F-18E31ED42BAD}"/>
              </a:ext>
            </a:extLst>
          </p:cNvPr>
          <p:cNvSpPr txBox="1"/>
          <p:nvPr/>
        </p:nvSpPr>
        <p:spPr>
          <a:xfrm>
            <a:off x="427654" y="-55524"/>
            <a:ext cx="11336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Requirements Gathering Techniques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425C8A94-5F25-715A-1FCA-3626654D5068}"/>
              </a:ext>
            </a:extLst>
          </p:cNvPr>
          <p:cNvSpPr txBox="1"/>
          <p:nvPr/>
        </p:nvSpPr>
        <p:spPr>
          <a:xfrm>
            <a:off x="681137" y="970386"/>
            <a:ext cx="106555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1/Goal: Collect comprehensive user requirements, ensuring alignment between system functionality and user expectations.- </a:t>
            </a:r>
          </a:p>
          <a:p>
            <a:r>
              <a:rPr lang="en-US" sz="2000" dirty="0">
                <a:latin typeface="+mj-lt"/>
              </a:rPr>
              <a:t>2/Techniques:  </a:t>
            </a:r>
          </a:p>
          <a:p>
            <a:r>
              <a:rPr lang="en-US" sz="2000" dirty="0">
                <a:latin typeface="+mj-lt"/>
              </a:rPr>
              <a:t> </a:t>
            </a:r>
          </a:p>
          <a:p>
            <a:r>
              <a:rPr lang="en-US" sz="2000" dirty="0">
                <a:latin typeface="+mj-lt"/>
              </a:rPr>
              <a:t>*Interviews*: In-depth conversations to uncover specific needs and pain points.  - 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*Joint Application Development (JAD)*: Collaborative sessions involving users and analysts to define key requirements.  - 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*Questionnaires*: Distribute surveys to collect broader user feedback.  - 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*Document Analysis*: Review existing energy management methods and relevant policies.  - 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*Observation*: Watch how users interact with current energy tracking systems to identify areas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6902608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E0C461B-9369-3189-2A90-F6BB13638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="" xmlns:a16="http://schemas.microsoft.com/office/drawing/2014/main" id="{B065A6E5-6FF2-7E1D-B0E6-6B27692B1997}"/>
              </a:ext>
            </a:extLst>
          </p:cNvPr>
          <p:cNvSpPr txBox="1"/>
          <p:nvPr/>
        </p:nvSpPr>
        <p:spPr>
          <a:xfrm>
            <a:off x="2247123" y="2"/>
            <a:ext cx="7697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Interviews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EC222258-FCD8-3488-A438-D65841A5A308}"/>
              </a:ext>
            </a:extLst>
          </p:cNvPr>
          <p:cNvSpPr txBox="1"/>
          <p:nvPr/>
        </p:nvSpPr>
        <p:spPr>
          <a:xfrm>
            <a:off x="709128" y="1241059"/>
            <a:ext cx="10842171" cy="31393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1FE3054E-580B-7ECC-A254-75A76783BBBE}"/>
              </a:ext>
            </a:extLst>
          </p:cNvPr>
          <p:cNvSpPr txBox="1"/>
          <p:nvPr/>
        </p:nvSpPr>
        <p:spPr>
          <a:xfrm>
            <a:off x="709128" y="816515"/>
            <a:ext cx="108421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*Objective: Collect detailed, qualitative data directly from users and stakeholders.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*</a:t>
            </a:r>
            <a:r>
              <a:rPr lang="en-US" sz="2400" dirty="0" err="1">
                <a:latin typeface="+mj-lt"/>
              </a:rPr>
              <a:t>Process:Selecting</a:t>
            </a:r>
            <a:r>
              <a:rPr lang="en-US" sz="2400" dirty="0">
                <a:latin typeface="+mj-lt"/>
              </a:rPr>
              <a:t> Interviewees: Identify users with experience in managing energy consumption, such as frequent app users.</a:t>
            </a:r>
          </a:p>
          <a:p>
            <a:r>
              <a:rPr lang="en-US" sz="2400" dirty="0">
                <a:latin typeface="+mj-lt"/>
              </a:rPr>
              <a:t>*Designing Questions:</a:t>
            </a:r>
          </a:p>
          <a:p>
            <a:r>
              <a:rPr lang="en-US" sz="2400" dirty="0">
                <a:latin typeface="+mj-lt"/>
              </a:rPr>
              <a:t>1/Open-ended: "What challenges do you face in managing your electricity usage?“</a:t>
            </a:r>
          </a:p>
          <a:p>
            <a:r>
              <a:rPr lang="en-US" sz="2400" dirty="0">
                <a:latin typeface="+mj-lt"/>
              </a:rPr>
              <a:t>2/Closed-ended: "Do you monitor your daily electricity usage? (Yes/No)"Probing: "Can you elaborate on what causes unexpected spikes in usage?“</a:t>
            </a:r>
          </a:p>
          <a:p>
            <a:r>
              <a:rPr lang="en-US" sz="2400" dirty="0">
                <a:latin typeface="+mj-lt"/>
              </a:rPr>
              <a:t>*Interview Structure:</a:t>
            </a:r>
          </a:p>
          <a:p>
            <a:r>
              <a:rPr lang="en-US" sz="2400" dirty="0">
                <a:latin typeface="+mj-lt"/>
              </a:rPr>
              <a:t>1/Top-down: Start with broad questions about overall usage habits.</a:t>
            </a:r>
          </a:p>
          <a:p>
            <a:r>
              <a:rPr lang="en-US" sz="2400" dirty="0">
                <a:latin typeface="+mj-lt"/>
              </a:rPr>
              <a:t>2/Bottom-up: Dive into specifics, such as individual device </a:t>
            </a:r>
            <a:r>
              <a:rPr lang="en-US" sz="2400" dirty="0" err="1">
                <a:latin typeface="+mj-lt"/>
              </a:rPr>
              <a:t>usage.Follow</a:t>
            </a:r>
            <a:r>
              <a:rPr lang="en-US" sz="2400" dirty="0">
                <a:latin typeface="+mj-lt"/>
              </a:rPr>
              <a:t>-up: Summarize findings, verify with interviewees, and adjust requirements based on feedback.</a:t>
            </a:r>
          </a:p>
        </p:txBody>
      </p:sp>
    </p:spTree>
    <p:extLst>
      <p:ext uri="{BB962C8B-B14F-4D97-AF65-F5344CB8AC3E}">
        <p14:creationId xmlns:p14="http://schemas.microsoft.com/office/powerpoint/2010/main" val="34121153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B8D6857-6E71-D6DE-7204-05290A9D9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834EFF07-9431-6DE0-0697-FAC62E83813A}"/>
              </a:ext>
            </a:extLst>
          </p:cNvPr>
          <p:cNvSpPr txBox="1"/>
          <p:nvPr/>
        </p:nvSpPr>
        <p:spPr>
          <a:xfrm>
            <a:off x="2932923" y="-77756"/>
            <a:ext cx="632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Questionnaires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="" xmlns:a16="http://schemas.microsoft.com/office/drawing/2014/main" id="{F25C9F0B-5FEB-9C6A-ACC0-4AEDD8C16B17}"/>
              </a:ext>
            </a:extLst>
          </p:cNvPr>
          <p:cNvSpPr txBox="1"/>
          <p:nvPr/>
        </p:nvSpPr>
        <p:spPr>
          <a:xfrm>
            <a:off x="674914" y="769776"/>
            <a:ext cx="1084217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j-lt"/>
              </a:rPr>
              <a:t>Purpose: Gather information from a larger user base efficiently.</a:t>
            </a:r>
          </a:p>
          <a:p>
            <a:endParaRPr lang="en-US" sz="2200" dirty="0">
              <a:latin typeface="+mj-lt"/>
            </a:endParaRPr>
          </a:p>
          <a:p>
            <a:r>
              <a:rPr lang="en-US" sz="2200" dirty="0">
                <a:latin typeface="+mj-lt"/>
              </a:rPr>
              <a:t>1-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Selecting Participants: Choose a representative sample of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Designing Questions: Clear, straightforward questions are essential to avoid ambiguity.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Administering the Questionnaire: Use incentives, like small rewards, to boost response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Follow up: Share results with respondents to reinforce trust and thank them for their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2- Design Tips: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Begin with non-threatening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Group similar questions together for logical 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Pre-test the questionnaire to identify any confusing items.</a:t>
            </a:r>
          </a:p>
        </p:txBody>
      </p:sp>
    </p:spTree>
    <p:extLst>
      <p:ext uri="{BB962C8B-B14F-4D97-AF65-F5344CB8AC3E}">
        <p14:creationId xmlns:p14="http://schemas.microsoft.com/office/powerpoint/2010/main" val="14960188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A9364E35-491F-B771-0224-CC9A13ADF2F5}"/>
              </a:ext>
            </a:extLst>
          </p:cNvPr>
          <p:cNvSpPr txBox="1"/>
          <p:nvPr/>
        </p:nvSpPr>
        <p:spPr>
          <a:xfrm>
            <a:off x="2932923" y="-77756"/>
            <a:ext cx="632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Questionnaires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2583CA6-0488-4E09-BB27-F5986D1249D0}"/>
              </a:ext>
            </a:extLst>
          </p:cNvPr>
          <p:cNvSpPr txBox="1"/>
          <p:nvPr/>
        </p:nvSpPr>
        <p:spPr>
          <a:xfrm>
            <a:off x="796505" y="881743"/>
            <a:ext cx="710361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High-Level (Very General)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users better understand and control their electricity consumption?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What strategies can make energy-saving systems more accessible to a wider audience?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technology contribute to reducing overall energy waste globally?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612E2B8-0E9F-0BD5-6DBB-89D7B4413270}"/>
              </a:ext>
            </a:extLst>
          </p:cNvPr>
          <p:cNvSpPr txBox="1"/>
          <p:nvPr/>
        </p:nvSpPr>
        <p:spPr>
          <a:xfrm>
            <a:off x="783773" y="2266738"/>
            <a:ext cx="891436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Medium-Level (Moderately Specific)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the app notify users in real time about high energy consumption without overwhelming them?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optimize AI-generated recommendations to suit different household sizes and energy needs?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What methods can be implemented to predict electricity cost fluctuations for users in advance?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integrate renewable energy data into the consumption analyzer for more eco-friendly suggestions?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balance system complexity with user-friendliness in the app interface design?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44D7215-06A5-EF8A-0626-107651E6754B}"/>
              </a:ext>
            </a:extLst>
          </p:cNvPr>
          <p:cNvSpPr txBox="1"/>
          <p:nvPr/>
        </p:nvSpPr>
        <p:spPr>
          <a:xfrm>
            <a:off x="718456" y="4120206"/>
            <a:ext cx="8726684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Low-Level (Very Specific)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ensure compatibility between smart meters from different providers and the system?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What specific data encryption techniques should be used to ensure user privacy during data transfer?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provide accurate feedback about which appliances cause peak consumption periods?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include scheduling features to automate energy-saving measures for high-consumption devices?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the system predict potential device malfunctions based on energy consumption irregularities?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design a tutorial or onboarding process to teach users how to interpret app insights effectively?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276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8" y="231821"/>
            <a:ext cx="3580047" cy="6164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639" y="231822"/>
            <a:ext cx="3573890" cy="616468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559121" y="2984678"/>
            <a:ext cx="2627290" cy="5570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6109705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2" y="193183"/>
            <a:ext cx="3116687" cy="6033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ight Arrow 2"/>
          <p:cNvSpPr/>
          <p:nvPr/>
        </p:nvSpPr>
        <p:spPr>
          <a:xfrm>
            <a:off x="4559121" y="2984678"/>
            <a:ext cx="2627290" cy="5570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NEXT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417" y="193183"/>
            <a:ext cx="3206839" cy="60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53698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5" y="414826"/>
            <a:ext cx="2947857" cy="56836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747" y="414826"/>
            <a:ext cx="3203023" cy="568365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559121" y="2984678"/>
            <a:ext cx="2627290" cy="5570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1557670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9" y="489398"/>
            <a:ext cx="3039414" cy="54348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010" y="489398"/>
            <a:ext cx="3084489" cy="5602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ight Arrow 3"/>
          <p:cNvSpPr/>
          <p:nvPr/>
        </p:nvSpPr>
        <p:spPr>
          <a:xfrm>
            <a:off x="4559121" y="2984678"/>
            <a:ext cx="2627290" cy="5570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5416337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4" y="373487"/>
            <a:ext cx="3193960" cy="57697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084" y="373487"/>
            <a:ext cx="3245475" cy="5769736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559121" y="2984678"/>
            <a:ext cx="2627290" cy="5570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6831091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603" y="418562"/>
            <a:ext cx="3567447" cy="598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8258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410947-1F3B-6327-A487-38541E1C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96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F47C2E47-322C-CC20-3DC8-4AD67A78F0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88123"/>
            <a:ext cx="4778829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 of the Electricity Consumption Analyzer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 members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2.Why Build the System?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Rising electricity costs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awareness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 impact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Convenience and AI-powered insights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Structure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Requirements gathering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design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and integration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phases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implementation and launch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Diagrams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flow and system flowcharts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34AC86-45BD-7E38-28B3-6D6F5FCD418E}"/>
              </a:ext>
            </a:extLst>
          </p:cNvPr>
          <p:cNvSpPr txBox="1"/>
          <p:nvPr/>
        </p:nvSpPr>
        <p:spPr>
          <a:xfrm>
            <a:off x="6512378" y="1888124"/>
            <a:ext cx="48414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Companies, Meters, and Costs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Analyzing cost structures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Requirements Determination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and non-functional requirements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 and scope of the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 .Requirements Analysis Strategies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and root cause analysis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Duration and activity-based costing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Benchmarking and technology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 Requirements Gathering Techniques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Interviews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Questionnaires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Joint Application Development (JAD)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analysis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4372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="" xmlns:a16="http://schemas.microsoft.com/office/drawing/2014/main" id="{AE6FDE22-1F54-452D-A9BA-1BE9FDB534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5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06127CE-6F15-49AE-9751-398F3AC671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439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3FFA39-B050-6E01-DA36-C6FB8120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31" y="-134614"/>
            <a:ext cx="3918652" cy="1495402"/>
          </a:xfrm>
        </p:spPr>
        <p:txBody>
          <a:bodyPr anchor="b">
            <a:normAutofit/>
          </a:bodyPr>
          <a:lstStyle/>
          <a:p>
            <a:r>
              <a:rPr lang="en-US"/>
              <a:t>Why to build the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59F7E9-A8F8-AC76-E747-37972266B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931" y="1249323"/>
            <a:ext cx="3918652" cy="50854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1. Rising Electricity Costs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Many households struggle with managing their electricity bills due to increasing rates and unpredictable consumption patterns.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2. Lack of Awareness</a:t>
            </a:r>
            <a:endParaRPr lang="en-US" sz="13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Users often don’t have a clear understanding of how much electricity they are using until they receive their bill.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3. Environmental Impact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Efficient energy usage can reduce overall consumption, which benefits the environment by lowering carbon footprints.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4. Convenience and Control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The system provides real-time updates on electricity consumption, helping users to stay within their budget and avoid unexpected expenses.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5. AI-Powered Insights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By integrating AI, the system offers personalized tips to optimize energy usage, leading to long-term savings and more energy-conscious behavior.</a:t>
            </a:r>
            <a:endParaRPr lang="en-US" sz="1300" dirty="0"/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FCAB7548-8099-4066-AA4A-6689046790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5168579" y="-6437"/>
            <a:ext cx="6403756" cy="6864437"/>
            <a:chOff x="5168579" y="-6437"/>
            <a:chExt cx="6403756" cy="686443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0DD6D54C-5C05-40DE-8EAF-FA50D609AE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5171535" y="337560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EB0CFF5B-7CFC-4A1B-811A-262201C049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517153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3BD7D63C-11FE-48D4-8433-A188CDAB23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0EB69FA-9640-4C07-9993-F74D211FB5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V="1">
              <a:off x="8362244" y="565603"/>
              <a:ext cx="0" cy="569704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887ECAA-6BDB-4356-A66A-D28C7026B6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516857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CFC3365E-17A9-4CC8-BE01-3969BF4C8E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Five bulbs and one of them is glowing">
            <a:extLst>
              <a:ext uri="{FF2B5EF4-FFF2-40B4-BE49-F238E27FC236}">
                <a16:creationId xmlns="" xmlns:a16="http://schemas.microsoft.com/office/drawing/2014/main" id="{0E3B6F73-5BD1-E881-5FF8-60780B19D8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58" r="4458"/>
          <a:stretch/>
        </p:blipFill>
        <p:spPr>
          <a:xfrm>
            <a:off x="5352374" y="1150840"/>
            <a:ext cx="6071687" cy="4449535"/>
          </a:xfrm>
          <a:custGeom>
            <a:avLst/>
            <a:gdLst/>
            <a:ahLst/>
            <a:cxnLst/>
            <a:rect l="l" t="t" r="r" b="b"/>
            <a:pathLst>
              <a:path w="6391928" h="4660591">
                <a:moveTo>
                  <a:pt x="2329728" y="0"/>
                </a:moveTo>
                <a:lnTo>
                  <a:pt x="2398607" y="0"/>
                </a:lnTo>
                <a:lnTo>
                  <a:pt x="3158515" y="0"/>
                </a:lnTo>
                <a:lnTo>
                  <a:pt x="3993320" y="0"/>
                </a:lnTo>
                <a:lnTo>
                  <a:pt x="4062199" y="0"/>
                </a:lnTo>
                <a:cubicBezTo>
                  <a:pt x="5348874" y="0"/>
                  <a:pt x="6391928" y="1043309"/>
                  <a:pt x="6391928" y="2330293"/>
                </a:cubicBezTo>
                <a:cubicBezTo>
                  <a:pt x="6391928" y="3617285"/>
                  <a:pt x="5348874" y="4660591"/>
                  <a:pt x="4062199" y="4660591"/>
                </a:cubicBezTo>
                <a:lnTo>
                  <a:pt x="3993320" y="4660591"/>
                </a:lnTo>
                <a:lnTo>
                  <a:pt x="3233415" y="4660591"/>
                </a:lnTo>
                <a:lnTo>
                  <a:pt x="2398607" y="4660591"/>
                </a:lnTo>
                <a:lnTo>
                  <a:pt x="2329728" y="4660591"/>
                </a:lnTo>
                <a:cubicBezTo>
                  <a:pt x="1043053" y="4660591"/>
                  <a:pt x="0" y="3617281"/>
                  <a:pt x="0" y="2330297"/>
                </a:cubicBezTo>
                <a:cubicBezTo>
                  <a:pt x="0" y="1043306"/>
                  <a:pt x="1043053" y="0"/>
                  <a:pt x="2329728" y="0"/>
                </a:cubicBezTo>
                <a:close/>
              </a:path>
            </a:pathLst>
          </a:custGeom>
          <a:ln w="12700">
            <a:solidFill>
              <a:schemeClr val="accent4"/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="" xmlns:a16="http://schemas.microsoft.com/office/drawing/2014/main" id="{F32F67AD-8975-319C-6B65-4592639CE617}"/>
              </a:ext>
            </a:extLst>
          </p:cNvPr>
          <p:cNvSpPr txBox="1">
            <a:spLocks/>
          </p:cNvSpPr>
          <p:nvPr/>
        </p:nvSpPr>
        <p:spPr>
          <a:xfrm>
            <a:off x="3148083" y="-673809"/>
            <a:ext cx="7119868" cy="64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FFFF"/>
                </a:solidFill>
              </a:rPr>
              <a:t>How to structure the project?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4937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AE6FDE22-1F54-452D-A9BA-1BE9FDB534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5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24727BA-2777-4823-88E1-1B4B619685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AB0E0E5-A956-4B80-A317-E670B96CB0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="" xmlns:a16="http://schemas.microsoft.com/office/drawing/2014/main" id="{36BF03C9-7783-2E80-D333-EBEBAB79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476" r="-2" b="-2"/>
          <a:stretch/>
        </p:blipFill>
        <p:spPr>
          <a:xfrm>
            <a:off x="21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68142369-1172-4897-98AF-7E16842C4A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6B4EC643-469D-49F7-B2C7-FA3DA6FFAC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33C04565-7FC8-416F-9C08-F430D337F8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92BD8DCF-6634-460D-AA2E-1357451FBA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8EAC9175-245B-4886-A4F2-EEA53C13F5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="" xmlns:a16="http://schemas.microsoft.com/office/drawing/2014/main" id="{BC567658-11B8-4D35-89AE-B735346691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="" xmlns:a16="http://schemas.microsoft.com/office/drawing/2014/main" id="{B2AAA79A-1602-4193-8170-9C436D9CED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23243B-B02A-F4D0-FCD6-F6780365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83" y="-15465"/>
            <a:ext cx="7119868" cy="6440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to structure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4F2E01-CB12-0A24-CE27-8DD6F821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423" y="1170437"/>
            <a:ext cx="8817103" cy="45249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1. Requirements Gathering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Identify User Needs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Understand the target audience's pain points regarding electricity consumption and cost management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Define System Requirements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Specify core features such as consumption tracking, notifications, and AI recommendations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2. System Design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App Interface Design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Create an intuitive user interface for tracking consumption and receiving alerts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Backend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Design the system’s architecture, focusing on data collection, real-time analysis, and integration with AI algorithms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AI Algorithm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Build and train the machine learning model that provides energy-saving tips based on user data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3. Data Collection &amp; Integration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Consumption Data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Collect real-time electricity usage data from smart meters or manual input by users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User Profile Data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Gather data on user habits (e.g., time of peak usage, appliance usage) for AI training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47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AE6FDE22-1F54-452D-A9BA-1BE9FDB534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5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24727BA-2777-4823-88E1-1B4B619685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AB0E0E5-A956-4B80-A317-E670B96CB0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="" xmlns:a16="http://schemas.microsoft.com/office/drawing/2014/main" id="{36BF03C9-7783-2E80-D333-EBEBAB79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476" r="-2" b="-2"/>
          <a:stretch/>
        </p:blipFill>
        <p:spPr>
          <a:xfrm>
            <a:off x="21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68142369-1172-4897-98AF-7E16842C4A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6B4EC643-469D-49F7-B2C7-FA3DA6FFAC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33C04565-7FC8-416F-9C08-F430D337F8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92BD8DCF-6634-460D-AA2E-1357451FBA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8EAC9175-245B-4886-A4F2-EEA53C13F5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="" xmlns:a16="http://schemas.microsoft.com/office/drawing/2014/main" id="{BC567658-11B8-4D35-89AE-B735346691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="" xmlns:a16="http://schemas.microsoft.com/office/drawing/2014/main" id="{B2AAA79A-1602-4193-8170-9C436D9CED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D168CBBE-C00E-A79A-326B-E0306D53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83" y="-15465"/>
            <a:ext cx="7119868" cy="6440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to structure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4F2E01-CB12-0A24-CE27-8DD6F821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423" y="1209469"/>
            <a:ext cx="8817103" cy="45249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4. Development Phases</a:t>
            </a:r>
            <a:endParaRPr lang="en-US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1: Prototype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Build a functional prototype of the app with core features (usage tracking, alerts).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2: AI Integration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Implement and train the AI algorithm for personalized energy-saving suggestions.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3: Testing &amp; Iteration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Conduct user testing to refine features, UI, and the accuracy of AI predictions.</a:t>
            </a:r>
            <a:endParaRPr lang="en-US" sz="1400" dirty="0">
              <a:solidFill>
                <a:srgbClr val="F7F7F7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5. Final Implementation and Launch</a:t>
            </a:r>
            <a:endParaRPr lang="en-US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Testing &amp; Debugging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Ensure system reliability, accuracy, and usability.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Launch the application with cloud integration for scalability.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Post-launch Support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Gather feedback and improve the app with new features and updates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941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>
            <a:extLst>
              <a:ext uri="{FF2B5EF4-FFF2-40B4-BE49-F238E27FC236}">
                <a16:creationId xmlns="" xmlns:a16="http://schemas.microsoft.com/office/drawing/2014/main" id="{2293296F-4C3A-4530-98F5-F83646ACE9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189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8">
            <a:extLst>
              <a:ext uri="{FF2B5EF4-FFF2-40B4-BE49-F238E27FC236}">
                <a16:creationId xmlns="" xmlns:a16="http://schemas.microsoft.com/office/drawing/2014/main" id="{3914D2BD-3C47-433D-81FE-DC6C39595F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D3DD55E4-EA4F-4874-8B5B-6E0EAF4BBF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32950BAF-7673-4138-AEA2-DE7D368CC3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6BE3E2B5-EA1C-415A-941A-843C7EA148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087FA3A6-E398-4576-B6B8-3328028D84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>
              <a:extLst>
                <a:ext uri="{FF2B5EF4-FFF2-40B4-BE49-F238E27FC236}">
                  <a16:creationId xmlns="" xmlns:a16="http://schemas.microsoft.com/office/drawing/2014/main" id="{EFB597D7-65E0-476A-B9EB-3AA6ED3388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>
              <a:extLst>
                <a:ext uri="{FF2B5EF4-FFF2-40B4-BE49-F238E27FC236}">
                  <a16:creationId xmlns="" xmlns:a16="http://schemas.microsoft.com/office/drawing/2014/main" id="{11AA060A-BE0E-4687-8F9E-0E2955D979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0" name="Group 16">
            <a:extLst>
              <a:ext uri="{FF2B5EF4-FFF2-40B4-BE49-F238E27FC236}">
                <a16:creationId xmlns="" xmlns:a16="http://schemas.microsoft.com/office/drawing/2014/main" id="{65E07BDE-E927-4175-820B-81F9854074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F9103D9E-236B-4AD2-A27C-BF2007A2D9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86701FBB-07FC-4733-9104-D2EF1D6850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F0024222-CC64-47B0-A4BF-B40233E43B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C8B03883-6F44-4FEE-BFBE-4D73F19E72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raphic 33">
              <a:extLst>
                <a:ext uri="{FF2B5EF4-FFF2-40B4-BE49-F238E27FC236}">
                  <a16:creationId xmlns="" xmlns:a16="http://schemas.microsoft.com/office/drawing/2014/main" id="{5A26ABB5-559E-45EC-8DBC-364F029DD7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33">
              <a:extLst>
                <a:ext uri="{FF2B5EF4-FFF2-40B4-BE49-F238E27FC236}">
                  <a16:creationId xmlns="" xmlns:a16="http://schemas.microsoft.com/office/drawing/2014/main" id="{339DC07F-79A6-42D3-BDD6-5A262FFC53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41" name="Rectangle 24">
            <a:extLst>
              <a:ext uri="{FF2B5EF4-FFF2-40B4-BE49-F238E27FC236}">
                <a16:creationId xmlns="" xmlns:a16="http://schemas.microsoft.com/office/drawing/2014/main" id="{BD2D4D3D-0943-4A9D-AE30-EEEAF707A3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903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26">
            <a:extLst>
              <a:ext uri="{FF2B5EF4-FFF2-40B4-BE49-F238E27FC236}">
                <a16:creationId xmlns="" xmlns:a16="http://schemas.microsoft.com/office/drawing/2014/main" id="{96402F50-78D0-4C40-8FB9-47AF6DD06D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28">
            <a:extLst>
              <a:ext uri="{FF2B5EF4-FFF2-40B4-BE49-F238E27FC236}">
                <a16:creationId xmlns="" xmlns:a16="http://schemas.microsoft.com/office/drawing/2014/main" id="{905FD742-A584-4C24-981D-4BE96AC561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7258DE11-AA0C-48D2-8F00-9B8DC1093A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630269" y="-15381"/>
              <a:ext cx="10933011" cy="6880178"/>
              <a:chOff x="630269" y="-15381"/>
              <a:chExt cx="10933011" cy="688017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="" xmlns:a16="http://schemas.microsoft.com/office/drawing/2014/main" id="{62A6129B-5E41-4111-BA49-D6E73631A7F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flipV="1">
                <a:off x="2193087" y="0"/>
                <a:ext cx="0" cy="68580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="" xmlns:a16="http://schemas.microsoft.com/office/drawing/2014/main" id="{42ACD671-2209-4876-A99B-0D185B70D1E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6200000">
                <a:off x="6729241" y="3413575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="" xmlns:a16="http://schemas.microsoft.com/office/drawing/2014/main" id="{5ACF9EAE-7FB1-4C87-B3F1-9129699CB1B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>
                <a:off x="630269" y="3413532"/>
                <a:ext cx="2585819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="" xmlns:a16="http://schemas.microsoft.com/office/drawing/2014/main" id="{774E1729-16FC-4A78-A1FC-1B4B0D30C80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>
                <a:off x="8975913" y="3413529"/>
                <a:ext cx="2587367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="" xmlns:a16="http://schemas.microsoft.com/office/drawing/2014/main" id="{3E4DB013-2DB1-4155-8355-AE8EDE75CC7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6200000">
                <a:off x="8134324" y="3435841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="" xmlns:a16="http://schemas.microsoft.com/office/drawing/2014/main" id="{77AED547-EF0A-4CE6-87B9-059D7C6375D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CxnSpPr>
            <p:spPr>
              <a:xfrm rot="16200000">
                <a:off x="-2794261" y="3435428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Graphic 11">
              <a:extLst>
                <a:ext uri="{FF2B5EF4-FFF2-40B4-BE49-F238E27FC236}">
                  <a16:creationId xmlns="" xmlns:a16="http://schemas.microsoft.com/office/drawing/2014/main" id="{61ABD7CE-E0CE-4FE7-AEA1-F7DB71799B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Title 1">
            <a:extLst>
              <a:ext uri="{FF2B5EF4-FFF2-40B4-BE49-F238E27FC236}">
                <a16:creationId xmlns="" xmlns:a16="http://schemas.microsoft.com/office/drawing/2014/main" id="{A4875C88-8791-496D-852A-47B73B6FFF5A}"/>
              </a:ext>
            </a:extLst>
          </p:cNvPr>
          <p:cNvSpPr txBox="1">
            <a:spLocks/>
          </p:cNvSpPr>
          <p:nvPr/>
        </p:nvSpPr>
        <p:spPr>
          <a:xfrm>
            <a:off x="4774479" y="3413529"/>
            <a:ext cx="2889487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Diagrams </a:t>
            </a:r>
          </a:p>
        </p:txBody>
      </p:sp>
    </p:spTree>
    <p:extLst>
      <p:ext uri="{BB962C8B-B14F-4D97-AF65-F5344CB8AC3E}">
        <p14:creationId xmlns:p14="http://schemas.microsoft.com/office/powerpoint/2010/main" val="17312198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62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Context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3" y="1730189"/>
            <a:ext cx="9145276" cy="449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34422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765" y="846137"/>
            <a:ext cx="3157976" cy="611188"/>
          </a:xfrm>
        </p:spPr>
        <p:txBody>
          <a:bodyPr>
            <a:noAutofit/>
          </a:bodyPr>
          <a:lstStyle/>
          <a:p>
            <a:pPr algn="ctr"/>
            <a:r>
              <a:rPr lang="en-US" sz="4700" dirty="0">
                <a:solidFill>
                  <a:srgbClr val="607899"/>
                </a:solidFill>
              </a:rPr>
              <a:t>Data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1846217"/>
            <a:ext cx="8220891" cy="4165646"/>
          </a:xfr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555E2E06-4399-44D0-8217-14B8D250EF62}"/>
              </a:ext>
            </a:extLst>
          </p:cNvPr>
          <p:cNvSpPr txBox="1">
            <a:spLocks/>
          </p:cNvSpPr>
          <p:nvPr/>
        </p:nvSpPr>
        <p:spPr>
          <a:xfrm>
            <a:off x="6246770" y="804081"/>
            <a:ext cx="2889487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Diagrams </a:t>
            </a:r>
          </a:p>
        </p:txBody>
      </p:sp>
    </p:spTree>
    <p:extLst>
      <p:ext uri="{BB962C8B-B14F-4D97-AF65-F5344CB8AC3E}">
        <p14:creationId xmlns:p14="http://schemas.microsoft.com/office/powerpoint/2010/main" val="25856930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1474</Words>
  <Application>Microsoft Office PowerPoint</Application>
  <PresentationFormat>Custom</PresentationFormat>
  <Paragraphs>181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  <vt:variant>
        <vt:lpstr>Custom Shows</vt:lpstr>
      </vt:variant>
      <vt:variant>
        <vt:i4>1</vt:i4>
      </vt:variant>
    </vt:vector>
  </HeadingPairs>
  <TitlesOfParts>
    <vt:vector size="31" baseType="lpstr">
      <vt:lpstr>Office Theme</vt:lpstr>
      <vt:lpstr>Electricity consumption analyzer</vt:lpstr>
      <vt:lpstr>Worked and presented to you by:</vt:lpstr>
      <vt:lpstr>Index</vt:lpstr>
      <vt:lpstr>Why to build the system?</vt:lpstr>
      <vt:lpstr>How to structure the project?</vt:lpstr>
      <vt:lpstr>How to structure the project?</vt:lpstr>
      <vt:lpstr>PowerPoint Presentation</vt:lpstr>
      <vt:lpstr>Context diagram</vt:lpstr>
      <vt:lpstr>Data Flow</vt:lpstr>
      <vt:lpstr>PowerPoint Presentation</vt:lpstr>
      <vt:lpstr>PowerPoint Presentation</vt:lpstr>
      <vt:lpstr>Companies , Meters and cost</vt:lpstr>
      <vt:lpstr>Companies , Meters and cost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consumption analyzer</dc:title>
  <dc:creator>menna ahmed</dc:creator>
  <cp:lastModifiedBy>compusoft</cp:lastModifiedBy>
  <cp:revision>178</cp:revision>
  <dcterms:created xsi:type="dcterms:W3CDTF">2024-10-15T16:27:38Z</dcterms:created>
  <dcterms:modified xsi:type="dcterms:W3CDTF">2024-12-03T19:46:38Z</dcterms:modified>
</cp:coreProperties>
</file>