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67" r:id="rId9"/>
    <p:sldId id="272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66"/>
            <p14:sldId id="267"/>
            <p14:sldId id="272"/>
            <p14:sldId id="271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205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561181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5232473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659463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3218000"/>
            <a:ext cx="3415779" cy="191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2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DEBA-E1FB-441C-9D02-413E99C4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2F2-9049-9219-5512-6BD522C9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354" y="3795"/>
            <a:ext cx="12944355" cy="63281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cost calculations according to Egyptian market conditions and the feasibility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12B3-9A1E-E6EF-A805-59954E5F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608"/>
            <a:ext cx="10515600" cy="54285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Project Management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Request and Feasibility Analysis</a:t>
            </a:r>
            <a:r>
              <a:rPr lang="en-US" dirty="0"/>
              <a:t>: Cost for drafting, feasibility analysis, and consulting, if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5,000–15,000.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2. Technical Feasibility and Economic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Cost-Benefit Analysis Tools</a:t>
            </a:r>
            <a:r>
              <a:rPr lang="en-US" dirty="0"/>
              <a:t>: Software for cash flow analysis, NPV, ROI, and break-even calculations. Open-source tools could reduce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2,000–5,000.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Staffing and Team Costs</a:t>
            </a:r>
          </a:p>
          <a:p>
            <a:r>
              <a:rPr lang="en-US" b="1" dirty="0"/>
              <a:t>Development Team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b="1" dirty="0"/>
              <a:t>Hourly Rates</a:t>
            </a:r>
            <a:r>
              <a:rPr lang="en-US" dirty="0"/>
              <a:t> for local developers (frontend, backend, AI specialists): EGP 50–200 per hour.</a:t>
            </a:r>
          </a:p>
          <a:p>
            <a:pPr marL="742950" lvl="1" indent="-285750"/>
            <a:r>
              <a:rPr lang="en-US" b="1" dirty="0"/>
              <a:t>Project Manager</a:t>
            </a:r>
            <a:r>
              <a:rPr lang="en-US" dirty="0"/>
              <a:t>: Full-time or part-time, estimated at EGP 10,000–20,000 per month.</a:t>
            </a:r>
          </a:p>
          <a:p>
            <a:pPr marL="742950" lvl="1" indent="-285750"/>
            <a:r>
              <a:rPr lang="en-US" b="1" dirty="0"/>
              <a:t>Total Staffing Cost</a:t>
            </a:r>
            <a:r>
              <a:rPr lang="en-US" dirty="0"/>
              <a:t>: EGP 50,000–150,000 depending on duration and number of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9895-5DD7-CBB3-CC3B-E420AEE7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825"/>
            <a:ext cx="10515600" cy="533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Infrastructure and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Local Server Build</a:t>
            </a:r>
            <a:r>
              <a:rPr lang="en-US" dirty="0"/>
              <a:t>: Including hardware, OS licensing, cooling, and network equipment.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Hardware Setup</a:t>
            </a:r>
            <a:r>
              <a:rPr lang="en-US" dirty="0"/>
              <a:t>: EGP 15,000–120,000 per server based on server grade.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Ongoing Maintenance and Power</a:t>
            </a:r>
            <a:r>
              <a:rPr lang="en-US" dirty="0"/>
              <a:t>: EGP 2,000–5,000 monthly.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and Backup Systems</a:t>
            </a:r>
            <a:r>
              <a:rPr lang="en-US" dirty="0"/>
              <a:t>: Initial setup EGP 5,000–15,000.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Scope Management and Project Tools</a:t>
            </a:r>
          </a:p>
          <a:p>
            <a:r>
              <a:rPr lang="en-US" b="1" dirty="0"/>
              <a:t>Work Breakdown Structure and Project Planning Tools</a:t>
            </a:r>
            <a:r>
              <a:rPr lang="en-US" dirty="0"/>
              <a:t> (Gantt charts, network diagrams):</a:t>
            </a:r>
          </a:p>
          <a:p>
            <a:pPr marL="742950" lvl="1" indent="-285750"/>
            <a:r>
              <a:rPr lang="en-US" b="1" dirty="0"/>
              <a:t>Software Licenses</a:t>
            </a:r>
            <a:r>
              <a:rPr lang="en-US" dirty="0"/>
              <a:t> (e.g., Microsoft Project, local alternatives): EGP 2,000–8,000 per year.</a:t>
            </a:r>
          </a:p>
          <a:p>
            <a:r>
              <a:rPr lang="en-US" b="1" dirty="0"/>
              <a:t>Change Management and Testing Tools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Tools to manage scope, testing feedback, and iterations, potentially open-source or low-cost software.</a:t>
            </a:r>
          </a:p>
          <a:p>
            <a:pPr marL="742950" lvl="1" indent="-285750"/>
            <a:r>
              <a:rPr lang="en-US" b="1" dirty="0"/>
              <a:t>Cost</a:t>
            </a:r>
            <a:r>
              <a:rPr lang="en-US" dirty="0"/>
              <a:t>: EGP 5,000–10,000.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7BBAF1-5BB5-4AEA-B7A3-6FB72827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354" y="3795"/>
            <a:ext cx="12944355" cy="63281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cost calculations according to Egyptian market conditions and the feasibility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1625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0E73-7728-6D81-2B2E-37A29129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7" y="636608"/>
            <a:ext cx="10515600" cy="4245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6. Documentation and Infrastructure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Documentation Tools</a:t>
            </a:r>
            <a:r>
              <a:rPr lang="en-US" dirty="0"/>
              <a:t>: Software to manage and store documentation, diagrams, and communications.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1,000–3,000 annually for document management solutions.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53433D-D703-42C3-8EF1-36D1B2BC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354" y="3795"/>
            <a:ext cx="12944355" cy="63281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cost calculations according to Egyptian market conditions and the feasibility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12835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E72256-336B-4C56-A208-D12E2859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B7548-8099-4066-AA4A-66890467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D6D54C-5C05-40DE-8EAF-FA50D609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CFF5B-7CFC-4A1B-811A-262201C04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D7D63C-11FE-48D4-8433-A188CDAB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EB69FA-9640-4C07-9993-F74D211F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87ECAA-6BDB-4356-A66A-D28C7026B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C3365E-17A9-4CC8-BE01-3969BF4C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1161351-9729-4ADA-AEA8-71054047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93" y="589292"/>
            <a:ext cx="2382108" cy="62687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22F64-6B4B-409B-B1CF-F152D3BE5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8D3BF6-8A70-4CC6-BFDD-708FEB418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0F10A6-9982-431C-AFE2-C8B02A782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3B161F-B113-45E7-A15E-75219A934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204C2C-DB1B-4391-92E9-5F6AE97E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4D1424-7E38-4B8A-A277-F9A0DA9B9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4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4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3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4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745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PowerPoint Presentation</vt:lpstr>
      <vt:lpstr>Data Flow</vt:lpstr>
      <vt:lpstr>PowerPoint Presentation</vt:lpstr>
      <vt:lpstr>Companies , Meters and cost</vt:lpstr>
      <vt:lpstr>Companies , Meters and cost</vt:lpstr>
      <vt:lpstr>cost calculations according to Egyptian market conditions and the feasibility considerations</vt:lpstr>
      <vt:lpstr>cost calculations according to Egyptian market conditions and the feasibility considerations</vt:lpstr>
      <vt:lpstr>cost calculations according to Egyptian market conditions and the feasibility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/>
  <cp:lastModifiedBy>زياد جمال سعيد مازن</cp:lastModifiedBy>
  <cp:revision>164</cp:revision>
  <dcterms:created xsi:type="dcterms:W3CDTF">2024-10-15T16:27:38Z</dcterms:created>
  <dcterms:modified xsi:type="dcterms:W3CDTF">2024-10-30T07:35:56Z</dcterms:modified>
</cp:coreProperties>
</file>