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C51A40BA-666F-4066-9A97-A66359425F5B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9F71F-21DF-48E7-B76D-234F7EA506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9B75C9-53A6-45E7-974C-52CE398CFB19}">
      <dgm:prSet/>
      <dgm:spPr/>
      <dgm:t>
        <a:bodyPr/>
        <a:lstStyle/>
        <a:p>
          <a:r>
            <a:rPr lang="en-US" b="1" dirty="0"/>
            <a:t>2. Digital (Electronic) Meters</a:t>
          </a:r>
          <a:endParaRPr lang="en-US" dirty="0"/>
        </a:p>
      </dgm:t>
    </dgm:pt>
    <dgm:pt modelId="{E40D711D-2953-4C91-B540-C14AB5582467}" type="parTrans" cxnId="{0740AC23-0485-4972-B264-B1DAE2CC5627}">
      <dgm:prSet/>
      <dgm:spPr/>
      <dgm:t>
        <a:bodyPr/>
        <a:lstStyle/>
        <a:p>
          <a:endParaRPr lang="en-US"/>
        </a:p>
      </dgm:t>
    </dgm:pt>
    <dgm:pt modelId="{8C336ABA-4331-437B-96EF-31F8DCF635CB}" type="sibTrans" cxnId="{0740AC23-0485-4972-B264-B1DAE2CC5627}">
      <dgm:prSet/>
      <dgm:spPr/>
      <dgm:t>
        <a:bodyPr/>
        <a:lstStyle/>
        <a:p>
          <a:endParaRPr lang="en-US"/>
        </a:p>
      </dgm:t>
    </dgm:pt>
    <dgm:pt modelId="{9342ADA5-8A7B-41D1-94B0-243EB2DCAE96}">
      <dgm:prSet/>
      <dgm:spPr/>
      <dgm:t>
        <a:bodyPr/>
        <a:lstStyle/>
        <a:p>
          <a:r>
            <a:rPr lang="en-US" b="1" dirty="0"/>
            <a:t>Advantages:</a:t>
          </a:r>
          <a:endParaRPr lang="en-US" dirty="0"/>
        </a:p>
      </dgm:t>
    </dgm:pt>
    <dgm:pt modelId="{4592430A-6168-45D7-9629-D0337B20B099}" type="parTrans" cxnId="{58C51B98-C1D1-4FC4-ABA7-149016DB858F}">
      <dgm:prSet/>
      <dgm:spPr/>
      <dgm:t>
        <a:bodyPr/>
        <a:lstStyle/>
        <a:p>
          <a:endParaRPr lang="en-US"/>
        </a:p>
      </dgm:t>
    </dgm:pt>
    <dgm:pt modelId="{A02C495C-1C37-47E4-87F4-FBA427D8F12B}" type="sibTrans" cxnId="{58C51B98-C1D1-4FC4-ABA7-149016DB858F}">
      <dgm:prSet/>
      <dgm:spPr/>
      <dgm:t>
        <a:bodyPr/>
        <a:lstStyle/>
        <a:p>
          <a:endParaRPr lang="en-US"/>
        </a:p>
      </dgm:t>
    </dgm:pt>
    <dgm:pt modelId="{C5C32F23-5C6D-4A3D-ACC2-6A53435B43D4}">
      <dgm:prSet/>
      <dgm:spPr/>
      <dgm:t>
        <a:bodyPr/>
        <a:lstStyle/>
        <a:p>
          <a:r>
            <a:rPr lang="en-US" b="1" dirty="0"/>
            <a:t>-High accuracy in measurement.</a:t>
          </a:r>
          <a:endParaRPr lang="en-US" dirty="0"/>
        </a:p>
      </dgm:t>
    </dgm:pt>
    <dgm:pt modelId="{D2510573-5835-4DE6-97CA-C028F7EDDF43}" type="parTrans" cxnId="{B2FEC69F-9777-442C-9904-D1778B8314E1}">
      <dgm:prSet/>
      <dgm:spPr/>
      <dgm:t>
        <a:bodyPr/>
        <a:lstStyle/>
        <a:p>
          <a:endParaRPr lang="en-US"/>
        </a:p>
      </dgm:t>
    </dgm:pt>
    <dgm:pt modelId="{FC16429A-FD36-4B81-92B1-25C7C143687C}" type="sibTrans" cxnId="{B2FEC69F-9777-442C-9904-D1778B8314E1}">
      <dgm:prSet/>
      <dgm:spPr/>
      <dgm:t>
        <a:bodyPr/>
        <a:lstStyle/>
        <a:p>
          <a:endParaRPr lang="en-US"/>
        </a:p>
      </dgm:t>
    </dgm:pt>
    <dgm:pt modelId="{1A925FE4-A52B-4E1E-8312-7079E672B834}">
      <dgm:prSet/>
      <dgm:spPr/>
      <dgm:t>
        <a:bodyPr/>
        <a:lstStyle/>
        <a:p>
          <a:r>
            <a:rPr lang="en-US" b="1" dirty="0"/>
            <a:t>-Easy-to-read digital display.</a:t>
          </a:r>
          <a:endParaRPr lang="en-US" dirty="0"/>
        </a:p>
      </dgm:t>
    </dgm:pt>
    <dgm:pt modelId="{79019B90-6AFF-495D-92BF-217560EC56C4}" type="parTrans" cxnId="{8391B9FF-9591-437C-BE15-577D419A9E41}">
      <dgm:prSet/>
      <dgm:spPr/>
      <dgm:t>
        <a:bodyPr/>
        <a:lstStyle/>
        <a:p>
          <a:endParaRPr lang="en-US"/>
        </a:p>
      </dgm:t>
    </dgm:pt>
    <dgm:pt modelId="{FD525ECD-82E1-4E48-98CB-6D7D13825837}" type="sibTrans" cxnId="{8391B9FF-9591-437C-BE15-577D419A9E41}">
      <dgm:prSet/>
      <dgm:spPr/>
      <dgm:t>
        <a:bodyPr/>
        <a:lstStyle/>
        <a:p>
          <a:endParaRPr lang="en-US"/>
        </a:p>
      </dgm:t>
    </dgm:pt>
    <dgm:pt modelId="{F29D5036-06E6-41A3-8FAA-A93EFF23B69E}">
      <dgm:prSet/>
      <dgm:spPr/>
      <dgm:t>
        <a:bodyPr/>
        <a:lstStyle/>
        <a:p>
          <a:r>
            <a:rPr lang="en-US" b="1" dirty="0"/>
            <a:t>-Provides additional information, such as energy consumption over different time periods.</a:t>
          </a:r>
          <a:endParaRPr lang="en-US" dirty="0"/>
        </a:p>
      </dgm:t>
    </dgm:pt>
    <dgm:pt modelId="{9CB16A3F-EB38-44DB-B776-EEB04BC27D7B}" type="parTrans" cxnId="{1730EAD0-2368-4ABD-A769-5F9B070338E7}">
      <dgm:prSet/>
      <dgm:spPr/>
      <dgm:t>
        <a:bodyPr/>
        <a:lstStyle/>
        <a:p>
          <a:endParaRPr lang="en-US"/>
        </a:p>
      </dgm:t>
    </dgm:pt>
    <dgm:pt modelId="{83424D97-533B-4BDB-8891-3B149C1ACF40}" type="sibTrans" cxnId="{1730EAD0-2368-4ABD-A769-5F9B070338E7}">
      <dgm:prSet/>
      <dgm:spPr/>
      <dgm:t>
        <a:bodyPr/>
        <a:lstStyle/>
        <a:p>
          <a:endParaRPr lang="en-US"/>
        </a:p>
      </dgm:t>
    </dgm:pt>
    <dgm:pt modelId="{E9EE4146-7D90-4215-8FC4-40655910E446}">
      <dgm:prSet/>
      <dgm:spPr/>
      <dgm:t>
        <a:bodyPr/>
        <a:lstStyle/>
        <a:p>
          <a:r>
            <a:rPr lang="en-US" b="1" dirty="0"/>
            <a:t>Disadvantages:</a:t>
          </a:r>
          <a:endParaRPr lang="en-US" dirty="0"/>
        </a:p>
      </dgm:t>
    </dgm:pt>
    <dgm:pt modelId="{8E7E99FB-5D69-42FA-96F1-8989BE01B0EE}" type="parTrans" cxnId="{EA63095A-358A-4FEE-87C2-124870E18DA0}">
      <dgm:prSet/>
      <dgm:spPr/>
      <dgm:t>
        <a:bodyPr/>
        <a:lstStyle/>
        <a:p>
          <a:endParaRPr lang="en-US"/>
        </a:p>
      </dgm:t>
    </dgm:pt>
    <dgm:pt modelId="{6F5043EF-F64E-46A1-8F20-494726634046}" type="sibTrans" cxnId="{EA63095A-358A-4FEE-87C2-124870E18DA0}">
      <dgm:prSet/>
      <dgm:spPr/>
      <dgm:t>
        <a:bodyPr/>
        <a:lstStyle/>
        <a:p>
          <a:endParaRPr lang="en-US"/>
        </a:p>
      </dgm:t>
    </dgm:pt>
    <dgm:pt modelId="{6F8071BD-1A5B-433F-B4D1-507B771E3952}">
      <dgm:prSet/>
      <dgm:spPr/>
      <dgm:t>
        <a:bodyPr/>
        <a:lstStyle/>
        <a:p>
          <a:r>
            <a:rPr lang="en-US" b="1" dirty="0"/>
            <a:t>-Higher cost than conventional meters.</a:t>
          </a:r>
          <a:endParaRPr lang="en-US" dirty="0"/>
        </a:p>
      </dgm:t>
    </dgm:pt>
    <dgm:pt modelId="{9698F443-0126-4A4A-A399-198DB5F496C0}" type="parTrans" cxnId="{08AED4D1-75AE-4F29-83B4-A50911EC8077}">
      <dgm:prSet/>
      <dgm:spPr/>
      <dgm:t>
        <a:bodyPr/>
        <a:lstStyle/>
        <a:p>
          <a:endParaRPr lang="en-US"/>
        </a:p>
      </dgm:t>
    </dgm:pt>
    <dgm:pt modelId="{BC3E97DB-5FF2-47E5-8385-CFDD66E82438}" type="sibTrans" cxnId="{08AED4D1-75AE-4F29-83B4-A50911EC8077}">
      <dgm:prSet/>
      <dgm:spPr/>
      <dgm:t>
        <a:bodyPr/>
        <a:lstStyle/>
        <a:p>
          <a:endParaRPr lang="en-US"/>
        </a:p>
      </dgm:t>
    </dgm:pt>
    <dgm:pt modelId="{E9E57DD5-14B5-4B2F-A976-AAF24C8B783A}">
      <dgm:prSet/>
      <dgm:spPr/>
      <dgm:t>
        <a:bodyPr/>
        <a:lstStyle/>
        <a:p>
          <a:r>
            <a:rPr lang="en-US" b="1" dirty="0"/>
            <a:t>-Dependent on a power source to operate (for the display).</a:t>
          </a:r>
          <a:endParaRPr lang="en-US" dirty="0"/>
        </a:p>
      </dgm:t>
    </dgm:pt>
    <dgm:pt modelId="{97D47ABE-D0B7-4D49-987F-3F41067AF776}" type="parTrans" cxnId="{4398B396-8435-4F71-A6CD-013C4CD7004A}">
      <dgm:prSet/>
      <dgm:spPr/>
      <dgm:t>
        <a:bodyPr/>
        <a:lstStyle/>
        <a:p>
          <a:endParaRPr lang="en-US"/>
        </a:p>
      </dgm:t>
    </dgm:pt>
    <dgm:pt modelId="{81B6FB8B-89DA-46EB-87C9-BBE40A9B4D04}" type="sibTrans" cxnId="{4398B396-8435-4F71-A6CD-013C4CD7004A}">
      <dgm:prSet/>
      <dgm:spPr/>
      <dgm:t>
        <a:bodyPr/>
        <a:lstStyle/>
        <a:p>
          <a:endParaRPr lang="en-US"/>
        </a:p>
      </dgm:t>
    </dgm:pt>
    <dgm:pt modelId="{EB6A0DA1-0599-4DB6-AE9A-1CAFE9F3D656}">
      <dgm:prSet/>
      <dgm:spPr/>
      <dgm:t>
        <a:bodyPr/>
        <a:lstStyle/>
        <a:p>
          <a:r>
            <a:rPr lang="en-US" b="1" dirty="0"/>
            <a:t>-May be prone to electronic malfunctions.</a:t>
          </a:r>
          <a:endParaRPr lang="en-US" dirty="0"/>
        </a:p>
      </dgm:t>
    </dgm:pt>
    <dgm:pt modelId="{8E736680-12FB-4FCC-8C0C-9480CE3E9E6A}" type="parTrans" cxnId="{B1740C35-0E01-4EC3-9328-CD563247DAAF}">
      <dgm:prSet/>
      <dgm:spPr/>
      <dgm:t>
        <a:bodyPr/>
        <a:lstStyle/>
        <a:p>
          <a:endParaRPr lang="en-US"/>
        </a:p>
      </dgm:t>
    </dgm:pt>
    <dgm:pt modelId="{B813221F-5331-46DF-A0D3-5D08665691C2}" type="sibTrans" cxnId="{B1740C35-0E01-4EC3-9328-CD563247DAAF}">
      <dgm:prSet/>
      <dgm:spPr/>
      <dgm:t>
        <a:bodyPr/>
        <a:lstStyle/>
        <a:p>
          <a:endParaRPr lang="en-US"/>
        </a:p>
      </dgm:t>
    </dgm:pt>
    <dgm:pt modelId="{C15B225E-39D9-4A68-9BE1-DC95E9BCD2C5}">
      <dgm:prSet/>
      <dgm:spPr/>
      <dgm:t>
        <a:bodyPr/>
        <a:lstStyle/>
        <a:p>
          <a:r>
            <a:rPr lang="en-US" b="1" dirty="0"/>
            <a:t>3. Smart Meters</a:t>
          </a:r>
          <a:endParaRPr lang="en-US" dirty="0"/>
        </a:p>
      </dgm:t>
    </dgm:pt>
    <dgm:pt modelId="{373D7CE8-AE6F-48BE-A6E0-2465A3B0BEE4}" type="parTrans" cxnId="{44D2BC92-F0D8-4637-9E9B-A5F3FC36B607}">
      <dgm:prSet/>
      <dgm:spPr/>
      <dgm:t>
        <a:bodyPr/>
        <a:lstStyle/>
        <a:p>
          <a:endParaRPr lang="en-US"/>
        </a:p>
      </dgm:t>
    </dgm:pt>
    <dgm:pt modelId="{72F46982-136F-4DF0-B577-1E38D261A42D}" type="sibTrans" cxnId="{44D2BC92-F0D8-4637-9E9B-A5F3FC36B607}">
      <dgm:prSet/>
      <dgm:spPr/>
      <dgm:t>
        <a:bodyPr/>
        <a:lstStyle/>
        <a:p>
          <a:endParaRPr lang="en-US"/>
        </a:p>
      </dgm:t>
    </dgm:pt>
    <dgm:pt modelId="{117BF4B3-6B7A-417A-9C10-083AEE9616A1}">
      <dgm:prSet/>
      <dgm:spPr/>
      <dgm:t>
        <a:bodyPr/>
        <a:lstStyle/>
        <a:p>
          <a:r>
            <a:rPr lang="en-US" b="1" dirty="0"/>
            <a:t>Advantages:</a:t>
          </a:r>
          <a:endParaRPr lang="en-US" dirty="0"/>
        </a:p>
      </dgm:t>
    </dgm:pt>
    <dgm:pt modelId="{A6F51BA3-E463-448C-B927-3D3BEA48FCF5}" type="parTrans" cxnId="{CBF9EDED-AE42-4DBA-971B-872824974BAB}">
      <dgm:prSet/>
      <dgm:spPr/>
      <dgm:t>
        <a:bodyPr/>
        <a:lstStyle/>
        <a:p>
          <a:endParaRPr lang="en-US"/>
        </a:p>
      </dgm:t>
    </dgm:pt>
    <dgm:pt modelId="{EE8F9327-002E-4F93-89F8-13771DF5053D}" type="sibTrans" cxnId="{CBF9EDED-AE42-4DBA-971B-872824974BAB}">
      <dgm:prSet/>
      <dgm:spPr/>
      <dgm:t>
        <a:bodyPr/>
        <a:lstStyle/>
        <a:p>
          <a:endParaRPr lang="en-US"/>
        </a:p>
      </dgm:t>
    </dgm:pt>
    <dgm:pt modelId="{CA860964-DB1F-4C91-8770-803BF588186B}">
      <dgm:prSet/>
      <dgm:spPr/>
      <dgm:t>
        <a:bodyPr/>
        <a:lstStyle/>
        <a:p>
          <a:r>
            <a:rPr lang="en-US" b="1" dirty="0"/>
            <a:t>-Provides real-time data on consumption.</a:t>
          </a:r>
          <a:endParaRPr lang="en-US" dirty="0"/>
        </a:p>
      </dgm:t>
    </dgm:pt>
    <dgm:pt modelId="{99C4FAD0-B620-416B-86E7-81E4374A11D2}" type="parTrans" cxnId="{C4463641-F387-4AD4-9B02-B9A0D8A284A8}">
      <dgm:prSet/>
      <dgm:spPr/>
      <dgm:t>
        <a:bodyPr/>
        <a:lstStyle/>
        <a:p>
          <a:endParaRPr lang="en-US"/>
        </a:p>
      </dgm:t>
    </dgm:pt>
    <dgm:pt modelId="{361DEAAE-7B22-46FE-9DEE-A803D76211FF}" type="sibTrans" cxnId="{C4463641-F387-4AD4-9B02-B9A0D8A284A8}">
      <dgm:prSet/>
      <dgm:spPr/>
      <dgm:t>
        <a:bodyPr/>
        <a:lstStyle/>
        <a:p>
          <a:endParaRPr lang="en-US"/>
        </a:p>
      </dgm:t>
    </dgm:pt>
    <dgm:pt modelId="{8E4EE7E3-9A2D-4892-86F8-C6396AFB9ABF}">
      <dgm:prSet/>
      <dgm:spPr/>
      <dgm:t>
        <a:bodyPr/>
        <a:lstStyle/>
        <a:p>
          <a:r>
            <a:rPr lang="en-US" b="1" dirty="0"/>
            <a:t>-Enables remote reading, simplifying the billing process.</a:t>
          </a:r>
          <a:endParaRPr lang="en-US" dirty="0"/>
        </a:p>
      </dgm:t>
    </dgm:pt>
    <dgm:pt modelId="{451AE062-B40D-4A06-B58E-D8B3258EE30B}" type="parTrans" cxnId="{0E00AED0-A00E-4D23-BF20-23180F91A2F7}">
      <dgm:prSet/>
      <dgm:spPr/>
      <dgm:t>
        <a:bodyPr/>
        <a:lstStyle/>
        <a:p>
          <a:endParaRPr lang="en-US"/>
        </a:p>
      </dgm:t>
    </dgm:pt>
    <dgm:pt modelId="{43408074-644F-436A-9AF7-15019C7BBB2D}" type="sibTrans" cxnId="{0E00AED0-A00E-4D23-BF20-23180F91A2F7}">
      <dgm:prSet/>
      <dgm:spPr/>
      <dgm:t>
        <a:bodyPr/>
        <a:lstStyle/>
        <a:p>
          <a:endParaRPr lang="en-US"/>
        </a:p>
      </dgm:t>
    </dgm:pt>
    <dgm:pt modelId="{CFF0ABEB-A088-4E91-9D5D-DA853AFB9534}">
      <dgm:prSet/>
      <dgm:spPr/>
      <dgm:t>
        <a:bodyPr/>
        <a:lstStyle/>
        <a:p>
          <a:r>
            <a:rPr lang="en-US" b="1" dirty="0"/>
            <a:t>-Helps manage energy usage and reduce bills.</a:t>
          </a:r>
          <a:endParaRPr lang="en-US" dirty="0"/>
        </a:p>
      </dgm:t>
    </dgm:pt>
    <dgm:pt modelId="{35AE70FF-D772-4F48-81F7-A8934A4F2943}" type="parTrans" cxnId="{1F21CCC4-5511-46A5-8F45-BB60604BA4CE}">
      <dgm:prSet/>
      <dgm:spPr/>
      <dgm:t>
        <a:bodyPr/>
        <a:lstStyle/>
        <a:p>
          <a:endParaRPr lang="en-US"/>
        </a:p>
      </dgm:t>
    </dgm:pt>
    <dgm:pt modelId="{6C6D00B1-3A8A-46EC-9DFD-0F4A8CACA58C}" type="sibTrans" cxnId="{1F21CCC4-5511-46A5-8F45-BB60604BA4CE}">
      <dgm:prSet/>
      <dgm:spPr/>
      <dgm:t>
        <a:bodyPr/>
        <a:lstStyle/>
        <a:p>
          <a:endParaRPr lang="en-US"/>
        </a:p>
      </dgm:t>
    </dgm:pt>
    <dgm:pt modelId="{71AF1CB9-4B57-44F5-BB7C-BF6055C24D2E}">
      <dgm:prSet/>
      <dgm:spPr/>
      <dgm:t>
        <a:bodyPr/>
        <a:lstStyle/>
        <a:p>
          <a:r>
            <a:rPr lang="en-US" b="1" dirty="0"/>
            <a:t>Disadvantages:</a:t>
          </a:r>
          <a:endParaRPr lang="en-US" dirty="0"/>
        </a:p>
      </dgm:t>
    </dgm:pt>
    <dgm:pt modelId="{DBAB1929-B74C-4D58-BFEF-072605AC83EB}" type="parTrans" cxnId="{6644DE9E-060A-4099-8FDE-FB4D252C500A}">
      <dgm:prSet/>
      <dgm:spPr/>
      <dgm:t>
        <a:bodyPr/>
        <a:lstStyle/>
        <a:p>
          <a:endParaRPr lang="en-US"/>
        </a:p>
      </dgm:t>
    </dgm:pt>
    <dgm:pt modelId="{57837E3F-DF02-4F4C-9A8D-0B50FA912399}" type="sibTrans" cxnId="{6644DE9E-060A-4099-8FDE-FB4D252C500A}">
      <dgm:prSet/>
      <dgm:spPr/>
      <dgm:t>
        <a:bodyPr/>
        <a:lstStyle/>
        <a:p>
          <a:endParaRPr lang="en-US"/>
        </a:p>
      </dgm:t>
    </dgm:pt>
    <dgm:pt modelId="{980F00AB-8834-4A0E-82BD-4F0855A42AB5}">
      <dgm:prSet/>
      <dgm:spPr/>
      <dgm:t>
        <a:bodyPr/>
        <a:lstStyle/>
        <a:p>
          <a:r>
            <a:rPr lang="en-US" b="1" dirty="0"/>
            <a:t>-Higher initial cost.</a:t>
          </a:r>
          <a:endParaRPr lang="en-US" dirty="0"/>
        </a:p>
      </dgm:t>
    </dgm:pt>
    <dgm:pt modelId="{6B9B3FAF-1C35-421B-9E43-AA283F8EBE1E}" type="parTrans" cxnId="{F80798DF-9D28-45D1-BDE3-0C6FA5F74261}">
      <dgm:prSet/>
      <dgm:spPr/>
      <dgm:t>
        <a:bodyPr/>
        <a:lstStyle/>
        <a:p>
          <a:endParaRPr lang="en-US"/>
        </a:p>
      </dgm:t>
    </dgm:pt>
    <dgm:pt modelId="{0BA34D9C-BB83-46FB-B65F-CDA7E32A804E}" type="sibTrans" cxnId="{F80798DF-9D28-45D1-BDE3-0C6FA5F74261}">
      <dgm:prSet/>
      <dgm:spPr/>
      <dgm:t>
        <a:bodyPr/>
        <a:lstStyle/>
        <a:p>
          <a:endParaRPr lang="en-US"/>
        </a:p>
      </dgm:t>
    </dgm:pt>
    <dgm:pt modelId="{9FE015E1-7EE4-4A50-A54C-2BD879CE9D6B}">
      <dgm:prSet/>
      <dgm:spPr/>
      <dgm:t>
        <a:bodyPr/>
        <a:lstStyle/>
        <a:p>
          <a:r>
            <a:rPr lang="en-US" b="1" dirty="0"/>
            <a:t>-Requires infrastructure for information technology.</a:t>
          </a:r>
          <a:endParaRPr lang="en-US" dirty="0"/>
        </a:p>
      </dgm:t>
    </dgm:pt>
    <dgm:pt modelId="{3CCAF153-5F81-4047-81AD-8F5E266AA5AC}" type="parTrans" cxnId="{AF894B36-02DB-464C-9C26-FEA62134A2FE}">
      <dgm:prSet/>
      <dgm:spPr/>
      <dgm:t>
        <a:bodyPr/>
        <a:lstStyle/>
        <a:p>
          <a:endParaRPr lang="en-US"/>
        </a:p>
      </dgm:t>
    </dgm:pt>
    <dgm:pt modelId="{A4FBEC9F-F0DB-43CF-A1A3-EC7A56EF7844}" type="sibTrans" cxnId="{AF894B36-02DB-464C-9C26-FEA62134A2FE}">
      <dgm:prSet/>
      <dgm:spPr/>
      <dgm:t>
        <a:bodyPr/>
        <a:lstStyle/>
        <a:p>
          <a:endParaRPr lang="en-US"/>
        </a:p>
      </dgm:t>
    </dgm:pt>
    <dgm:pt modelId="{45EC2406-ABED-41F9-93EF-8148D8963408}">
      <dgm:prSet/>
      <dgm:spPr/>
      <dgm:t>
        <a:bodyPr/>
        <a:lstStyle/>
        <a:p>
          <a:r>
            <a:rPr lang="en-US" b="1" dirty="0"/>
            <a:t>-Concerns regarding privacy and data security.</a:t>
          </a:r>
          <a:endParaRPr lang="en-US" dirty="0"/>
        </a:p>
      </dgm:t>
    </dgm:pt>
    <dgm:pt modelId="{326F8F99-28B1-41CC-B069-F4674F4D5E38}" type="parTrans" cxnId="{1ECC8F80-9978-49BF-803A-7CB3F9BC4B9B}">
      <dgm:prSet/>
      <dgm:spPr/>
      <dgm:t>
        <a:bodyPr/>
        <a:lstStyle/>
        <a:p>
          <a:endParaRPr lang="en-US"/>
        </a:p>
      </dgm:t>
    </dgm:pt>
    <dgm:pt modelId="{F501A87D-CBED-41B1-A91A-86858BAA8F01}" type="sibTrans" cxnId="{1ECC8F80-9978-49BF-803A-7CB3F9BC4B9B}">
      <dgm:prSet/>
      <dgm:spPr/>
      <dgm:t>
        <a:bodyPr/>
        <a:lstStyle/>
        <a:p>
          <a:endParaRPr lang="en-US"/>
        </a:p>
      </dgm:t>
    </dgm:pt>
    <dgm:pt modelId="{898E4058-F0BB-43AE-B66C-1F2E36CB475C}" type="pres">
      <dgm:prSet presAssocID="{0239F71F-21DF-48E7-B76D-234F7EA506F6}" presName="linear" presStyleCnt="0">
        <dgm:presLayoutVars>
          <dgm:animLvl val="lvl"/>
          <dgm:resizeHandles val="exact"/>
        </dgm:presLayoutVars>
      </dgm:prSet>
      <dgm:spPr/>
    </dgm:pt>
    <dgm:pt modelId="{8BEB2A00-FD98-4354-8DAA-82951EC123F7}" type="pres">
      <dgm:prSet presAssocID="{549B75C9-53A6-45E7-974C-52CE398CFB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FD32B3-0254-4722-99BF-1DB5B1D2D008}" type="pres">
      <dgm:prSet presAssocID="{8C336ABA-4331-437B-96EF-31F8DCF635CB}" presName="spacer" presStyleCnt="0"/>
      <dgm:spPr/>
    </dgm:pt>
    <dgm:pt modelId="{3509AE8C-DB38-4758-9779-253DD5ED381E}" type="pres">
      <dgm:prSet presAssocID="{9342ADA5-8A7B-41D1-94B0-243EB2DCAE9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69C8E1F-F23D-4672-BD9E-4DB7C6C148B1}" type="pres">
      <dgm:prSet presAssocID="{9342ADA5-8A7B-41D1-94B0-243EB2DCAE96}" presName="childText" presStyleLbl="revTx" presStyleIdx="0" presStyleCnt="4">
        <dgm:presLayoutVars>
          <dgm:bulletEnabled val="1"/>
        </dgm:presLayoutVars>
      </dgm:prSet>
      <dgm:spPr/>
    </dgm:pt>
    <dgm:pt modelId="{8C585FD7-E806-48FF-B83E-1EEBAB0AB40F}" type="pres">
      <dgm:prSet presAssocID="{E9EE4146-7D90-4215-8FC4-40655910E44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0E6B83-44AD-4AF0-A750-4556316D8185}" type="pres">
      <dgm:prSet presAssocID="{E9EE4146-7D90-4215-8FC4-40655910E446}" presName="childText" presStyleLbl="revTx" presStyleIdx="1" presStyleCnt="4">
        <dgm:presLayoutVars>
          <dgm:bulletEnabled val="1"/>
        </dgm:presLayoutVars>
      </dgm:prSet>
      <dgm:spPr/>
    </dgm:pt>
    <dgm:pt modelId="{D36F94E7-10CD-4898-B980-6DFB7006EF04}" type="pres">
      <dgm:prSet presAssocID="{C15B225E-39D9-4A68-9BE1-DC95E9BCD2C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487389C-EB9C-4476-A0EC-7EB4A8FE0485}" type="pres">
      <dgm:prSet presAssocID="{72F46982-136F-4DF0-B577-1E38D261A42D}" presName="spacer" presStyleCnt="0"/>
      <dgm:spPr/>
    </dgm:pt>
    <dgm:pt modelId="{77F14AAE-FE3D-4299-BC4B-5B56173D26C1}" type="pres">
      <dgm:prSet presAssocID="{117BF4B3-6B7A-417A-9C10-083AEE9616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C56E0B-086A-4BB6-9D2A-ECA2C04843A7}" type="pres">
      <dgm:prSet presAssocID="{117BF4B3-6B7A-417A-9C10-083AEE9616A1}" presName="childText" presStyleLbl="revTx" presStyleIdx="2" presStyleCnt="4">
        <dgm:presLayoutVars>
          <dgm:bulletEnabled val="1"/>
        </dgm:presLayoutVars>
      </dgm:prSet>
      <dgm:spPr/>
    </dgm:pt>
    <dgm:pt modelId="{59F117F1-0952-46D8-80F3-49DA1824E556}" type="pres">
      <dgm:prSet presAssocID="{71AF1CB9-4B57-44F5-BB7C-BF6055C24D2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F973AD2-A175-4416-867F-04A774CDBE0C}" type="pres">
      <dgm:prSet presAssocID="{71AF1CB9-4B57-44F5-BB7C-BF6055C24D2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ED31203-925C-4B8C-A9CB-748398FE089A}" type="presOf" srcId="{EB6A0DA1-0599-4DB6-AE9A-1CAFE9F3D656}" destId="{B10E6B83-44AD-4AF0-A750-4556316D8185}" srcOrd="0" destOrd="2" presId="urn:microsoft.com/office/officeart/2005/8/layout/vList2"/>
    <dgm:cxn modelId="{4724B805-18D9-4BAB-991B-A8771D789799}" type="presOf" srcId="{9FE015E1-7EE4-4A50-A54C-2BD879CE9D6B}" destId="{8F973AD2-A175-4416-867F-04A774CDBE0C}" srcOrd="0" destOrd="1" presId="urn:microsoft.com/office/officeart/2005/8/layout/vList2"/>
    <dgm:cxn modelId="{F8BF0A07-E4E1-45F4-A903-D540F4CDFD6E}" type="presOf" srcId="{980F00AB-8834-4A0E-82BD-4F0855A42AB5}" destId="{8F973AD2-A175-4416-867F-04A774CDBE0C}" srcOrd="0" destOrd="0" presId="urn:microsoft.com/office/officeart/2005/8/layout/vList2"/>
    <dgm:cxn modelId="{F405EF11-C7AE-4D88-ACEF-CE706DE735D5}" type="presOf" srcId="{9342ADA5-8A7B-41D1-94B0-243EB2DCAE96}" destId="{3509AE8C-DB38-4758-9779-253DD5ED381E}" srcOrd="0" destOrd="0" presId="urn:microsoft.com/office/officeart/2005/8/layout/vList2"/>
    <dgm:cxn modelId="{0740AC23-0485-4972-B264-B1DAE2CC5627}" srcId="{0239F71F-21DF-48E7-B76D-234F7EA506F6}" destId="{549B75C9-53A6-45E7-974C-52CE398CFB19}" srcOrd="0" destOrd="0" parTransId="{E40D711D-2953-4C91-B540-C14AB5582467}" sibTransId="{8C336ABA-4331-437B-96EF-31F8DCF635CB}"/>
    <dgm:cxn modelId="{B1740C35-0E01-4EC3-9328-CD563247DAAF}" srcId="{E9EE4146-7D90-4215-8FC4-40655910E446}" destId="{EB6A0DA1-0599-4DB6-AE9A-1CAFE9F3D656}" srcOrd="2" destOrd="0" parTransId="{8E736680-12FB-4FCC-8C0C-9480CE3E9E6A}" sibTransId="{B813221F-5331-46DF-A0D3-5D08665691C2}"/>
    <dgm:cxn modelId="{AF894B36-02DB-464C-9C26-FEA62134A2FE}" srcId="{71AF1CB9-4B57-44F5-BB7C-BF6055C24D2E}" destId="{9FE015E1-7EE4-4A50-A54C-2BD879CE9D6B}" srcOrd="1" destOrd="0" parTransId="{3CCAF153-5F81-4047-81AD-8F5E266AA5AC}" sibTransId="{A4FBEC9F-F0DB-43CF-A1A3-EC7A56EF7844}"/>
    <dgm:cxn modelId="{C4463641-F387-4AD4-9B02-B9A0D8A284A8}" srcId="{117BF4B3-6B7A-417A-9C10-083AEE9616A1}" destId="{CA860964-DB1F-4C91-8770-803BF588186B}" srcOrd="0" destOrd="0" parTransId="{99C4FAD0-B620-416B-86E7-81E4374A11D2}" sibTransId="{361DEAAE-7B22-46FE-9DEE-A803D76211FF}"/>
    <dgm:cxn modelId="{22DEF467-E10D-4CB0-B7E0-A2DA52549005}" type="presOf" srcId="{549B75C9-53A6-45E7-974C-52CE398CFB19}" destId="{8BEB2A00-FD98-4354-8DAA-82951EC123F7}" srcOrd="0" destOrd="0" presId="urn:microsoft.com/office/officeart/2005/8/layout/vList2"/>
    <dgm:cxn modelId="{EA63095A-358A-4FEE-87C2-124870E18DA0}" srcId="{0239F71F-21DF-48E7-B76D-234F7EA506F6}" destId="{E9EE4146-7D90-4215-8FC4-40655910E446}" srcOrd="2" destOrd="0" parTransId="{8E7E99FB-5D69-42FA-96F1-8989BE01B0EE}" sibTransId="{6F5043EF-F64E-46A1-8F20-494726634046}"/>
    <dgm:cxn modelId="{5C6C8E7B-D478-4A28-925D-8A081EF47D92}" type="presOf" srcId="{0239F71F-21DF-48E7-B76D-234F7EA506F6}" destId="{898E4058-F0BB-43AE-B66C-1F2E36CB475C}" srcOrd="0" destOrd="0" presId="urn:microsoft.com/office/officeart/2005/8/layout/vList2"/>
    <dgm:cxn modelId="{05F7CF7D-B46A-4AA5-886A-A785E36EFC5A}" type="presOf" srcId="{8E4EE7E3-9A2D-4892-86F8-C6396AFB9ABF}" destId="{3BC56E0B-086A-4BB6-9D2A-ECA2C04843A7}" srcOrd="0" destOrd="1" presId="urn:microsoft.com/office/officeart/2005/8/layout/vList2"/>
    <dgm:cxn modelId="{1ECC8F80-9978-49BF-803A-7CB3F9BC4B9B}" srcId="{71AF1CB9-4B57-44F5-BB7C-BF6055C24D2E}" destId="{45EC2406-ABED-41F9-93EF-8148D8963408}" srcOrd="2" destOrd="0" parTransId="{326F8F99-28B1-41CC-B069-F4674F4D5E38}" sibTransId="{F501A87D-CBED-41B1-A91A-86858BAA8F01}"/>
    <dgm:cxn modelId="{042C1A84-60AB-486E-852F-1E0861D26A8A}" type="presOf" srcId="{E9E57DD5-14B5-4B2F-A976-AAF24C8B783A}" destId="{B10E6B83-44AD-4AF0-A750-4556316D8185}" srcOrd="0" destOrd="1" presId="urn:microsoft.com/office/officeart/2005/8/layout/vList2"/>
    <dgm:cxn modelId="{44D2BC92-F0D8-4637-9E9B-A5F3FC36B607}" srcId="{0239F71F-21DF-48E7-B76D-234F7EA506F6}" destId="{C15B225E-39D9-4A68-9BE1-DC95E9BCD2C5}" srcOrd="3" destOrd="0" parTransId="{373D7CE8-AE6F-48BE-A6E0-2465A3B0BEE4}" sibTransId="{72F46982-136F-4DF0-B577-1E38D261A42D}"/>
    <dgm:cxn modelId="{4398B396-8435-4F71-A6CD-013C4CD7004A}" srcId="{E9EE4146-7D90-4215-8FC4-40655910E446}" destId="{E9E57DD5-14B5-4B2F-A976-AAF24C8B783A}" srcOrd="1" destOrd="0" parTransId="{97D47ABE-D0B7-4D49-987F-3F41067AF776}" sibTransId="{81B6FB8B-89DA-46EB-87C9-BBE40A9B4D04}"/>
    <dgm:cxn modelId="{58C51B98-C1D1-4FC4-ABA7-149016DB858F}" srcId="{0239F71F-21DF-48E7-B76D-234F7EA506F6}" destId="{9342ADA5-8A7B-41D1-94B0-243EB2DCAE96}" srcOrd="1" destOrd="0" parTransId="{4592430A-6168-45D7-9629-D0337B20B099}" sibTransId="{A02C495C-1C37-47E4-87F4-FBA427D8F12B}"/>
    <dgm:cxn modelId="{A2348199-FB3A-400A-B4D1-CAADEA34D637}" type="presOf" srcId="{E9EE4146-7D90-4215-8FC4-40655910E446}" destId="{8C585FD7-E806-48FF-B83E-1EEBAB0AB40F}" srcOrd="0" destOrd="0" presId="urn:microsoft.com/office/officeart/2005/8/layout/vList2"/>
    <dgm:cxn modelId="{6644DE9E-060A-4099-8FDE-FB4D252C500A}" srcId="{0239F71F-21DF-48E7-B76D-234F7EA506F6}" destId="{71AF1CB9-4B57-44F5-BB7C-BF6055C24D2E}" srcOrd="5" destOrd="0" parTransId="{DBAB1929-B74C-4D58-BFEF-072605AC83EB}" sibTransId="{57837E3F-DF02-4F4C-9A8D-0B50FA912399}"/>
    <dgm:cxn modelId="{B2FEC69F-9777-442C-9904-D1778B8314E1}" srcId="{9342ADA5-8A7B-41D1-94B0-243EB2DCAE96}" destId="{C5C32F23-5C6D-4A3D-ACC2-6A53435B43D4}" srcOrd="0" destOrd="0" parTransId="{D2510573-5835-4DE6-97CA-C028F7EDDF43}" sibTransId="{FC16429A-FD36-4B81-92B1-25C7C143687C}"/>
    <dgm:cxn modelId="{4C48AAA1-AD08-4129-9EFB-57DA615C569C}" type="presOf" srcId="{71AF1CB9-4B57-44F5-BB7C-BF6055C24D2E}" destId="{59F117F1-0952-46D8-80F3-49DA1824E556}" srcOrd="0" destOrd="0" presId="urn:microsoft.com/office/officeart/2005/8/layout/vList2"/>
    <dgm:cxn modelId="{8BFF38A3-CB22-43A2-BA7B-B45AC39CBCE4}" type="presOf" srcId="{C15B225E-39D9-4A68-9BE1-DC95E9BCD2C5}" destId="{D36F94E7-10CD-4898-B980-6DFB7006EF04}" srcOrd="0" destOrd="0" presId="urn:microsoft.com/office/officeart/2005/8/layout/vList2"/>
    <dgm:cxn modelId="{45CEB4AC-3457-44FE-A938-55C4DD39A960}" type="presOf" srcId="{1A925FE4-A52B-4E1E-8312-7079E672B834}" destId="{569C8E1F-F23D-4672-BD9E-4DB7C6C148B1}" srcOrd="0" destOrd="1" presId="urn:microsoft.com/office/officeart/2005/8/layout/vList2"/>
    <dgm:cxn modelId="{2385DAB4-ECFF-48CA-ACC6-786876864580}" type="presOf" srcId="{CA860964-DB1F-4C91-8770-803BF588186B}" destId="{3BC56E0B-086A-4BB6-9D2A-ECA2C04843A7}" srcOrd="0" destOrd="0" presId="urn:microsoft.com/office/officeart/2005/8/layout/vList2"/>
    <dgm:cxn modelId="{83FAA9BC-6AAF-4EBC-853F-9B0C56455FB5}" type="presOf" srcId="{CFF0ABEB-A088-4E91-9D5D-DA853AFB9534}" destId="{3BC56E0B-086A-4BB6-9D2A-ECA2C04843A7}" srcOrd="0" destOrd="2" presId="urn:microsoft.com/office/officeart/2005/8/layout/vList2"/>
    <dgm:cxn modelId="{D5BFA2C2-7500-406C-AA30-30770010E478}" type="presOf" srcId="{45EC2406-ABED-41F9-93EF-8148D8963408}" destId="{8F973AD2-A175-4416-867F-04A774CDBE0C}" srcOrd="0" destOrd="2" presId="urn:microsoft.com/office/officeart/2005/8/layout/vList2"/>
    <dgm:cxn modelId="{1F21CCC4-5511-46A5-8F45-BB60604BA4CE}" srcId="{117BF4B3-6B7A-417A-9C10-083AEE9616A1}" destId="{CFF0ABEB-A088-4E91-9D5D-DA853AFB9534}" srcOrd="2" destOrd="0" parTransId="{35AE70FF-D772-4F48-81F7-A8934A4F2943}" sibTransId="{6C6D00B1-3A8A-46EC-9DFD-0F4A8CACA58C}"/>
    <dgm:cxn modelId="{0E00AED0-A00E-4D23-BF20-23180F91A2F7}" srcId="{117BF4B3-6B7A-417A-9C10-083AEE9616A1}" destId="{8E4EE7E3-9A2D-4892-86F8-C6396AFB9ABF}" srcOrd="1" destOrd="0" parTransId="{451AE062-B40D-4A06-B58E-D8B3258EE30B}" sibTransId="{43408074-644F-436A-9AF7-15019C7BBB2D}"/>
    <dgm:cxn modelId="{1730EAD0-2368-4ABD-A769-5F9B070338E7}" srcId="{9342ADA5-8A7B-41D1-94B0-243EB2DCAE96}" destId="{F29D5036-06E6-41A3-8FAA-A93EFF23B69E}" srcOrd="2" destOrd="0" parTransId="{9CB16A3F-EB38-44DB-B776-EEB04BC27D7B}" sibTransId="{83424D97-533B-4BDB-8891-3B149C1ACF40}"/>
    <dgm:cxn modelId="{08AED4D1-75AE-4F29-83B4-A50911EC8077}" srcId="{E9EE4146-7D90-4215-8FC4-40655910E446}" destId="{6F8071BD-1A5B-433F-B4D1-507B771E3952}" srcOrd="0" destOrd="0" parTransId="{9698F443-0126-4A4A-A399-198DB5F496C0}" sibTransId="{BC3E97DB-5FF2-47E5-8385-CFDD66E82438}"/>
    <dgm:cxn modelId="{F80798DF-9D28-45D1-BDE3-0C6FA5F74261}" srcId="{71AF1CB9-4B57-44F5-BB7C-BF6055C24D2E}" destId="{980F00AB-8834-4A0E-82BD-4F0855A42AB5}" srcOrd="0" destOrd="0" parTransId="{6B9B3FAF-1C35-421B-9E43-AA283F8EBE1E}" sibTransId="{0BA34D9C-BB83-46FB-B65F-CDA7E32A804E}"/>
    <dgm:cxn modelId="{3D6ABDE5-214E-4532-823F-DD3C218DE78E}" type="presOf" srcId="{117BF4B3-6B7A-417A-9C10-083AEE9616A1}" destId="{77F14AAE-FE3D-4299-BC4B-5B56173D26C1}" srcOrd="0" destOrd="0" presId="urn:microsoft.com/office/officeart/2005/8/layout/vList2"/>
    <dgm:cxn modelId="{AEAA8DE9-70F9-455B-B173-BB92B6E83481}" type="presOf" srcId="{6F8071BD-1A5B-433F-B4D1-507B771E3952}" destId="{B10E6B83-44AD-4AF0-A750-4556316D8185}" srcOrd="0" destOrd="0" presId="urn:microsoft.com/office/officeart/2005/8/layout/vList2"/>
    <dgm:cxn modelId="{CBF9EDED-AE42-4DBA-971B-872824974BAB}" srcId="{0239F71F-21DF-48E7-B76D-234F7EA506F6}" destId="{117BF4B3-6B7A-417A-9C10-083AEE9616A1}" srcOrd="4" destOrd="0" parTransId="{A6F51BA3-E463-448C-B927-3D3BEA48FCF5}" sibTransId="{EE8F9327-002E-4F93-89F8-13771DF5053D}"/>
    <dgm:cxn modelId="{2BD6DEFB-1281-4482-8DCB-8693F4EA40B2}" type="presOf" srcId="{C5C32F23-5C6D-4A3D-ACC2-6A53435B43D4}" destId="{569C8E1F-F23D-4672-BD9E-4DB7C6C148B1}" srcOrd="0" destOrd="0" presId="urn:microsoft.com/office/officeart/2005/8/layout/vList2"/>
    <dgm:cxn modelId="{55C8DDFE-11A3-4508-A130-DAA7C521D80C}" type="presOf" srcId="{F29D5036-06E6-41A3-8FAA-A93EFF23B69E}" destId="{569C8E1F-F23D-4672-BD9E-4DB7C6C148B1}" srcOrd="0" destOrd="2" presId="urn:microsoft.com/office/officeart/2005/8/layout/vList2"/>
    <dgm:cxn modelId="{8391B9FF-9591-437C-BE15-577D419A9E41}" srcId="{9342ADA5-8A7B-41D1-94B0-243EB2DCAE96}" destId="{1A925FE4-A52B-4E1E-8312-7079E672B834}" srcOrd="1" destOrd="0" parTransId="{79019B90-6AFF-495D-92BF-217560EC56C4}" sibTransId="{FD525ECD-82E1-4E48-98CB-6D7D13825837}"/>
    <dgm:cxn modelId="{1A8372A7-97CA-42F9-AFA5-BB1A772D1F5A}" type="presParOf" srcId="{898E4058-F0BB-43AE-B66C-1F2E36CB475C}" destId="{8BEB2A00-FD98-4354-8DAA-82951EC123F7}" srcOrd="0" destOrd="0" presId="urn:microsoft.com/office/officeart/2005/8/layout/vList2"/>
    <dgm:cxn modelId="{BE7E8CC4-B5FB-43CD-87B7-AC0EA91A95BD}" type="presParOf" srcId="{898E4058-F0BB-43AE-B66C-1F2E36CB475C}" destId="{58FD32B3-0254-4722-99BF-1DB5B1D2D008}" srcOrd="1" destOrd="0" presId="urn:microsoft.com/office/officeart/2005/8/layout/vList2"/>
    <dgm:cxn modelId="{79F1167D-1E7A-46B7-B9C2-80F06BC1B64C}" type="presParOf" srcId="{898E4058-F0BB-43AE-B66C-1F2E36CB475C}" destId="{3509AE8C-DB38-4758-9779-253DD5ED381E}" srcOrd="2" destOrd="0" presId="urn:microsoft.com/office/officeart/2005/8/layout/vList2"/>
    <dgm:cxn modelId="{6C65D242-F851-47AE-99A0-6578E4BCFE5E}" type="presParOf" srcId="{898E4058-F0BB-43AE-B66C-1F2E36CB475C}" destId="{569C8E1F-F23D-4672-BD9E-4DB7C6C148B1}" srcOrd="3" destOrd="0" presId="urn:microsoft.com/office/officeart/2005/8/layout/vList2"/>
    <dgm:cxn modelId="{C5A602C5-638D-4825-B04E-1497A8C2719D}" type="presParOf" srcId="{898E4058-F0BB-43AE-B66C-1F2E36CB475C}" destId="{8C585FD7-E806-48FF-B83E-1EEBAB0AB40F}" srcOrd="4" destOrd="0" presId="urn:microsoft.com/office/officeart/2005/8/layout/vList2"/>
    <dgm:cxn modelId="{0A71BABD-DAD1-4A05-8951-AEB5195E4068}" type="presParOf" srcId="{898E4058-F0BB-43AE-B66C-1F2E36CB475C}" destId="{B10E6B83-44AD-4AF0-A750-4556316D8185}" srcOrd="5" destOrd="0" presId="urn:microsoft.com/office/officeart/2005/8/layout/vList2"/>
    <dgm:cxn modelId="{61913A05-4CE3-420E-966D-A9D6A418690F}" type="presParOf" srcId="{898E4058-F0BB-43AE-B66C-1F2E36CB475C}" destId="{D36F94E7-10CD-4898-B980-6DFB7006EF04}" srcOrd="6" destOrd="0" presId="urn:microsoft.com/office/officeart/2005/8/layout/vList2"/>
    <dgm:cxn modelId="{897E8478-BB6A-45CC-81FC-2E8F1AA81A26}" type="presParOf" srcId="{898E4058-F0BB-43AE-B66C-1F2E36CB475C}" destId="{5487389C-EB9C-4476-A0EC-7EB4A8FE0485}" srcOrd="7" destOrd="0" presId="urn:microsoft.com/office/officeart/2005/8/layout/vList2"/>
    <dgm:cxn modelId="{1D448A52-3F3F-49F0-A098-66F724A2B326}" type="presParOf" srcId="{898E4058-F0BB-43AE-B66C-1F2E36CB475C}" destId="{77F14AAE-FE3D-4299-BC4B-5B56173D26C1}" srcOrd="8" destOrd="0" presId="urn:microsoft.com/office/officeart/2005/8/layout/vList2"/>
    <dgm:cxn modelId="{1D3394EC-D3DE-4E45-97EB-A364934FABC0}" type="presParOf" srcId="{898E4058-F0BB-43AE-B66C-1F2E36CB475C}" destId="{3BC56E0B-086A-4BB6-9D2A-ECA2C04843A7}" srcOrd="9" destOrd="0" presId="urn:microsoft.com/office/officeart/2005/8/layout/vList2"/>
    <dgm:cxn modelId="{DC20D906-B936-4C1F-B56A-82E9FA2C832F}" type="presParOf" srcId="{898E4058-F0BB-43AE-B66C-1F2E36CB475C}" destId="{59F117F1-0952-46D8-80F3-49DA1824E556}" srcOrd="10" destOrd="0" presId="urn:microsoft.com/office/officeart/2005/8/layout/vList2"/>
    <dgm:cxn modelId="{57C3FDB9-5308-42F5-A00E-7D5C07FB6721}" type="presParOf" srcId="{898E4058-F0BB-43AE-B66C-1F2E36CB475C}" destId="{8F973AD2-A175-4416-867F-04A774CDBE0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B2A00-FD98-4354-8DAA-82951EC123F7}">
      <dsp:nvSpPr>
        <dsp:cNvPr id="0" name=""/>
        <dsp:cNvSpPr/>
      </dsp:nvSpPr>
      <dsp:spPr>
        <a:xfrm>
          <a:off x="0" y="102103"/>
          <a:ext cx="6115167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Digital (Electronic) Meters</a:t>
          </a:r>
          <a:endParaRPr lang="en-US" sz="1700" kern="1200" dirty="0"/>
        </a:p>
      </dsp:txBody>
      <dsp:txXfrm>
        <a:off x="19904" y="122007"/>
        <a:ext cx="6075359" cy="367937"/>
      </dsp:txXfrm>
    </dsp:sp>
    <dsp:sp modelId="{3509AE8C-DB38-4758-9779-253DD5ED381E}">
      <dsp:nvSpPr>
        <dsp:cNvPr id="0" name=""/>
        <dsp:cNvSpPr/>
      </dsp:nvSpPr>
      <dsp:spPr>
        <a:xfrm>
          <a:off x="0" y="558808"/>
          <a:ext cx="6115167" cy="407745"/>
        </a:xfrm>
        <a:prstGeom prst="round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Advantages:</a:t>
          </a:r>
          <a:endParaRPr lang="en-US" sz="1700" kern="1200" dirty="0"/>
        </a:p>
      </dsp:txBody>
      <dsp:txXfrm>
        <a:off x="19904" y="578712"/>
        <a:ext cx="6075359" cy="367937"/>
      </dsp:txXfrm>
    </dsp:sp>
    <dsp:sp modelId="{569C8E1F-F23D-4672-BD9E-4DB7C6C148B1}">
      <dsp:nvSpPr>
        <dsp:cNvPr id="0" name=""/>
        <dsp:cNvSpPr/>
      </dsp:nvSpPr>
      <dsp:spPr>
        <a:xfrm>
          <a:off x="0" y="966553"/>
          <a:ext cx="6115167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-High accuracy in measurement.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-Easy-to-read digital display.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-Provides additional information, such as energy consumption over different time periods.</a:t>
          </a:r>
          <a:endParaRPr lang="en-US" sz="1300" kern="1200" dirty="0"/>
        </a:p>
      </dsp:txBody>
      <dsp:txXfrm>
        <a:off x="0" y="966553"/>
        <a:ext cx="6115167" cy="844560"/>
      </dsp:txXfrm>
    </dsp:sp>
    <dsp:sp modelId="{8C585FD7-E806-48FF-B83E-1EEBAB0AB40F}">
      <dsp:nvSpPr>
        <dsp:cNvPr id="0" name=""/>
        <dsp:cNvSpPr/>
      </dsp:nvSpPr>
      <dsp:spPr>
        <a:xfrm>
          <a:off x="0" y="1811113"/>
          <a:ext cx="6115167" cy="407745"/>
        </a:xfrm>
        <a:prstGeom prst="roundRect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Disadvantages:</a:t>
          </a:r>
          <a:endParaRPr lang="en-US" sz="1700" kern="1200" dirty="0"/>
        </a:p>
      </dsp:txBody>
      <dsp:txXfrm>
        <a:off x="19904" y="1831017"/>
        <a:ext cx="6075359" cy="367937"/>
      </dsp:txXfrm>
    </dsp:sp>
    <dsp:sp modelId="{B10E6B83-44AD-4AF0-A750-4556316D8185}">
      <dsp:nvSpPr>
        <dsp:cNvPr id="0" name=""/>
        <dsp:cNvSpPr/>
      </dsp:nvSpPr>
      <dsp:spPr>
        <a:xfrm>
          <a:off x="0" y="2218858"/>
          <a:ext cx="6115167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-Higher cost than conventional meters.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-Dependent on a power source to operate (for the display).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-May be prone to electronic malfunctions.</a:t>
          </a:r>
          <a:endParaRPr lang="en-US" sz="1300" kern="1200" dirty="0"/>
        </a:p>
      </dsp:txBody>
      <dsp:txXfrm>
        <a:off x="0" y="2218858"/>
        <a:ext cx="6115167" cy="668609"/>
      </dsp:txXfrm>
    </dsp:sp>
    <dsp:sp modelId="{D36F94E7-10CD-4898-B980-6DFB7006EF04}">
      <dsp:nvSpPr>
        <dsp:cNvPr id="0" name=""/>
        <dsp:cNvSpPr/>
      </dsp:nvSpPr>
      <dsp:spPr>
        <a:xfrm>
          <a:off x="0" y="2887468"/>
          <a:ext cx="6115167" cy="407745"/>
        </a:xfrm>
        <a:prstGeom prst="round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Smart Meters</a:t>
          </a:r>
          <a:endParaRPr lang="en-US" sz="1700" kern="1200" dirty="0"/>
        </a:p>
      </dsp:txBody>
      <dsp:txXfrm>
        <a:off x="19904" y="2907372"/>
        <a:ext cx="6075359" cy="367937"/>
      </dsp:txXfrm>
    </dsp:sp>
    <dsp:sp modelId="{77F14AAE-FE3D-4299-BC4B-5B56173D26C1}">
      <dsp:nvSpPr>
        <dsp:cNvPr id="0" name=""/>
        <dsp:cNvSpPr/>
      </dsp:nvSpPr>
      <dsp:spPr>
        <a:xfrm>
          <a:off x="0" y="3344173"/>
          <a:ext cx="6115167" cy="407745"/>
        </a:xfrm>
        <a:prstGeom prst="roundRect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Advantages:</a:t>
          </a:r>
          <a:endParaRPr lang="en-US" sz="1700" kern="1200" dirty="0"/>
        </a:p>
      </dsp:txBody>
      <dsp:txXfrm>
        <a:off x="19904" y="3364077"/>
        <a:ext cx="6075359" cy="367937"/>
      </dsp:txXfrm>
    </dsp:sp>
    <dsp:sp modelId="{3BC56E0B-086A-4BB6-9D2A-ECA2C04843A7}">
      <dsp:nvSpPr>
        <dsp:cNvPr id="0" name=""/>
        <dsp:cNvSpPr/>
      </dsp:nvSpPr>
      <dsp:spPr>
        <a:xfrm>
          <a:off x="0" y="3751918"/>
          <a:ext cx="6115167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-Provides real-time data on consumption.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-Enables remote reading, simplifying the billing process.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-Helps manage energy usage and reduce bills.</a:t>
          </a:r>
          <a:endParaRPr lang="en-US" sz="1300" kern="1200" dirty="0"/>
        </a:p>
      </dsp:txBody>
      <dsp:txXfrm>
        <a:off x="0" y="3751918"/>
        <a:ext cx="6115167" cy="668609"/>
      </dsp:txXfrm>
    </dsp:sp>
    <dsp:sp modelId="{59F117F1-0952-46D8-80F3-49DA1824E556}">
      <dsp:nvSpPr>
        <dsp:cNvPr id="0" name=""/>
        <dsp:cNvSpPr/>
      </dsp:nvSpPr>
      <dsp:spPr>
        <a:xfrm>
          <a:off x="0" y="4420528"/>
          <a:ext cx="6115167" cy="40774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Disadvantages:</a:t>
          </a:r>
          <a:endParaRPr lang="en-US" sz="1700" kern="1200" dirty="0"/>
        </a:p>
      </dsp:txBody>
      <dsp:txXfrm>
        <a:off x="19904" y="4440432"/>
        <a:ext cx="6075359" cy="367937"/>
      </dsp:txXfrm>
    </dsp:sp>
    <dsp:sp modelId="{8F973AD2-A175-4416-867F-04A774CDBE0C}">
      <dsp:nvSpPr>
        <dsp:cNvPr id="0" name=""/>
        <dsp:cNvSpPr/>
      </dsp:nvSpPr>
      <dsp:spPr>
        <a:xfrm>
          <a:off x="0" y="4828273"/>
          <a:ext cx="6115167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1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-Higher initial cost.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-Requires infrastructure for information technology.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-Concerns regarding privacy and data security.</a:t>
          </a:r>
          <a:endParaRPr lang="en-US" sz="1300" kern="1200" dirty="0"/>
        </a:p>
      </dsp:txBody>
      <dsp:txXfrm>
        <a:off x="0" y="4828273"/>
        <a:ext cx="6115167" cy="66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912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FlowChart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6160"/>
            <a:ext cx="10591800" cy="5222240"/>
          </a:xfrm>
        </p:spPr>
      </p:pic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DEBA-E1FB-441C-9D02-413E99C4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2F2-9049-9219-5512-6BD522C9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355"/>
            <a:ext cx="10515600" cy="15740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cost calculations according to Egyptian market conditions and the feasibility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12B3-9A1E-E6EF-A805-59954E5F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7"/>
            <a:ext cx="10515600" cy="40532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Project Management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Request and Feasibility Analysis</a:t>
            </a:r>
            <a:r>
              <a:rPr lang="en-US" dirty="0"/>
              <a:t>: Cost for drafting, feasibility analysis, and consulting, if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5,000–15,000.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2. Technical Feasibility and Economic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Cost-Benefit Analysis Tools</a:t>
            </a:r>
            <a:r>
              <a:rPr lang="en-US" dirty="0"/>
              <a:t>: Software for cash flow analysis, NPV, ROI, and break-even calculations. Open-source tools could reduce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2,000–5,000.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2132-349F-54EB-520E-BEF9B5C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cost calculations according to Egyptian market conditions and the feasibility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9895-5DD7-CBB3-CC3B-E420AEE7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10515600" cy="4052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Staffing and Team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Development Team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Hourly Rates</a:t>
            </a:r>
            <a:r>
              <a:rPr lang="en-US" dirty="0"/>
              <a:t> for local developers (frontend, backend, AI specialists): EGP 50–200 per hour.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Project Manager</a:t>
            </a:r>
            <a:r>
              <a:rPr lang="en-US" dirty="0"/>
              <a:t>: Full-time or part-time, estimated at EGP 10,000–20,000 per month.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Staffing Cost</a:t>
            </a:r>
            <a:r>
              <a:rPr lang="en-US" dirty="0"/>
              <a:t>: EGP 50,000–150,000 depending on duration and number of team members.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Infrastructure and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Local Server Build</a:t>
            </a:r>
            <a:r>
              <a:rPr lang="en-US" dirty="0"/>
              <a:t>: Including hardware, OS licensing, cooling, and network equipment.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Hardware Setup</a:t>
            </a:r>
            <a:r>
              <a:rPr lang="en-US" dirty="0"/>
              <a:t>: EGP 15,000–120,000 per server based on server grade.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Ongoing Maintenance and Power</a:t>
            </a:r>
            <a:r>
              <a:rPr lang="en-US" dirty="0"/>
              <a:t>: EGP 2,000–5,000 monthly.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and Backup Systems</a:t>
            </a:r>
            <a:r>
              <a:rPr lang="en-US" dirty="0"/>
              <a:t>: Initial setup EGP 5,000–15,000.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5D49-4076-4BE1-A236-8D2C1DA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cost calculations according to Egyptian market conditions and the feasibility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0E73-7728-6D81-2B2E-37A29129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887"/>
            <a:ext cx="10515600" cy="424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Scope Management and Project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 Breakdown Structure and Project Planning Tools</a:t>
            </a:r>
            <a:r>
              <a:rPr lang="en-US" dirty="0"/>
              <a:t> (Gantt charts, network diagrams):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Software Licenses</a:t>
            </a:r>
            <a:r>
              <a:rPr lang="en-US" dirty="0"/>
              <a:t> (e.g., Microsoft Project, local alternatives): EGP 2,000–8,000 per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Change Management and Testing Tools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Tools to manage scope, testing feedback, and iterations, potentially open-source or low-cost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5,000–10,000.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6. Documentation and Infrastructure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Documentation Tools</a:t>
            </a:r>
            <a:r>
              <a:rPr lang="en-US" dirty="0"/>
              <a:t>: Software to manage and store documentation, diagrams, and communications.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 EGP 1,000–3,000 annually for document management solutions.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E72256-336B-4C56-A208-D12E2859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B7548-8099-4066-AA4A-66890467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D6D54C-5C05-40DE-8EAF-FA50D609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CFF5B-7CFC-4A1B-811A-262201C04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D7D63C-11FE-48D4-8433-A188CDAB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EB69FA-9640-4C07-9993-F74D211F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87ECAA-6BDB-4356-A66A-D28C7026B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C3365E-17A9-4CC8-BE01-3969BF4C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E1317-5171-E779-D857-63371B0E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090" y="2085963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59143-34CD-4B3E-A360-841DD3E4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tx1"/>
                </a:solidFill>
              </a:rPr>
              <a:t>The advantages and disadvantages of each type of electricity meter available in Egypt: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16EC-408F-4D14-BA31-12EE1AF6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1. Conventional (Mechanical) Meters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Simple and easy to use.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Lower cost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require electricity to operate.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tx1"/>
                </a:solidFill>
              </a:rPr>
              <a:t>Disadvantages: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Less accuracy in measurement compared to digital meters.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Difficulty reading values in low light conditions.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</a:rPr>
              <a:t>Does not provide additional information about consumption.</a:t>
            </a:r>
          </a:p>
          <a:p>
            <a:pPr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B58327-0037-4614-8CC1-31AD9924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0" y="2077634"/>
            <a:ext cx="4824168" cy="27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E6B5D48-FE63-4E82-894D-09CE1698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533" y="2"/>
            <a:ext cx="5036243" cy="6857995"/>
            <a:chOff x="628533" y="2"/>
            <a:chExt cx="5036243" cy="685799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017B1A2-DA89-4D3A-B233-A1C3271F2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28533" y="2"/>
              <a:ext cx="5036243" cy="6219826"/>
              <a:chOff x="6527224" y="2"/>
              <a:chExt cx="5036243" cy="6219826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F9C4CB8-9D71-4AB7-9E59-0E8FE224DD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" idx="0"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9045345" y="2"/>
                <a:ext cx="0" cy="554124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238892C-E7D8-4544-841F-FBD2F84018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6527224" y="554126"/>
                <a:ext cx="5036243" cy="5665702"/>
              </a:xfrm>
              <a:custGeom>
                <a:avLst/>
                <a:gdLst>
                  <a:gd name="connsiteX0" fmla="*/ 1939325 w 3878650"/>
                  <a:gd name="connsiteY0" fmla="*/ 4363426 h 4363426"/>
                  <a:gd name="connsiteX1" fmla="*/ 0 w 3878650"/>
                  <a:gd name="connsiteY1" fmla="*/ 2424101 h 4363426"/>
                  <a:gd name="connsiteX2" fmla="*/ 0 w 3878650"/>
                  <a:gd name="connsiteY2" fmla="*/ 1734201 h 4363426"/>
                  <a:gd name="connsiteX3" fmla="*/ 0 w 3878650"/>
                  <a:gd name="connsiteY3" fmla="*/ 0 h 4363426"/>
                  <a:gd name="connsiteX4" fmla="*/ 3878650 w 3878650"/>
                  <a:gd name="connsiteY4" fmla="*/ 0 h 4363426"/>
                  <a:gd name="connsiteX5" fmla="*/ 3878650 w 3878650"/>
                  <a:gd name="connsiteY5" fmla="*/ 330044 h 4363426"/>
                  <a:gd name="connsiteX6" fmla="*/ 3878650 w 3878650"/>
                  <a:gd name="connsiteY6" fmla="*/ 2424101 h 4363426"/>
                  <a:gd name="connsiteX7" fmla="*/ 1939325 w 3878650"/>
                  <a:gd name="connsiteY7" fmla="*/ 4363426 h 436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8650" h="4363426">
                    <a:moveTo>
                      <a:pt x="1939325" y="4363426"/>
                    </a:moveTo>
                    <a:cubicBezTo>
                      <a:pt x="868265" y="4363426"/>
                      <a:pt x="0" y="3495161"/>
                      <a:pt x="0" y="2424101"/>
                    </a:cubicBezTo>
                    <a:lnTo>
                      <a:pt x="0" y="1734201"/>
                    </a:lnTo>
                    <a:lnTo>
                      <a:pt x="0" y="0"/>
                    </a:lnTo>
                    <a:lnTo>
                      <a:pt x="3878650" y="0"/>
                    </a:lnTo>
                    <a:lnTo>
                      <a:pt x="3878650" y="330044"/>
                    </a:lnTo>
                    <a:lnTo>
                      <a:pt x="3878650" y="2424101"/>
                    </a:lnTo>
                    <a:cubicBezTo>
                      <a:pt x="3878650" y="3495161"/>
                      <a:pt x="3010385" y="4363426"/>
                      <a:pt x="1939325" y="4363426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CF30309-A046-44C0-AFCA-CF15CA03E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3146654" y="6219825"/>
              <a:ext cx="0" cy="63817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TextBox 36">
            <a:extLst>
              <a:ext uri="{FF2B5EF4-FFF2-40B4-BE49-F238E27FC236}">
                <a16:creationId xmlns:a16="http://schemas.microsoft.com/office/drawing/2014/main" id="{EA05419B-B2A8-D798-3EA4-DA38D04B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964416"/>
              </p:ext>
            </p:extLst>
          </p:nvPr>
        </p:nvGraphicFramePr>
        <p:xfrm>
          <a:off x="628532" y="554041"/>
          <a:ext cx="6115167" cy="559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5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24924-2FB1-4CF0-BEB5-0DFDD367E5E2}"/>
              </a:ext>
            </a:extLst>
          </p:cNvPr>
          <p:cNvSpPr txBox="1"/>
          <p:nvPr/>
        </p:nvSpPr>
        <p:spPr>
          <a:xfrm>
            <a:off x="671805" y="634482"/>
            <a:ext cx="108701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Prepaid Meters</a:t>
            </a:r>
          </a:p>
          <a:p>
            <a:r>
              <a:rPr lang="en-US" sz="1600" b="1" dirty="0"/>
              <a:t>Advantages:</a:t>
            </a:r>
          </a:p>
          <a:p>
            <a:pPr lvl="1"/>
            <a:r>
              <a:rPr lang="en-US" sz="1600" b="1" dirty="0"/>
              <a:t>-Better control over energy consumption, as payment is made before use.</a:t>
            </a:r>
          </a:p>
          <a:p>
            <a:pPr lvl="1"/>
            <a:r>
              <a:rPr lang="en-US" sz="1600" b="1" dirty="0"/>
              <a:t>-Avoids surprise bills.</a:t>
            </a:r>
          </a:p>
          <a:p>
            <a:pPr lvl="1"/>
            <a:r>
              <a:rPr lang="en-US" sz="1600" b="1" dirty="0"/>
              <a:t>-Offers notifications when the balance is running low.</a:t>
            </a:r>
          </a:p>
          <a:p>
            <a:endParaRPr lang="en-US" sz="1600" b="1" dirty="0"/>
          </a:p>
          <a:p>
            <a:r>
              <a:rPr lang="en-US" sz="1600" b="1" dirty="0"/>
              <a:t>Disadvantages:</a:t>
            </a:r>
          </a:p>
          <a:p>
            <a:pPr lvl="1"/>
            <a:r>
              <a:rPr lang="en-US" sz="1600" b="1" dirty="0"/>
              <a:t>-Service can be interrupted if there isn’t enough balance.</a:t>
            </a:r>
          </a:p>
          <a:p>
            <a:pPr lvl="1"/>
            <a:r>
              <a:rPr lang="en-US" sz="1600" b="1" dirty="0"/>
              <a:t>-Some users prefer to pay after consumption.</a:t>
            </a:r>
          </a:p>
          <a:p>
            <a:pPr lvl="1"/>
            <a:r>
              <a:rPr lang="en-US" sz="1600" b="1" dirty="0"/>
              <a:t>-May require adjustment time to adapt to the prepaid system.</a:t>
            </a:r>
          </a:p>
          <a:p>
            <a:endParaRPr lang="en-US" sz="1600" b="1" dirty="0"/>
          </a:p>
          <a:p>
            <a:r>
              <a:rPr lang="en-US" sz="1600" b="1" dirty="0"/>
              <a:t>5. Three-Phase Meters</a:t>
            </a:r>
          </a:p>
          <a:p>
            <a:r>
              <a:rPr lang="en-US" sz="1600" b="1" dirty="0"/>
              <a:t>Advantages:</a:t>
            </a:r>
          </a:p>
          <a:p>
            <a:pPr lvl="1"/>
            <a:r>
              <a:rPr lang="en-US" sz="1600" b="1" dirty="0"/>
              <a:t>-Suitable for industrial and commercial uses.</a:t>
            </a:r>
          </a:p>
          <a:p>
            <a:pPr lvl="1"/>
            <a:r>
              <a:rPr lang="en-US" sz="1600" b="1" dirty="0"/>
              <a:t>-Provides precise data on consumption for each phase.</a:t>
            </a:r>
          </a:p>
          <a:p>
            <a:pPr lvl="1"/>
            <a:r>
              <a:rPr lang="en-US" sz="1600" b="1" dirty="0"/>
              <a:t>-Helps in better load distribution.</a:t>
            </a:r>
          </a:p>
          <a:p>
            <a:endParaRPr lang="en-US" sz="1600" b="1" dirty="0"/>
          </a:p>
          <a:p>
            <a:r>
              <a:rPr lang="en-US" sz="1600" b="1" dirty="0"/>
              <a:t>Disadvantages:</a:t>
            </a:r>
          </a:p>
          <a:p>
            <a:pPr lvl="1"/>
            <a:r>
              <a:rPr lang="en-US" sz="1600" b="1" dirty="0"/>
              <a:t>-Higher cost than single-phase meters.</a:t>
            </a:r>
          </a:p>
          <a:p>
            <a:pPr lvl="1"/>
            <a:r>
              <a:rPr lang="en-US" sz="1600" b="1" dirty="0"/>
              <a:t>-Requires complex installation and specialized maintenance.</a:t>
            </a:r>
          </a:p>
          <a:p>
            <a:pPr lvl="1"/>
            <a:r>
              <a:rPr lang="en-US" sz="1600" b="1" dirty="0"/>
              <a:t>-May be unnecessary for household use.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994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0F4D-4631-4A48-8ADE-631515C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-127000"/>
            <a:ext cx="7086600" cy="8844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Electricity meter manufacturers in Egypt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F139-C889-4FD7-BB28-66C4ECEA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37504"/>
            <a:ext cx="10515600" cy="5582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Kahraba Meter Company (Kahromieter)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(Mechanical)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 Schneider Electric</a:t>
            </a:r>
          </a:p>
          <a:p>
            <a:r>
              <a:rPr lang="en-US" b="1" dirty="0">
                <a:solidFill>
                  <a:schemeClr val="tx1"/>
                </a:solidFill>
              </a:rPr>
              <a:t>Smart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3. Siemens</a:t>
            </a:r>
          </a:p>
          <a:p>
            <a:r>
              <a:rPr lang="en-US" b="1" dirty="0">
                <a:solidFill>
                  <a:schemeClr val="tx1"/>
                </a:solidFill>
              </a:rPr>
              <a:t>Three-Phase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4. Energia</a:t>
            </a:r>
          </a:p>
          <a:p>
            <a:r>
              <a:rPr lang="en-US" b="1" dirty="0">
                <a:solidFill>
                  <a:schemeClr val="tx1"/>
                </a:solidFill>
              </a:rPr>
              <a:t>Prepaid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5. Egyptian Electricity Manufacturing Company</a:t>
            </a:r>
          </a:p>
          <a:p>
            <a:r>
              <a:rPr lang="en-US" b="1" dirty="0">
                <a:solidFill>
                  <a:schemeClr val="tx1"/>
                </a:solidFill>
              </a:rPr>
              <a:t>Conventional Meters</a:t>
            </a:r>
          </a:p>
          <a:p>
            <a:r>
              <a:rPr lang="en-US" b="1" dirty="0">
                <a:solidFill>
                  <a:schemeClr val="tx1"/>
                </a:solidFill>
              </a:rPr>
              <a:t>Digital Meters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4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1098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The advantages and disadvantages of each type of electricity meter available in Egypt:</vt:lpstr>
      <vt:lpstr>PowerPoint Presentation</vt:lpstr>
      <vt:lpstr>PowerPoint Presentation</vt:lpstr>
      <vt:lpstr>Electricity meter manufacturers in Egypt </vt:lpstr>
      <vt:lpstr>Data Flow Diagram</vt:lpstr>
      <vt:lpstr>FlowChart</vt:lpstr>
      <vt:lpstr>cost calculations according to Egyptian market conditions and the feasibility considerations</vt:lpstr>
      <vt:lpstr>cost calculations according to Egyptian market conditions and the feasibility considerations</vt:lpstr>
      <vt:lpstr>cost calculations according to Egyptian market conditions and the feasibility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/>
  <cp:lastModifiedBy>Zeyad Saad</cp:lastModifiedBy>
  <cp:revision>160</cp:revision>
  <dcterms:created xsi:type="dcterms:W3CDTF">2024-10-15T16:27:38Z</dcterms:created>
  <dcterms:modified xsi:type="dcterms:W3CDTF">2024-10-29T20:19:28Z</dcterms:modified>
</cp:coreProperties>
</file>