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4EBB"/>
    <a:srgbClr val="9A9590"/>
    <a:srgbClr val="31AA52"/>
    <a:srgbClr val="FBBD01"/>
    <a:srgbClr val="EB4132"/>
    <a:srgbClr val="408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3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89A85-17AE-8718-18BF-57645A65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356BC-F545-998A-EFFB-C49E5D075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848D-97CC-B875-54EB-AD20BE07E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A4C78-86B9-5EBD-3655-C5C641FA3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8E337-EBCD-80C3-2FD7-5012EAA0D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858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00B-4375-3C80-BECF-88674469C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BCE82-C793-8347-5EF2-44B3B8312A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E5292-AF9E-060B-3A94-19B8867D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2D7A5-00B5-FBD9-56EF-A8D43CFC3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284E2-98B5-C52E-C716-99A6D2E0D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1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70DF3-44BF-8C45-2126-BC49750F0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C2794A-97FE-662C-329F-204D01EC7F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DE569-61A5-469A-F36E-BC1B11D9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A9E66-F683-1704-0287-8764AB3E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E6FD4-2FA4-6265-BD88-F73D70B6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0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7B8E8-0331-A56F-9019-EC493AFC6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23E1-8A93-84D1-274D-6F1F7F9A4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E20BD-B6C0-0A21-97F1-E6DDE69C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63F6-4592-488C-8710-6005C337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655F7-4412-B9AE-80B2-4BB27F02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48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E0DC-E3A2-5E86-95C5-6BFF9FEA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FD789-B7CD-DE22-83ED-2027D2566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52CAA-B712-EEF2-6C11-7C438716A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F2EDB-34ED-4CA8-25B9-FDF6C224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7AC15-F294-D2AA-DA3E-625D7E82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73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830C-B534-7628-4EBC-FDCEA0212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2C686-69AC-BE17-40A8-0A4B57B33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05C67-DC15-099A-6EE3-5722E7B64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45A3A-DBD8-A47B-22BA-25284F8C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E109EE-6934-A7AF-A78C-6B9C885BD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C3A97-4E4F-33D9-E534-2692735B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976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74A0B-ABAC-4D89-A175-AE8E9DE0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B7909-F034-3C34-3AE8-1F8B0B3F3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0B4AC-62E6-9B48-5DB6-24265712A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2F7EDA-DAD0-DF8F-B347-15698D68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11FCE-52D6-3EE6-55BB-5D42020E1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FA0F30-D946-7A4D-F9C3-10876C24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C7A5FA-8F4F-EA90-2335-D15D2E4A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E7AB7-B45B-B213-C765-143385E93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69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43171-F518-6ECE-4554-DD541443C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D85A2-FDB0-2D9E-66B4-402CF0C2E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28064-6019-F740-4003-DFE943A0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3CC0D4-0042-8A51-8954-5447E4EC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A5D3F3-B141-00A3-B2F6-140C2F8B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93602-83D4-BFB4-ED8C-3EA46E41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0BD57-A5E6-D99F-CD7B-A526691B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11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EC4-17E0-62F0-5E57-40D80AB41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A347-4C3F-8BA6-AEA0-B982AD82E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BB615-0998-FD41-E6CC-907741F27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83961A-7332-DC01-1C82-1F5D39D7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F7175-7857-2BF5-49B3-B2C27DC22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A0045-0A2C-B3B5-E613-690812C5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794A3-78D1-580F-BD6B-B6B28CE5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5AFAA-8256-3A84-33ED-BC5494B18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910824-43E2-04B6-BACE-8748DFEA1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31D68B-ECAD-D762-84AB-2C6653F4C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466AE-A403-A21A-72C6-5356F9BC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3CE27-FB75-21D1-0B01-DFE4D6CA8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8082B7-F531-809E-F87B-EF8C22953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36AF-0171-6707-5D9C-D64FAA6CF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11B13-C367-ACFC-421D-6FF9722A11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1ADF8-F476-4B6F-A0B6-FB71A9743218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A7190-C549-A3CB-9734-D2E780862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8B17B-6F3C-0476-EFAE-558A2FA20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AFFD-799C-4E15-87EE-42A2260E6B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52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46777356"/>
                  </p:ext>
                </p:extLst>
              </p:nvPr>
            </p:nvGraphicFramePr>
            <p:xfrm>
              <a:off x="2119223" y="-178269"/>
              <a:ext cx="7269824" cy="1199255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269824" cy="1199255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939846" ay="-555350" az="-1065876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475190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ylized Human Second Molar Tooth">
                <a:extLst>
                  <a:ext uri="{FF2B5EF4-FFF2-40B4-BE49-F238E27FC236}">
                    <a16:creationId xmlns:a16="http://schemas.microsoft.com/office/drawing/2014/main" id="{41B8F9E4-7FE1-6D33-4B7E-B4BCBEA504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19223" y="-178269"/>
                <a:ext cx="7269824" cy="1199255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5753C05-26ED-B0FD-F9E7-417DBE56D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Patient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B4F4D-84F6-4A6C-02EA-DE1D0DCD9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connect people </a:t>
            </a:r>
          </a:p>
        </p:txBody>
      </p:sp>
    </p:spTree>
    <p:extLst>
      <p:ext uri="{BB962C8B-B14F-4D97-AF65-F5344CB8AC3E}">
        <p14:creationId xmlns:p14="http://schemas.microsoft.com/office/powerpoint/2010/main" val="3142364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1645040"/>
                  </p:ext>
                </p:extLst>
              </p:nvPr>
            </p:nvGraphicFramePr>
            <p:xfrm>
              <a:off x="2918826" y="-511163"/>
              <a:ext cx="6354348" cy="111911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354348" cy="11191109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840324" ay="-368025" az="-915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3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B21296C-5364-552C-5B3E-C95701B81EE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18826" y="-511163"/>
                <a:ext cx="6354348" cy="11191109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F93B18B-4C39-B509-B0B0-D3ADCE2BE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42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Executive Summary: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2A1B8-51BC-72FC-E42F-629BCC61E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About the Project</a:t>
            </a:r>
          </a:p>
          <a:p>
            <a:r>
              <a:rPr lang="en-US" sz="1800" dirty="0"/>
              <a:t>Aims to design and develop a </a:t>
            </a:r>
            <a:r>
              <a:rPr lang="en-US" sz="1800" b="1" dirty="0"/>
              <a:t>digital platform (mobile &amp; web application)</a:t>
            </a:r>
            <a:r>
              <a:rPr lang="en-US" sz="1800" dirty="0"/>
              <a:t> that connects </a:t>
            </a:r>
            <a:r>
              <a:rPr lang="en-US" sz="1800" b="1" dirty="0"/>
              <a:t>Dental Students</a:t>
            </a:r>
            <a:r>
              <a:rPr lang="en-US" sz="1800" dirty="0"/>
              <a:t> with </a:t>
            </a:r>
            <a:r>
              <a:rPr lang="en-US" sz="1800" b="1" dirty="0"/>
              <a:t>Patients</a:t>
            </a:r>
            <a:r>
              <a:rPr lang="en-US" sz="1800" dirty="0"/>
              <a:t> who need affordable dental care.</a:t>
            </a:r>
          </a:p>
          <a:p>
            <a:endParaRPr lang="en-US" sz="1800" dirty="0"/>
          </a:p>
          <a:p>
            <a:pPr marL="0" indent="0">
              <a:buNone/>
            </a:pPr>
            <a:r>
              <a:rPr lang="en-US" sz="2000" b="1" dirty="0"/>
              <a:t>The system will serve as a mutual benefit bridge:</a:t>
            </a:r>
          </a:p>
          <a:p>
            <a:r>
              <a:rPr lang="en-US" sz="1800" b="1" dirty="0"/>
              <a:t>Patients:</a:t>
            </a:r>
            <a:r>
              <a:rPr lang="en-US" sz="1800" dirty="0"/>
              <a:t> gain access to low-cost or free dental services, while maintaining trust through </a:t>
            </a:r>
            <a:r>
              <a:rPr lang="en-US" sz="1800" b="1" dirty="0"/>
              <a:t>faculty supervision</a:t>
            </a:r>
            <a:r>
              <a:rPr lang="en-US" sz="1800" dirty="0"/>
              <a:t>.</a:t>
            </a:r>
          </a:p>
          <a:p>
            <a:r>
              <a:rPr lang="en-US" sz="1800" b="1" dirty="0"/>
              <a:t>Students:</a:t>
            </a:r>
            <a:r>
              <a:rPr lang="en-US" sz="1800" dirty="0"/>
              <a:t> gain valuable </a:t>
            </a:r>
            <a:r>
              <a:rPr lang="en-US" sz="1800" b="1" dirty="0"/>
              <a:t>hands-on experience</a:t>
            </a:r>
            <a:r>
              <a:rPr lang="en-US" sz="1800" dirty="0"/>
              <a:t> by working on real cases, supported by structured scheduling, patient feedback, and digital case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9501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3383741"/>
                  </p:ext>
                </p:extLst>
              </p:nvPr>
            </p:nvGraphicFramePr>
            <p:xfrm>
              <a:off x="2630213" y="-457057"/>
              <a:ext cx="6931573" cy="1108289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931573" cy="11082897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929376" ay="1962527" az="51101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F64537A0-969E-B5A3-2F0C-A679778E090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30213" y="-457057"/>
                <a:ext cx="6931573" cy="11082897"/>
              </a:xfrm>
              <a:prstGeom prst="rect">
                <a:avLst/>
              </a:prstGeom>
            </p:spPr>
          </p:pic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287DE-17BD-6B3A-7365-BA71034E1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070" y="1404710"/>
            <a:ext cx="10903857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Key Objectives:</a:t>
            </a:r>
          </a:p>
          <a:p>
            <a:r>
              <a:rPr lang="en-US" dirty="0"/>
              <a:t>Provide </a:t>
            </a:r>
            <a:r>
              <a:rPr lang="en-US" b="1" dirty="0"/>
              <a:t>accessible and affordable</a:t>
            </a:r>
            <a:r>
              <a:rPr lang="en-US" dirty="0"/>
              <a:t> dental services for patients.</a:t>
            </a:r>
          </a:p>
          <a:p>
            <a:r>
              <a:rPr lang="en-US" dirty="0"/>
              <a:t>Enable students to </a:t>
            </a:r>
            <a:r>
              <a:rPr lang="en-US" b="1" dirty="0"/>
              <a:t>practice, learn, and improve skills</a:t>
            </a:r>
            <a:r>
              <a:rPr lang="en-US" dirty="0"/>
              <a:t> before graduation.</a:t>
            </a:r>
          </a:p>
          <a:p>
            <a:r>
              <a:rPr lang="en-US" dirty="0"/>
              <a:t>Ensure </a:t>
            </a:r>
            <a:r>
              <a:rPr lang="en-US" b="1" dirty="0"/>
              <a:t>secure, easy, and professional communication</a:t>
            </a:r>
            <a:r>
              <a:rPr lang="en-US" dirty="0"/>
              <a:t> between both parties.</a:t>
            </a:r>
          </a:p>
          <a:p>
            <a:r>
              <a:rPr lang="en-US" dirty="0"/>
              <a:t>Collect feedback and generate insights to </a:t>
            </a:r>
            <a:r>
              <a:rPr lang="en-US" b="1" dirty="0"/>
              <a:t>improve healthcare quality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It Matters?</a:t>
            </a:r>
          </a:p>
          <a:p>
            <a:r>
              <a:rPr lang="en-US" dirty="0"/>
              <a:t>Tackles the challenge of </a:t>
            </a:r>
            <a:r>
              <a:rPr lang="en-US" b="1" dirty="0"/>
              <a:t>limited patient access</a:t>
            </a:r>
            <a:r>
              <a:rPr lang="en-US" dirty="0"/>
              <a:t> to affordable dental care.</a:t>
            </a:r>
          </a:p>
          <a:p>
            <a:r>
              <a:rPr lang="en-US" dirty="0"/>
              <a:t>Empowers students with </a:t>
            </a:r>
            <a:r>
              <a:rPr lang="en-US" b="1" dirty="0"/>
              <a:t>practical exposure</a:t>
            </a:r>
            <a:r>
              <a:rPr lang="en-US" dirty="0"/>
              <a:t> under supervision.</a:t>
            </a:r>
          </a:p>
          <a:p>
            <a:r>
              <a:rPr lang="en-US" dirty="0"/>
              <a:t>Bridges the </a:t>
            </a:r>
            <a:r>
              <a:rPr lang="en-US" b="1" dirty="0"/>
              <a:t>gap between academia and real-world practice</a:t>
            </a:r>
            <a:r>
              <a:rPr lang="en-US" dirty="0"/>
              <a:t>.</a:t>
            </a:r>
          </a:p>
          <a:p>
            <a:r>
              <a:rPr lang="en-US" dirty="0"/>
              <a:t>Supports the college’s mission in </a:t>
            </a:r>
            <a:r>
              <a:rPr lang="en-US" b="1" dirty="0"/>
              <a:t>community service &amp; innovation</a:t>
            </a:r>
            <a:r>
              <a:rPr lang="en-US" dirty="0"/>
              <a:t>.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9276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8514661"/>
                  </p:ext>
                </p:extLst>
              </p:nvPr>
            </p:nvGraphicFramePr>
            <p:xfrm>
              <a:off x="4127300" y="-400309"/>
              <a:ext cx="6645929" cy="1100672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6645929" cy="11006723"/>
                    </a:xfrm>
                    <a:prstGeom prst="rect">
                      <a:avLst/>
                    </a:prstGeom>
                  </am3d:spPr>
                  <am3d:camera>
                    <am3d:pos x="0" y="0" z="58376365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32808373" d="1000000"/>
                    <am3d:preTrans dx="0" dy="3922261" dz="2"/>
                    <am3d:scale>
                      <am3d:sx n="1000000" d="1000000"/>
                      <am3d:sy n="1000000" d="1000000"/>
                      <am3d:sz n="1000000" d="1000000"/>
                    </am3d:scale>
                    <am3d:rot ax="3894629" ay="3846305" az="37502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363462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ylized Human Second Molar Tooth">
                <a:extLst>
                  <a:ext uri="{FF2B5EF4-FFF2-40B4-BE49-F238E27FC236}">
                    <a16:creationId xmlns:a16="http://schemas.microsoft.com/office/drawing/2014/main" id="{B2311522-0CBD-3F53-FCF6-5DE8EEEC2A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7300" y="-400309"/>
                <a:ext cx="6645929" cy="1100672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3BF226C7-7B89-D21B-B609-7E4E983D1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629" y="50006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But what do people think about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29BFE-81C4-3C86-82BE-255742B73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542" y="1864681"/>
            <a:ext cx="10515600" cy="4351338"/>
          </a:xfrm>
          <a:noFill/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that Egypt has around </a:t>
            </a:r>
            <a:r>
              <a:rPr lang="en-US" b="1" dirty="0"/>
              <a:t>75</a:t>
            </a:r>
            <a:r>
              <a:rPr lang="en-US" dirty="0"/>
              <a:t> dental collages and every year around </a:t>
            </a:r>
            <a:r>
              <a:rPr lang="en-US" b="1" dirty="0"/>
              <a:t>70,000 </a:t>
            </a:r>
            <a:r>
              <a:rPr lang="en-US" dirty="0"/>
              <a:t>undergrad students.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As the </a:t>
            </a:r>
            <a:r>
              <a:rPr lang="en-US" b="1" dirty="0"/>
              <a:t>survey </a:t>
            </a:r>
            <a:r>
              <a:rPr lang="en-US" dirty="0"/>
              <a:t>that’s</a:t>
            </a:r>
            <a:r>
              <a:rPr lang="en-US" b="1" dirty="0"/>
              <a:t> </a:t>
            </a:r>
            <a:r>
              <a:rPr lang="en-US" dirty="0"/>
              <a:t>made from our team on 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EB4132"/>
                </a:solidFill>
              </a:rPr>
              <a:t>o</a:t>
            </a:r>
            <a:r>
              <a:rPr lang="en-US" b="1" dirty="0">
                <a:solidFill>
                  <a:srgbClr val="FBBD01"/>
                </a:solidFill>
              </a:rPr>
              <a:t>o</a:t>
            </a:r>
            <a:r>
              <a:rPr lang="en-US" b="1" dirty="0">
                <a:solidFill>
                  <a:srgbClr val="4086F4"/>
                </a:solidFill>
              </a:rPr>
              <a:t>g</a:t>
            </a:r>
            <a:r>
              <a:rPr lang="en-US" b="1" dirty="0">
                <a:solidFill>
                  <a:srgbClr val="31AA52"/>
                </a:solidFill>
              </a:rPr>
              <a:t>l</a:t>
            </a:r>
            <a:r>
              <a:rPr lang="en-US" b="1" dirty="0">
                <a:solidFill>
                  <a:srgbClr val="EB4132"/>
                </a:solidFill>
              </a:rPr>
              <a:t>e </a:t>
            </a:r>
            <a:r>
              <a:rPr lang="en-US" b="1" dirty="0">
                <a:solidFill>
                  <a:srgbClr val="764EBB"/>
                </a:solidFill>
              </a:rPr>
              <a:t>Forms, </a:t>
            </a:r>
            <a:r>
              <a:rPr lang="en-US" b="1" dirty="0"/>
              <a:t>we got 85 till now!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13311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224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Patient management system</vt:lpstr>
      <vt:lpstr>Executive Summary:</vt:lpstr>
      <vt:lpstr>PowerPoint Presentation</vt:lpstr>
      <vt:lpstr>But what do people think about the idea?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George</dc:creator>
  <cp:lastModifiedBy>Joseph George</cp:lastModifiedBy>
  <cp:revision>4</cp:revision>
  <dcterms:created xsi:type="dcterms:W3CDTF">2025-09-29T17:03:38Z</dcterms:created>
  <dcterms:modified xsi:type="dcterms:W3CDTF">2025-10-01T15:59:31Z</dcterms:modified>
</cp:coreProperties>
</file>