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4EBB"/>
    <a:srgbClr val="9A9590"/>
    <a:srgbClr val="31AA52"/>
    <a:srgbClr val="FBBD01"/>
    <a:srgbClr val="EB4132"/>
    <a:srgbClr val="408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9A85-17AE-8718-18BF-57645A65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356BC-F545-998A-EFFB-C49E5D075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848D-97CC-B875-54EB-AD20BE07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4C78-86B9-5EBD-3655-C5C641FA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E337-EBCD-80C3-2FD7-5012EAA0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8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00B-4375-3C80-BECF-88674469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BCE82-C793-8347-5EF2-44B3B8312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292-AF9E-060B-3A94-19B8867D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2D7A5-00B5-FBD9-56EF-A8D43CFC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84E2-98B5-C52E-C716-99A6D2E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70DF3-44BF-8C45-2126-BC49750F0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2794A-97FE-662C-329F-204D01EC7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E569-61A5-469A-F36E-BC1B11D9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66-F683-1704-0287-8764AB3E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6FD4-2FA4-6265-BD88-F73D70B6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0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B8E8-0331-A56F-9019-EC493AFC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23E1-8A93-84D1-274D-6F1F7F9A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E20BD-B6C0-0A21-97F1-E6DDE69C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63F6-4592-488C-8710-6005C337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55F7-4412-B9AE-80B2-4BB27F02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4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E0DC-E3A2-5E86-95C5-6BFF9FEA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FD789-B7CD-DE22-83ED-2027D256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2CAA-B712-EEF2-6C11-7C438716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F2EDB-34ED-4CA8-25B9-FDF6C224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AC15-F294-D2AA-DA3E-625D7E82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830C-B534-7628-4EBC-FDCEA021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C686-69AC-BE17-40A8-0A4B57B33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05C67-DC15-099A-6EE3-5722E7B64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45A3A-DBD8-A47B-22BA-25284F8C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109EE-6934-A7AF-A78C-6B9C885B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C3A97-4E4F-33D9-E534-2692735B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4A0B-ABAC-4D89-A175-AE8E9DE0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B7909-F034-3C34-3AE8-1F8B0B3F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0B4AC-62E6-9B48-5DB6-24265712A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F7EDA-DAD0-DF8F-B347-15698D68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11FCE-52D6-3EE6-55BB-5D42020E1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A0F30-D946-7A4D-F9C3-10876C24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7A5FA-8F4F-EA90-2335-D15D2E4A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E7AB7-B45B-B213-C765-143385E9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3171-F518-6ECE-4554-DD541443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D85A2-FDB0-2D9E-66B4-402CF0C2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28064-6019-F740-4003-DFE943A0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0D4-0042-8A51-8954-5447E4EC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5D3F3-B141-00A3-B2F6-140C2F8B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93602-83D4-BFB4-ED8C-3EA46E41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0BD57-A5E6-D99F-CD7B-A526691B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5EC4-17E0-62F0-5E57-40D80AB4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A347-4C3F-8BA6-AEA0-B982AD82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BB615-0998-FD41-E6CC-907741F27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3961A-7332-DC01-1C82-1F5D39D7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F7175-7857-2BF5-49B3-B2C27DC2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A0045-0A2C-B3B5-E613-690812C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94A3-78D1-580F-BD6B-B6B28CE5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5AFAA-8256-3A84-33ED-BC5494B18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10824-43E2-04B6-BACE-8748DFEA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1D68B-ECAD-D762-84AB-2C6653F4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66AE-A403-A21A-72C6-5356F9BC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3CE27-FB75-21D1-0B01-DFE4D6CA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082B7-F531-809E-F87B-EF8C2295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B36AF-0171-6707-5D9C-D64FAA6C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1B13-C367-ACFC-421D-6FF9722A1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1ADF8-F476-4B6F-A0B6-FB71A974321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7190-C549-A3CB-9734-D2E780862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B17B-6F3C-0476-EFAE-558A2FA20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tylized Human Second Molar Tooth">
                <a:extLst>
                  <a:ext uri="{FF2B5EF4-FFF2-40B4-BE49-F238E27FC236}">
                    <a16:creationId xmlns:a16="http://schemas.microsoft.com/office/drawing/2014/main" id="{41B8F9E4-7FE1-6D33-4B7E-B4BCBEA504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6777356"/>
                  </p:ext>
                </p:extLst>
              </p:nvPr>
            </p:nvGraphicFramePr>
            <p:xfrm>
              <a:off x="2119223" y="-178269"/>
              <a:ext cx="7269824" cy="119925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269824" cy="11992553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9939846" ay="-555350" az="-1065876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47519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tylized Human Second Molar Tooth">
                <a:extLst>
                  <a:ext uri="{FF2B5EF4-FFF2-40B4-BE49-F238E27FC236}">
                    <a16:creationId xmlns:a16="http://schemas.microsoft.com/office/drawing/2014/main" id="{41B8F9E4-7FE1-6D33-4B7E-B4BCBEA50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9223" y="-178269"/>
                <a:ext cx="7269824" cy="1199255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5753C05-26ED-B0FD-F9E7-417DBE56D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teeth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B4F4D-84F6-4A6C-02EA-DE1D0DCD9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connect people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1F01C5-6077-04F7-1CA5-AEA47D4B79B0}"/>
              </a:ext>
            </a:extLst>
          </p:cNvPr>
          <p:cNvSpPr txBox="1">
            <a:spLocks/>
          </p:cNvSpPr>
          <p:nvPr/>
        </p:nvSpPr>
        <p:spPr>
          <a:xfrm>
            <a:off x="-8693988" y="-249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Executive Summary: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2364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531">
        <p159:morph option="byObject"/>
      </p:transition>
    </mc:Choice>
    <mc:Fallback>
      <p:transition spd="slow" advTm="153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B21296C-5364-552C-5B3E-C95701B81E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1645040"/>
                  </p:ext>
                </p:extLst>
              </p:nvPr>
            </p:nvGraphicFramePr>
            <p:xfrm>
              <a:off x="2918826" y="-511163"/>
              <a:ext cx="6354348" cy="1119110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354348" cy="11191109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840324" ay="-368025" az="-9159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63463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B21296C-5364-552C-5B3E-C95701B81E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8826" y="-511163"/>
                <a:ext cx="6354348" cy="1119110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F93B18B-4C39-B509-B0B0-D3ADCE2B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4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Executive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A1B8-51BC-72FC-E42F-629BCC61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About the Project</a:t>
            </a:r>
          </a:p>
          <a:p>
            <a:r>
              <a:rPr lang="en-US" sz="1800" dirty="0"/>
              <a:t>Aims to design and develop a </a:t>
            </a:r>
            <a:r>
              <a:rPr lang="en-US" sz="1800" b="1" dirty="0"/>
              <a:t>digital platform (mobile &amp; web application)</a:t>
            </a:r>
            <a:r>
              <a:rPr lang="en-US" sz="1800" dirty="0"/>
              <a:t> that connects </a:t>
            </a:r>
            <a:r>
              <a:rPr lang="en-US" sz="1800" b="1" dirty="0"/>
              <a:t>Dental Students</a:t>
            </a:r>
            <a:r>
              <a:rPr lang="en-US" sz="1800" dirty="0"/>
              <a:t> with </a:t>
            </a:r>
            <a:r>
              <a:rPr lang="en-US" sz="1800" b="1" dirty="0"/>
              <a:t>Patients</a:t>
            </a:r>
            <a:r>
              <a:rPr lang="en-US" sz="1800" dirty="0"/>
              <a:t> who need affordable dental care.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The system will serve as a mutual benefit bridge:</a:t>
            </a:r>
          </a:p>
          <a:p>
            <a:r>
              <a:rPr lang="en-US" sz="1800" b="1" dirty="0"/>
              <a:t>Patients:</a:t>
            </a:r>
            <a:r>
              <a:rPr lang="en-US" sz="1800" dirty="0"/>
              <a:t> gain access to low-cost or free dental services, while maintaining trust through </a:t>
            </a:r>
            <a:r>
              <a:rPr lang="en-US" sz="1800" b="1" dirty="0"/>
              <a:t>faculty supervision</a:t>
            </a:r>
            <a:r>
              <a:rPr lang="en-US" sz="1800" dirty="0"/>
              <a:t>.</a:t>
            </a:r>
          </a:p>
          <a:p>
            <a:r>
              <a:rPr lang="en-US" sz="1800" b="1" dirty="0"/>
              <a:t>Students:</a:t>
            </a:r>
            <a:r>
              <a:rPr lang="en-US" sz="1800" dirty="0"/>
              <a:t> gain valuable </a:t>
            </a:r>
            <a:r>
              <a:rPr lang="en-US" sz="1800" b="1" dirty="0"/>
              <a:t>hands-on experience</a:t>
            </a:r>
            <a:r>
              <a:rPr lang="en-US" sz="1800" dirty="0"/>
              <a:t> by working on real cases, supported by structured scheduling, patient feedback, and digital case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50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94">
        <p159:morph option="byObject"/>
      </p:transition>
    </mc:Choice>
    <mc:Fallback>
      <p:transition spd="slow" advTm="209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64537A0-969E-B5A3-2F0C-A679778E09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3383741"/>
                  </p:ext>
                </p:extLst>
              </p:nvPr>
            </p:nvGraphicFramePr>
            <p:xfrm>
              <a:off x="2630213" y="-457057"/>
              <a:ext cx="6931573" cy="1108289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931573" cy="11082897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929376" ay="1962527" az="51101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63462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64537A0-969E-B5A3-2F0C-A679778E09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0213" y="-457057"/>
                <a:ext cx="6931573" cy="1108289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87DE-17BD-6B3A-7365-BA71034E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0" y="1404710"/>
            <a:ext cx="1090385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Key Objectives:</a:t>
            </a:r>
          </a:p>
          <a:p>
            <a:r>
              <a:rPr lang="en-US" dirty="0"/>
              <a:t>Provide </a:t>
            </a:r>
            <a:r>
              <a:rPr lang="en-US" b="1" dirty="0"/>
              <a:t>accessible and affordable</a:t>
            </a:r>
            <a:r>
              <a:rPr lang="en-US" dirty="0"/>
              <a:t> dental services for patients.</a:t>
            </a:r>
          </a:p>
          <a:p>
            <a:r>
              <a:rPr lang="en-US" dirty="0"/>
              <a:t>Enable students to </a:t>
            </a:r>
            <a:r>
              <a:rPr lang="en-US" b="1" dirty="0"/>
              <a:t>practice, learn, and improve skills</a:t>
            </a:r>
            <a:r>
              <a:rPr lang="en-US" dirty="0"/>
              <a:t> before graduation.</a:t>
            </a:r>
          </a:p>
          <a:p>
            <a:r>
              <a:rPr lang="en-US" dirty="0"/>
              <a:t>Ensure </a:t>
            </a:r>
            <a:r>
              <a:rPr lang="en-US" b="1" dirty="0"/>
              <a:t>secure, easy, and professional communication</a:t>
            </a:r>
            <a:r>
              <a:rPr lang="en-US" dirty="0"/>
              <a:t> between both parties.</a:t>
            </a:r>
          </a:p>
          <a:p>
            <a:r>
              <a:rPr lang="en-US" dirty="0"/>
              <a:t>Collect feedback and generate insights to </a:t>
            </a:r>
            <a:r>
              <a:rPr lang="en-US" b="1" dirty="0"/>
              <a:t>improve healthcare quality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It Matters?</a:t>
            </a:r>
          </a:p>
          <a:p>
            <a:r>
              <a:rPr lang="en-US" dirty="0"/>
              <a:t>Tackles the challenge of </a:t>
            </a:r>
            <a:r>
              <a:rPr lang="en-US" b="1" dirty="0"/>
              <a:t>limited patient access</a:t>
            </a:r>
            <a:r>
              <a:rPr lang="en-US" dirty="0"/>
              <a:t> to affordable dental care.</a:t>
            </a:r>
          </a:p>
          <a:p>
            <a:r>
              <a:rPr lang="en-US" dirty="0"/>
              <a:t>Empowers students with </a:t>
            </a:r>
            <a:r>
              <a:rPr lang="en-US" b="1" dirty="0"/>
              <a:t>practical exposure</a:t>
            </a:r>
            <a:r>
              <a:rPr lang="en-US" dirty="0"/>
              <a:t> under supervision.</a:t>
            </a:r>
          </a:p>
          <a:p>
            <a:r>
              <a:rPr lang="en-US" dirty="0"/>
              <a:t>Bridges the </a:t>
            </a:r>
            <a:r>
              <a:rPr lang="en-US" b="1" dirty="0"/>
              <a:t>gap between academia and real-world practice</a:t>
            </a:r>
            <a:r>
              <a:rPr lang="en-US" dirty="0"/>
              <a:t>.</a:t>
            </a:r>
          </a:p>
          <a:p>
            <a:r>
              <a:rPr lang="en-US" dirty="0"/>
              <a:t>Supports the college’s mission in </a:t>
            </a:r>
            <a:r>
              <a:rPr lang="en-US" b="1" dirty="0"/>
              <a:t>community service &amp; innovation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27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412">
        <p159:morph option="byObject"/>
      </p:transition>
    </mc:Choice>
    <mc:Fallback>
      <p:transition spd="slow" advTm="141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B2311522-0CBD-3F53-FCF6-5DE8EEEC2A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8514661"/>
                  </p:ext>
                </p:extLst>
              </p:nvPr>
            </p:nvGraphicFramePr>
            <p:xfrm>
              <a:off x="4127300" y="-400309"/>
              <a:ext cx="6645929" cy="11006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645929" cy="11006723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3894629" ay="3846305" az="375026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6346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B2311522-0CBD-3F53-FCF6-5DE8EEEC2A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300" y="-400309"/>
                <a:ext cx="6645929" cy="1100672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F226C7-7B89-D21B-B609-7E4E983D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9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But what do people think about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9BFE-81C4-3C86-82BE-255742B73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95" y="1855351"/>
            <a:ext cx="10515600" cy="435133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As the </a:t>
            </a:r>
            <a:r>
              <a:rPr lang="en-US" b="1" dirty="0"/>
              <a:t>survey </a:t>
            </a:r>
            <a:r>
              <a:rPr lang="en-US" dirty="0"/>
              <a:t>that’s</a:t>
            </a:r>
            <a:r>
              <a:rPr lang="en-US" b="1" dirty="0"/>
              <a:t> </a:t>
            </a:r>
            <a:r>
              <a:rPr lang="en-US" dirty="0"/>
              <a:t>made from our team on </a:t>
            </a:r>
            <a:r>
              <a:rPr lang="en-US" b="1" dirty="0">
                <a:solidFill>
                  <a:srgbClr val="4086F4"/>
                </a:solidFill>
              </a:rPr>
              <a:t>G</a:t>
            </a:r>
            <a:r>
              <a:rPr lang="en-US" b="1" dirty="0">
                <a:solidFill>
                  <a:srgbClr val="EB4132"/>
                </a:solidFill>
              </a:rPr>
              <a:t>o</a:t>
            </a:r>
            <a:r>
              <a:rPr lang="en-US" b="1" dirty="0">
                <a:solidFill>
                  <a:srgbClr val="FBBD01"/>
                </a:solidFill>
              </a:rPr>
              <a:t>o</a:t>
            </a:r>
            <a:r>
              <a:rPr lang="en-US" b="1" dirty="0">
                <a:solidFill>
                  <a:srgbClr val="4086F4"/>
                </a:solidFill>
              </a:rPr>
              <a:t>g</a:t>
            </a:r>
            <a:r>
              <a:rPr lang="en-US" b="1" dirty="0">
                <a:solidFill>
                  <a:srgbClr val="31AA52"/>
                </a:solidFill>
              </a:rPr>
              <a:t>l</a:t>
            </a:r>
            <a:r>
              <a:rPr lang="en-US" b="1" dirty="0">
                <a:solidFill>
                  <a:srgbClr val="EB4132"/>
                </a:solidFill>
              </a:rPr>
              <a:t>e </a:t>
            </a:r>
            <a:r>
              <a:rPr lang="en-US" b="1" dirty="0">
                <a:solidFill>
                  <a:srgbClr val="764EBB"/>
                </a:solidFill>
              </a:rPr>
              <a:t>Forms, </a:t>
            </a:r>
            <a:r>
              <a:rPr lang="en-US" b="1" dirty="0"/>
              <a:t>we got {n} till now!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3311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654">
        <p159:morph option="byObject"/>
      </p:transition>
    </mc:Choice>
    <mc:Fallback>
      <p:transition spd="slow" advTm="1654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The teeth project</vt:lpstr>
      <vt:lpstr>Executive Summary:</vt:lpstr>
      <vt:lpstr>PowerPoint Presentation</vt:lpstr>
      <vt:lpstr>But what do people think about the idea?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George</dc:creator>
  <cp:lastModifiedBy>Joseph George</cp:lastModifiedBy>
  <cp:revision>3</cp:revision>
  <dcterms:created xsi:type="dcterms:W3CDTF">2025-09-29T17:03:38Z</dcterms:created>
  <dcterms:modified xsi:type="dcterms:W3CDTF">2025-09-29T17:44:01Z</dcterms:modified>
</cp:coreProperties>
</file>