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AE2B53F-E1E0-4465-BF0C-E98AB9588358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C6609E-6541-4A2F-A4A2-9F5E236513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34950"/>
            <a:ext cx="8509000" cy="638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315200" cy="2595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</a:rPr>
              <a:t>HANDLING TELEPHONE CALLS IN A LAW OFFICE</a:t>
            </a:r>
            <a:endParaRPr lang="en-US" sz="5400" b="1" spc="50" dirty="0">
              <a:ln w="11430">
                <a:solidFill>
                  <a:schemeClr val="bg1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09038"/>
            <a:ext cx="1600200" cy="5199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Module 3: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4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1"/>
            <a:ext cx="7315200" cy="147961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 pitchFamily="18" charset="0"/>
              </a:rPr>
              <a:t>Your responsibility in handling legal client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Rockwell" pitchFamily="18" charset="0"/>
              </a:rPr>
              <a:t>As a legal office manager or assistant, you will come in contact with many people; namely new clients, established clients, clerks of the courts , other lawyer’s personal business acquaintance and many more.</a:t>
            </a:r>
          </a:p>
          <a:p>
            <a:r>
              <a:rPr lang="en-US" sz="2400" b="1" dirty="0" smtClean="0">
                <a:latin typeface="Rockwell" pitchFamily="18" charset="0"/>
              </a:rPr>
              <a:t>Many of your office clients will transact their business through the use of the telephone.</a:t>
            </a:r>
          </a:p>
          <a:p>
            <a:r>
              <a:rPr lang="en-US" sz="2400" b="1" dirty="0" smtClean="0">
                <a:latin typeface="Rockwell" pitchFamily="18" charset="0"/>
              </a:rPr>
              <a:t>Many people tend to believe that anybody can answer the telephone and greet a caller.</a:t>
            </a:r>
          </a:p>
        </p:txBody>
      </p:sp>
    </p:spTree>
    <p:extLst>
      <p:ext uri="{BB962C8B-B14F-4D97-AF65-F5344CB8AC3E}">
        <p14:creationId xmlns:p14="http://schemas.microsoft.com/office/powerpoint/2010/main" val="281982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 pitchFamily="18" charset="0"/>
              </a:rPr>
              <a:t>The office telephone in a law office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Rockwell" pitchFamily="18" charset="0"/>
              </a:rPr>
              <a:t>When you talk on the office telephone, you represent your firm.</a:t>
            </a:r>
          </a:p>
          <a:p>
            <a:r>
              <a:rPr lang="en-US" sz="2400" b="1" dirty="0" smtClean="0">
                <a:latin typeface="Rockwell" pitchFamily="18" charset="0"/>
              </a:rPr>
              <a:t>You must always be conscious of the effect of your words, tone of your voice, etc.</a:t>
            </a:r>
          </a:p>
          <a:p>
            <a:r>
              <a:rPr lang="en-US" sz="2400" b="1" dirty="0" smtClean="0">
                <a:latin typeface="Rockwell" pitchFamily="18" charset="0"/>
              </a:rPr>
              <a:t>All calls must be answer promptly.</a:t>
            </a:r>
            <a:endParaRPr lang="en-US" sz="2400" b="1" dirty="0">
              <a:latin typeface="Rockwell" pitchFamily="18" charset="0"/>
            </a:endParaRPr>
          </a:p>
          <a:p>
            <a:r>
              <a:rPr lang="en-US" sz="2400" b="1" dirty="0" smtClean="0">
                <a:latin typeface="Rockwell" pitchFamily="18" charset="0"/>
              </a:rPr>
              <a:t>However, in a busy office, this is not always easy. You must stop no matter what you are doing or excuse yourself to the person whom you are talking.</a:t>
            </a:r>
          </a:p>
          <a:p>
            <a:pPr marL="45720" indent="0">
              <a:buNone/>
            </a:pPr>
            <a:endParaRPr lang="en-US" sz="2400" b="1" dirty="0" smtClean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8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315200" cy="1154097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 pitchFamily="18" charset="0"/>
              </a:rPr>
              <a:t>Your telephone voice and attitude are very important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315200" cy="1154097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 pitchFamily="18" charset="0"/>
              </a:rPr>
              <a:t>Steps in handling incoming telephone call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73152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STEP ONE:</a:t>
            </a:r>
            <a:r>
              <a:rPr lang="en-US" sz="2400" b="1" dirty="0" smtClean="0">
                <a:latin typeface="Rockwell" pitchFamily="18" charset="0"/>
              </a:rPr>
              <a:t>	 </a:t>
            </a:r>
            <a:r>
              <a:rPr lang="en-US" sz="2400" b="1" u="sng" dirty="0" smtClean="0">
                <a:latin typeface="Rockwell" pitchFamily="18" charset="0"/>
              </a:rPr>
              <a:t>Always have a ready writing tool near the telephone.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STEP TWO: </a:t>
            </a:r>
            <a:r>
              <a:rPr lang="en-US" sz="2400" b="1" dirty="0" smtClean="0">
                <a:latin typeface="Rockwell" pitchFamily="18" charset="0"/>
              </a:rPr>
              <a:t>	</a:t>
            </a:r>
            <a:r>
              <a:rPr lang="en-US" sz="2400" b="1" u="sng" dirty="0" smtClean="0">
                <a:latin typeface="Rockwell" pitchFamily="18" charset="0"/>
              </a:rPr>
              <a:t>Answer the call promptly.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STEP THREE: </a:t>
            </a:r>
            <a:r>
              <a:rPr lang="en-US" sz="2400" b="1" dirty="0" smtClean="0">
                <a:latin typeface="Rockwell" pitchFamily="18" charset="0"/>
              </a:rPr>
              <a:t>	</a:t>
            </a:r>
            <a:r>
              <a:rPr lang="en-US" sz="2400" b="1" u="sng" dirty="0" smtClean="0">
                <a:latin typeface="Rockwell" pitchFamily="18" charset="0"/>
              </a:rPr>
              <a:t>Identify your company and yourself courteously. 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Ex.: (1.)</a:t>
            </a:r>
            <a:r>
              <a:rPr lang="en-US" sz="2400" b="1" dirty="0" smtClean="0">
                <a:latin typeface="Rockwell" pitchFamily="18" charset="0"/>
              </a:rPr>
              <a:t>Atty. Mercado’s Law Office, Good morning! 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Rockwell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       (2.)</a:t>
            </a:r>
            <a:r>
              <a:rPr lang="en-US" sz="2400" b="1" dirty="0" smtClean="0">
                <a:latin typeface="Rockwell" pitchFamily="18" charset="0"/>
              </a:rPr>
              <a:t>Lim and Associates Law Office, may I help you?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        (3.)</a:t>
            </a:r>
            <a:r>
              <a:rPr lang="en-US" sz="2400" b="1" dirty="0" smtClean="0">
                <a:latin typeface="Rockwell" pitchFamily="18" charset="0"/>
              </a:rPr>
              <a:t>Thank you for calling Atty. Gabriella’s Law Office, this is </a:t>
            </a:r>
            <a:r>
              <a:rPr lang="en-US" sz="2400" b="1" dirty="0" err="1" smtClean="0">
                <a:latin typeface="Rockwell" pitchFamily="18" charset="0"/>
              </a:rPr>
              <a:t>Pia</a:t>
            </a:r>
            <a:r>
              <a:rPr lang="en-US" sz="2400" b="1" dirty="0" smtClean="0">
                <a:latin typeface="Rockwell" pitchFamily="18" charset="0"/>
              </a:rPr>
              <a:t>, his legal office assistant, may I help you?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STEP FOUR: </a:t>
            </a:r>
            <a:r>
              <a:rPr lang="en-US" sz="2400" b="1" dirty="0" smtClean="0">
                <a:latin typeface="Rockwell" pitchFamily="18" charset="0"/>
              </a:rPr>
              <a:t>	</a:t>
            </a:r>
            <a:r>
              <a:rPr lang="en-US" sz="2400" b="1" u="sng" dirty="0" smtClean="0">
                <a:latin typeface="Rockwell" pitchFamily="18" charset="0"/>
              </a:rPr>
              <a:t>Screen the caller tactfully.</a:t>
            </a:r>
          </a:p>
        </p:txBody>
      </p:sp>
    </p:spTree>
    <p:extLst>
      <p:ext uri="{BB962C8B-B14F-4D97-AF65-F5344CB8AC3E}">
        <p14:creationId xmlns:p14="http://schemas.microsoft.com/office/powerpoint/2010/main" val="344265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5676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STEP FIVE: </a:t>
            </a:r>
            <a:r>
              <a:rPr lang="en-US" sz="2400" b="1" dirty="0" smtClean="0">
                <a:latin typeface="Rockwell" pitchFamily="18" charset="0"/>
              </a:rPr>
              <a:t>	</a:t>
            </a:r>
            <a:r>
              <a:rPr lang="en-US" sz="2400" b="1" u="sng" dirty="0" smtClean="0">
                <a:latin typeface="Rockwell" pitchFamily="18" charset="0"/>
              </a:rPr>
              <a:t>When the called person is not around.</a:t>
            </a:r>
            <a:endParaRPr lang="en-US" sz="2400" b="1" u="sng" dirty="0">
              <a:latin typeface="Rockwell" pitchFamily="18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latin typeface="Rockwell" pitchFamily="18" charset="0"/>
              </a:rPr>
              <a:t>Offer to take the message.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latin typeface="Rockwell" pitchFamily="18" charset="0"/>
              </a:rPr>
              <a:t>Offer to get the telephone number and promise a return call.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latin typeface="Rockwell" pitchFamily="18" charset="0"/>
              </a:rPr>
              <a:t>Advise the caller to call back or call again.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latin typeface="Rockwell" pitchFamily="18" charset="0"/>
              </a:rPr>
              <a:t>You may refer the caller to someone in the office who can be of help.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STEP SIX: 	</a:t>
            </a:r>
            <a:r>
              <a:rPr lang="en-US" sz="2400" b="1" dirty="0" smtClean="0">
                <a:latin typeface="Rockwell" pitchFamily="18" charset="0"/>
              </a:rPr>
              <a:t>	</a:t>
            </a:r>
            <a:r>
              <a:rPr lang="en-US" sz="2400" b="1" u="sng" dirty="0" smtClean="0">
                <a:latin typeface="Rockwell" pitchFamily="18" charset="0"/>
              </a:rPr>
              <a:t>Terminate the call courteously.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  <a:latin typeface="Rockwell" pitchFamily="18" charset="0"/>
              </a:rPr>
              <a:t>STEP SEVEN: </a:t>
            </a:r>
            <a:r>
              <a:rPr lang="en-US" sz="2400" b="1" dirty="0" smtClean="0">
                <a:latin typeface="Rockwell" pitchFamily="18" charset="0"/>
              </a:rPr>
              <a:t>	</a:t>
            </a:r>
            <a:r>
              <a:rPr lang="en-US" sz="2400" b="1" u="sng" dirty="0" smtClean="0">
                <a:latin typeface="Rockwell" pitchFamily="18" charset="0"/>
              </a:rPr>
              <a:t>Fill up the message slip and forward to person concerned for action.</a:t>
            </a:r>
          </a:p>
        </p:txBody>
      </p:sp>
    </p:spTree>
    <p:extLst>
      <p:ext uri="{BB962C8B-B14F-4D97-AF65-F5344CB8AC3E}">
        <p14:creationId xmlns:p14="http://schemas.microsoft.com/office/powerpoint/2010/main" val="410088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5903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Rockwell" pitchFamily="18" charset="0"/>
              </a:rPr>
              <a:t>THE END.</a:t>
            </a:r>
            <a:br>
              <a:rPr lang="en-US" b="1" dirty="0" smtClean="0">
                <a:latin typeface="Rockwell" pitchFamily="18" charset="0"/>
              </a:rPr>
            </a:br>
            <a:r>
              <a:rPr lang="en-US" b="1" dirty="0" smtClean="0">
                <a:latin typeface="Rockwell" pitchFamily="18" charset="0"/>
              </a:rPr>
              <a:t>Thank you!</a:t>
            </a:r>
            <a:endParaRPr lang="en-US" b="1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82</TotalTime>
  <Words>188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HANDLING TELEPHONE CALLS IN A LAW OFFICE</vt:lpstr>
      <vt:lpstr>Your responsibility in handling legal client</vt:lpstr>
      <vt:lpstr>The office telephone in a law office</vt:lpstr>
      <vt:lpstr>Your telephone voice and attitude are very important</vt:lpstr>
      <vt:lpstr>Steps in handling incoming telephone call</vt:lpstr>
      <vt:lpstr>PowerPoint Presentation</vt:lpstr>
      <vt:lpstr>THE END. Thank you!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TELEPHONE CALLS IN A LAW OFFICE</dc:title>
  <dc:creator>pc8</dc:creator>
  <cp:lastModifiedBy>pc8</cp:lastModifiedBy>
  <cp:revision>7</cp:revision>
  <dcterms:created xsi:type="dcterms:W3CDTF">2015-07-17T18:05:29Z</dcterms:created>
  <dcterms:modified xsi:type="dcterms:W3CDTF">2015-07-17T19:27:45Z</dcterms:modified>
</cp:coreProperties>
</file>