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9"/>
  </p:notesMasterIdLst>
  <p:handoutMasterIdLst>
    <p:handoutMasterId r:id="rId170"/>
  </p:handoutMasterIdLst>
  <p:sldIdLst>
    <p:sldId id="256" r:id="rId2"/>
    <p:sldId id="513" r:id="rId3"/>
    <p:sldId id="2514" r:id="rId4"/>
    <p:sldId id="2531" r:id="rId5"/>
    <p:sldId id="2551" r:id="rId6"/>
    <p:sldId id="2553" r:id="rId7"/>
    <p:sldId id="2554" r:id="rId8"/>
    <p:sldId id="1242" r:id="rId9"/>
    <p:sldId id="802" r:id="rId10"/>
    <p:sldId id="1188" r:id="rId11"/>
    <p:sldId id="1062" r:id="rId12"/>
    <p:sldId id="1187" r:id="rId13"/>
    <p:sldId id="2366" r:id="rId14"/>
    <p:sldId id="1186" r:id="rId15"/>
    <p:sldId id="1066" r:id="rId16"/>
    <p:sldId id="1067" r:id="rId17"/>
    <p:sldId id="1069" r:id="rId18"/>
    <p:sldId id="1070" r:id="rId19"/>
    <p:sldId id="1190" r:id="rId20"/>
    <p:sldId id="1054" r:id="rId21"/>
    <p:sldId id="1022" r:id="rId22"/>
    <p:sldId id="1134" r:id="rId23"/>
    <p:sldId id="1137" r:id="rId24"/>
    <p:sldId id="1135" r:id="rId25"/>
    <p:sldId id="1182" r:id="rId26"/>
    <p:sldId id="1139" r:id="rId27"/>
    <p:sldId id="1138" r:id="rId28"/>
    <p:sldId id="1129" r:id="rId29"/>
    <p:sldId id="1143" r:id="rId30"/>
    <p:sldId id="2367" r:id="rId31"/>
    <p:sldId id="1191" r:id="rId32"/>
    <p:sldId id="830" r:id="rId33"/>
    <p:sldId id="832" r:id="rId34"/>
    <p:sldId id="833" r:id="rId35"/>
    <p:sldId id="835" r:id="rId36"/>
    <p:sldId id="836" r:id="rId37"/>
    <p:sldId id="837" r:id="rId38"/>
    <p:sldId id="838" r:id="rId39"/>
    <p:sldId id="839" r:id="rId40"/>
    <p:sldId id="1145" r:id="rId41"/>
    <p:sldId id="841" r:id="rId42"/>
    <p:sldId id="1146" r:id="rId43"/>
    <p:sldId id="1152" r:id="rId44"/>
    <p:sldId id="1156" r:id="rId45"/>
    <p:sldId id="1155" r:id="rId46"/>
    <p:sldId id="1157" r:id="rId47"/>
    <p:sldId id="1154" r:id="rId48"/>
    <p:sldId id="1159" r:id="rId49"/>
    <p:sldId id="1160" r:id="rId50"/>
    <p:sldId id="1161" r:id="rId51"/>
    <p:sldId id="1162" r:id="rId52"/>
    <p:sldId id="1163" r:id="rId53"/>
    <p:sldId id="1165" r:id="rId54"/>
    <p:sldId id="1166" r:id="rId55"/>
    <p:sldId id="1167" r:id="rId56"/>
    <p:sldId id="1168" r:id="rId57"/>
    <p:sldId id="1169" r:id="rId58"/>
    <p:sldId id="1170" r:id="rId59"/>
    <p:sldId id="1172" r:id="rId60"/>
    <p:sldId id="1174" r:id="rId61"/>
    <p:sldId id="1175" r:id="rId62"/>
    <p:sldId id="1173" r:id="rId63"/>
    <p:sldId id="1176" r:id="rId64"/>
    <p:sldId id="1177" r:id="rId65"/>
    <p:sldId id="1178" r:id="rId66"/>
    <p:sldId id="860" r:id="rId67"/>
    <p:sldId id="1192" r:id="rId68"/>
    <p:sldId id="1193" r:id="rId69"/>
    <p:sldId id="1236" r:id="rId70"/>
    <p:sldId id="1235" r:id="rId71"/>
    <p:sldId id="1194" r:id="rId72"/>
    <p:sldId id="1195" r:id="rId73"/>
    <p:sldId id="1227" r:id="rId74"/>
    <p:sldId id="1199" r:id="rId75"/>
    <p:sldId id="1196" r:id="rId76"/>
    <p:sldId id="1200" r:id="rId77"/>
    <p:sldId id="1228" r:id="rId78"/>
    <p:sldId id="1201" r:id="rId79"/>
    <p:sldId id="1202" r:id="rId80"/>
    <p:sldId id="1219" r:id="rId81"/>
    <p:sldId id="1207" r:id="rId82"/>
    <p:sldId id="1222" r:id="rId83"/>
    <p:sldId id="1209" r:id="rId84"/>
    <p:sldId id="1243" r:id="rId85"/>
    <p:sldId id="1210" r:id="rId86"/>
    <p:sldId id="1212" r:id="rId87"/>
    <p:sldId id="1213" r:id="rId88"/>
    <p:sldId id="1223" r:id="rId89"/>
    <p:sldId id="1214" r:id="rId90"/>
    <p:sldId id="1244" r:id="rId91"/>
    <p:sldId id="1215" r:id="rId92"/>
    <p:sldId id="1226" r:id="rId93"/>
    <p:sldId id="1229" r:id="rId94"/>
    <p:sldId id="1230" r:id="rId95"/>
    <p:sldId id="1231" r:id="rId96"/>
    <p:sldId id="1232" r:id="rId97"/>
    <p:sldId id="1234" r:id="rId98"/>
    <p:sldId id="1237" r:id="rId99"/>
    <p:sldId id="1043" r:id="rId100"/>
    <p:sldId id="881" r:id="rId101"/>
    <p:sldId id="883" r:id="rId102"/>
    <p:sldId id="885" r:id="rId103"/>
    <p:sldId id="887" r:id="rId104"/>
    <p:sldId id="889" r:id="rId105"/>
    <p:sldId id="915" r:id="rId106"/>
    <p:sldId id="916" r:id="rId107"/>
    <p:sldId id="921" r:id="rId108"/>
    <p:sldId id="925" r:id="rId109"/>
    <p:sldId id="927" r:id="rId110"/>
    <p:sldId id="1038" r:id="rId111"/>
    <p:sldId id="897" r:id="rId112"/>
    <p:sldId id="910" r:id="rId113"/>
    <p:sldId id="1184" r:id="rId114"/>
    <p:sldId id="912" r:id="rId115"/>
    <p:sldId id="1015" r:id="rId116"/>
    <p:sldId id="928" r:id="rId117"/>
    <p:sldId id="1238" r:id="rId118"/>
    <p:sldId id="906" r:id="rId119"/>
    <p:sldId id="907" r:id="rId120"/>
    <p:sldId id="941" r:id="rId121"/>
    <p:sldId id="1091" r:id="rId122"/>
    <p:sldId id="1088" r:id="rId123"/>
    <p:sldId id="943" r:id="rId124"/>
    <p:sldId id="1092" r:id="rId125"/>
    <p:sldId id="1093" r:id="rId126"/>
    <p:sldId id="1102" r:id="rId127"/>
    <p:sldId id="1089" r:id="rId128"/>
    <p:sldId id="1097" r:id="rId129"/>
    <p:sldId id="1239" r:id="rId130"/>
    <p:sldId id="1240" r:id="rId131"/>
    <p:sldId id="1125" r:id="rId132"/>
    <p:sldId id="1039" r:id="rId133"/>
    <p:sldId id="1245" r:id="rId134"/>
    <p:sldId id="1246" r:id="rId135"/>
    <p:sldId id="1248" r:id="rId136"/>
    <p:sldId id="1249" r:id="rId137"/>
    <p:sldId id="1104" r:id="rId138"/>
    <p:sldId id="960" r:id="rId139"/>
    <p:sldId id="962" r:id="rId140"/>
    <p:sldId id="1107" r:id="rId141"/>
    <p:sldId id="1108" r:id="rId142"/>
    <p:sldId id="1120" r:id="rId143"/>
    <p:sldId id="1119" r:id="rId144"/>
    <p:sldId id="1124" r:id="rId145"/>
    <p:sldId id="968" r:id="rId146"/>
    <p:sldId id="1122" r:id="rId147"/>
    <p:sldId id="1123" r:id="rId148"/>
    <p:sldId id="1241" r:id="rId149"/>
    <p:sldId id="974" r:id="rId150"/>
    <p:sldId id="975" r:id="rId151"/>
    <p:sldId id="976" r:id="rId152"/>
    <p:sldId id="1037" r:id="rId153"/>
    <p:sldId id="979" r:id="rId154"/>
    <p:sldId id="1109" r:id="rId155"/>
    <p:sldId id="980" r:id="rId156"/>
    <p:sldId id="981" r:id="rId157"/>
    <p:sldId id="1112" r:id="rId158"/>
    <p:sldId id="982" r:id="rId159"/>
    <p:sldId id="1110" r:id="rId160"/>
    <p:sldId id="1111" r:id="rId161"/>
    <p:sldId id="986" r:id="rId162"/>
    <p:sldId id="1113" r:id="rId163"/>
    <p:sldId id="988" r:id="rId164"/>
    <p:sldId id="989" r:id="rId165"/>
    <p:sldId id="994" r:id="rId166"/>
    <p:sldId id="996" r:id="rId167"/>
    <p:sldId id="1114" r:id="rId1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2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/>
    <p:restoredTop sz="86003"/>
  </p:normalViewPr>
  <p:slideViewPr>
    <p:cSldViewPr snapToGrid="0">
      <p:cViewPr varScale="1">
        <p:scale>
          <a:sx n="90" d="100"/>
          <a:sy n="90" d="100"/>
        </p:scale>
        <p:origin x="424" y="192"/>
      </p:cViewPr>
      <p:guideLst>
        <p:guide orient="horz" pos="2201"/>
        <p:guide pos="2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34B7E-0B2B-5E49-A918-8AFD6AA366B5}" type="datetime1">
              <a:rPr lang="he-IL"/>
              <a:t>כ"ג.תשרי.תשפ"ג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E8FCF-8D2F-D148-9A99-80B9EBB50B13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6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C280-96A2-4249-BF83-22F270A3397E}" type="datetime1">
              <a:rPr lang="he-IL"/>
              <a:t>כ"ג.תשרי.תשפ"ג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89ABF-3EF1-3E41-BA86-851DA49508B5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89ABF-3EF1-3E41-BA86-851DA49508B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479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2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1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0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13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83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0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89ABF-3EF1-3E41-BA86-851DA49508B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5023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88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59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92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3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2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7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86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5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1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5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89ABF-3EF1-3E41-BA86-851DA49508B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852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40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8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0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15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13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89ABF-3EF1-3E41-BA86-851DA49508B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0591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63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34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64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06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89ABF-3EF1-3E41-BA86-851DA49508B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4502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8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6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9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ABF-3EF1-3E41-BA86-851DA49508B5}" type="slidenum">
              <a:rPr lang="en-US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heade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700" y="2672252"/>
            <a:ext cx="7086600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 Week I, Unit J: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63357" t="5251" r="3343" b="10503"/>
          <a:stretch/>
        </p:blipFill>
        <p:spPr>
          <a:xfrm>
            <a:off x="8923507" y="0"/>
            <a:ext cx="3268493" cy="1041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7755" t="5251" r="32968" b="10503"/>
          <a:stretch/>
        </p:blipFill>
        <p:spPr>
          <a:xfrm>
            <a:off x="-1" y="0"/>
            <a:ext cx="8995589" cy="104139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207030" y="4706446"/>
            <a:ext cx="393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Noam Nisan and Shimon Schocken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117841" y="3256456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8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>
                <a:solidFill>
                  <a:srgbClr val="FF6600"/>
                </a:solidFill>
              </a:rPr>
              <a:t>Building</a:t>
            </a:r>
            <a:r>
              <a:rPr lang="en-US" sz="1600" i="1" baseline="0" dirty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3509035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1807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502222" y="1090409"/>
            <a:ext cx="4143403" cy="522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73800" y="1052513"/>
            <a:ext cx="5089525" cy="532606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93600" rIns="144000" bIns="93600">
            <a:normAutofit/>
          </a:bodyPr>
          <a:lstStyle>
            <a:lvl1pPr marL="0" indent="0">
              <a:spcBef>
                <a:spcPts val="200"/>
              </a:spcBef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38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3509035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1807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34142" y="1080945"/>
            <a:ext cx="4019086" cy="532606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93600" rIns="144000" bIns="93600">
            <a:normAutofit/>
          </a:bodyPr>
          <a:lstStyle>
            <a:lvl1pPr marL="0" indent="0">
              <a:spcBef>
                <a:spcPts val="200"/>
              </a:spcBef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865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2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30409"/>
            <a:ext cx="7813666" cy="11867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2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68976" y="1961562"/>
            <a:ext cx="3466297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 Chapter 8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8634431" cy="1041399"/>
            <a:chOff x="0" y="0"/>
            <a:chExt cx="8634431" cy="1041399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/>
            <a:srcRect l="63357" t="5251" r="3343" b="10503"/>
            <a:stretch/>
          </p:blipFill>
          <p:spPr>
            <a:xfrm>
              <a:off x="5365938" y="0"/>
              <a:ext cx="3268493" cy="10413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2"/>
            <a:srcRect l="37755" t="5251" r="32968" b="10503"/>
            <a:stretch/>
          </p:blipFill>
          <p:spPr>
            <a:xfrm>
              <a:off x="0" y="0"/>
              <a:ext cx="5438114" cy="1041399"/>
            </a:xfrm>
            <a:prstGeom prst="rect">
              <a:avLst/>
            </a:prstGeom>
          </p:spPr>
        </p:pic>
      </p:grpSp>
      <p:sp>
        <p:nvSpPr>
          <p:cNvPr id="14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>
                <a:solidFill>
                  <a:srgbClr val="FF6600"/>
                </a:solidFill>
              </a:rPr>
              <a:t>Building</a:t>
            </a:r>
            <a:r>
              <a:rPr lang="en-US" sz="1600" i="1" baseline="0" dirty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373021" y="3943628"/>
            <a:ext cx="585250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These slides</a:t>
            </a:r>
            <a:r>
              <a:rPr lang="en-US" sz="1800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 support chapter 9 of the book</a:t>
            </a:r>
          </a:p>
          <a:p>
            <a:pPr algn="ctr">
              <a:spcBef>
                <a:spcPts val="600"/>
              </a:spcBef>
            </a:pPr>
            <a:r>
              <a:rPr lang="en-US" sz="1800" i="1" u="sng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The Elements of Computing Systems</a:t>
            </a:r>
            <a:r>
              <a:rPr lang="en-US" sz="1800" i="1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1800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By </a:t>
            </a: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Noam Nisan and Shimon Schocken</a:t>
            </a:r>
          </a:p>
          <a:p>
            <a:pPr algn="ctr">
              <a:spcBef>
                <a:spcPts val="600"/>
              </a:spcBef>
            </a:pP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MIT Press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55586" y="2642252"/>
            <a:ext cx="6893078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end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65400" y="1745093"/>
            <a:ext cx="7086600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solidFill>
                  <a:srgbClr val="7F7F7F"/>
                </a:solidFill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 Week I, Unit J: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63357" t="5251" r="3343" b="10503"/>
          <a:stretch/>
        </p:blipFill>
        <p:spPr>
          <a:xfrm>
            <a:off x="8923507" y="0"/>
            <a:ext cx="3268493" cy="1041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7755" t="5251" r="32968" b="10503"/>
          <a:stretch/>
        </p:blipFill>
        <p:spPr>
          <a:xfrm>
            <a:off x="-1" y="0"/>
            <a:ext cx="8995589" cy="1041399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003541" y="2396086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rgbClr val="7F7F7F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003541" y="4570577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Next Unit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268835" y="3946251"/>
            <a:ext cx="167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/>
              <a:t>Coming Up:</a:t>
            </a:r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>
                <a:solidFill>
                  <a:srgbClr val="FF6600"/>
                </a:solidFill>
              </a:rPr>
              <a:t>Building</a:t>
            </a:r>
            <a:r>
              <a:rPr lang="en-US" sz="1600" i="1" baseline="0" dirty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700" y="1982808"/>
            <a:ext cx="3214304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solidFill>
                  <a:srgbClr val="7F7F7F"/>
                </a:solidFill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 Week i, Unit i-j: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1290600" y="2469358"/>
            <a:ext cx="6023049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rgbClr val="7F7F7F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14992" y="4595001"/>
            <a:ext cx="5974266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Next Unit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454458" y="3962533"/>
            <a:ext cx="16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/>
              <a:t>Coming Up: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8634431" cy="1041399"/>
            <a:chOff x="0" y="0"/>
            <a:chExt cx="8634431" cy="1041399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/>
            <a:srcRect l="63357" t="5251" r="3343" b="10503"/>
            <a:stretch/>
          </p:blipFill>
          <p:spPr>
            <a:xfrm>
              <a:off x="5365938" y="0"/>
              <a:ext cx="3268493" cy="10413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"/>
            <a:srcRect l="37755" t="5251" r="32968" b="10503"/>
            <a:stretch/>
          </p:blipFill>
          <p:spPr>
            <a:xfrm>
              <a:off x="0" y="0"/>
              <a:ext cx="5438114" cy="1041399"/>
            </a:xfrm>
            <a:prstGeom prst="rect">
              <a:avLst/>
            </a:prstGeom>
          </p:spPr>
        </p:pic>
      </p:grp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>
                <a:solidFill>
                  <a:srgbClr val="FF6600"/>
                </a:solidFill>
              </a:rPr>
              <a:t>Building</a:t>
            </a:r>
            <a:r>
              <a:rPr lang="en-US" sz="1600" i="1" baseline="0" dirty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10515600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7774861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30409"/>
            <a:ext cx="7813666" cy="11867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339164" y="1086087"/>
            <a:ext cx="5039522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0" y="1031383"/>
            <a:ext cx="3745121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9948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73806" y="1061664"/>
            <a:ext cx="3747398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342063" y="1098550"/>
            <a:ext cx="5006975" cy="522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1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6849"/>
            <a:ext cx="10515600" cy="72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8630"/>
            <a:ext cx="10515600" cy="5002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3813" y="6509000"/>
            <a:ext cx="11197483" cy="307777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Nand to Tetris / www.nand2tetris.org</a:t>
            </a: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 / Chapter 9 /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Copyright</a:t>
            </a: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 © Noam Nisan and Shimon Schocken                                                               Slide </a:t>
            </a:r>
            <a:fld id="{08E9334E-AA4E-1C44-B6C7-D333BCD3AF3D}" type="slidenum">
              <a:rPr sz="1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‹#›</a:t>
            </a:fld>
            <a:endParaRPr lang="en-US" sz="1400" kern="1200" baseline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3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7" r:id="rId3"/>
    <p:sldLayoutId id="2147483674" r:id="rId4"/>
    <p:sldLayoutId id="2147483650" r:id="rId5"/>
    <p:sldLayoutId id="2147483669" r:id="rId6"/>
    <p:sldLayoutId id="2147483670" r:id="rId7"/>
    <p:sldLayoutId id="2147483671" r:id="rId8"/>
    <p:sldLayoutId id="2147483677" r:id="rId9"/>
    <p:sldLayoutId id="2147483678" r:id="rId10"/>
    <p:sldLayoutId id="2147483681" r:id="rId11"/>
    <p:sldLayoutId id="2147483682" r:id="rId12"/>
    <p:sldLayoutId id="2147483675" r:id="rId13"/>
    <p:sldLayoutId id="214748367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17550" indent="-26035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charset="2"/>
        <a:buChar char="q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tif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5s6Z6RAto_akneU1MhLeHlcdAgU38nvuXbZdKE9luWbMt0A/viewform" TargetMode="External"/><Relationship Id="rId2" Type="http://schemas.openxmlformats.org/officeDocument/2006/relationships/hyperlink" Target="http://www.nand2tetris.org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41565" y="2113034"/>
            <a:ext cx="3466297" cy="580147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he-IL" dirty="0"/>
              <a:t>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3502" y="2748042"/>
            <a:ext cx="6893078" cy="770121"/>
          </a:xfrm>
        </p:spPr>
        <p:txBody>
          <a:bodyPr/>
          <a:lstStyle/>
          <a:p>
            <a:r>
              <a:rPr lang="en-US" dirty="0"/>
              <a:t>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98309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  <a:endParaRPr 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Program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Basic language constructs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D6609F1-6B1A-A54D-A57E-F095BA17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15" y="1569705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347D722-8C01-7D4A-BB58-F07000D64F90}"/>
              </a:ext>
            </a:extLst>
          </p:cNvPr>
          <p:cNvSpPr/>
          <p:nvPr/>
        </p:nvSpPr>
        <p:spPr>
          <a:xfrm>
            <a:off x="4930378" y="1785722"/>
            <a:ext cx="2702306" cy="577278"/>
          </a:xfrm>
          <a:prstGeom prst="wedgeRoundRectCallout">
            <a:avLst>
              <a:gd name="adj1" fmla="val -69950"/>
              <a:gd name="adj2" fmla="val 13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Gives a flavor of the language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9CC13C-371D-BAD7-594A-A93EEB17EC96}"/>
              </a:ext>
            </a:extLst>
          </p:cNvPr>
          <p:cNvGrpSpPr/>
          <p:nvPr/>
        </p:nvGrpSpPr>
        <p:grpSpPr>
          <a:xfrm>
            <a:off x="1056525" y="3161642"/>
            <a:ext cx="5225006" cy="1821967"/>
            <a:chOff x="1056525" y="3161642"/>
            <a:chExt cx="5225006" cy="1821967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056525" y="3161642"/>
              <a:ext cx="3560638" cy="1821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spcBef>
                  <a:spcPts val="600"/>
                </a:spcBef>
                <a:buSzPct val="100000"/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Jack language specification</a:t>
              </a:r>
            </a:p>
            <a:p>
              <a:pPr marL="534988" lvl="1" indent="-268288">
                <a:spcBef>
                  <a:spcPts val="600"/>
                </a:spcBef>
                <a:buSzPct val="100000"/>
                <a:buFont typeface="Arial"/>
                <a:buChar char="•"/>
                <a:defRPr/>
              </a:pPr>
              <a:r>
                <a:rPr lang="en-US" dirty="0">
                  <a:latin typeface="Times New Roman"/>
                  <a:cs typeface="Times New Roman"/>
                </a:rPr>
                <a:t>The language</a:t>
              </a:r>
            </a:p>
            <a:p>
              <a:pPr marL="534988" lvl="1" indent="-268288">
                <a:spcBef>
                  <a:spcPts val="600"/>
                </a:spcBef>
                <a:buSzPct val="100000"/>
                <a:buFont typeface="Arial"/>
                <a:buChar char="•"/>
                <a:defRPr/>
              </a:pPr>
              <a:r>
                <a:rPr lang="en-US" dirty="0">
                  <a:latin typeface="Times New Roman"/>
                  <a:cs typeface="Times New Roman"/>
                </a:rPr>
                <a:t>The operating system</a:t>
              </a:r>
            </a:p>
          </p:txBody>
        </p:sp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8E5DB1EA-5875-6F41-BA25-958ED27CA556}"/>
                </a:ext>
              </a:extLst>
            </p:cNvPr>
            <p:cNvSpPr/>
            <p:nvPr/>
          </p:nvSpPr>
          <p:spPr>
            <a:xfrm>
              <a:off x="4293494" y="3420882"/>
              <a:ext cx="1988037" cy="577278"/>
            </a:xfrm>
            <a:prstGeom prst="wedgeRoundRectCallout">
              <a:avLst>
                <a:gd name="adj1" fmla="val -76245"/>
                <a:gd name="adj2" fmla="val 791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ts val="6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Technical reference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CDFBD2-FC75-F13A-7A5F-807D74DE7436}"/>
              </a:ext>
            </a:extLst>
          </p:cNvPr>
          <p:cNvGrpSpPr/>
          <p:nvPr/>
        </p:nvGrpSpPr>
        <p:grpSpPr>
          <a:xfrm>
            <a:off x="1071822" y="4577282"/>
            <a:ext cx="5289791" cy="1589668"/>
            <a:chOff x="1071822" y="4577282"/>
            <a:chExt cx="5289791" cy="158966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071822" y="4577282"/>
              <a:ext cx="4362919" cy="1589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spcBef>
                  <a:spcPts val="600"/>
                </a:spcBef>
                <a:buSzPct val="100000"/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Application development</a:t>
              </a:r>
            </a:p>
            <a:p>
              <a:pPr marL="534988" lvl="1" indent="-268288">
                <a:spcBef>
                  <a:spcPts val="600"/>
                </a:spcBef>
                <a:buSzPct val="100000"/>
                <a:buFont typeface="Arial"/>
                <a:buChar char="•"/>
                <a:defRPr/>
              </a:pPr>
              <a:r>
                <a:rPr lang="en-US" dirty="0">
                  <a:latin typeface="Times New Roman"/>
                  <a:cs typeface="Times New Roman"/>
                </a:rPr>
                <a:t>Jack applications</a:t>
              </a:r>
            </a:p>
            <a:p>
              <a:pPr marL="534988" lvl="1" indent="-268288">
                <a:spcBef>
                  <a:spcPts val="600"/>
                </a:spcBef>
                <a:buSzPct val="100000"/>
                <a:buFont typeface="Arial"/>
                <a:buChar char="•"/>
                <a:defRPr/>
              </a:pPr>
              <a:r>
                <a:rPr lang="en-US" dirty="0">
                  <a:latin typeface="Times New Roman"/>
                  <a:cs typeface="Times New Roman"/>
                </a:rPr>
                <a:t>Application example</a:t>
              </a:r>
            </a:p>
            <a:p>
              <a:pPr marL="534988" lvl="1" indent="-268288">
                <a:spcBef>
                  <a:spcPts val="600"/>
                </a:spcBef>
                <a:buSzPct val="100000"/>
                <a:buFont typeface="Arial"/>
                <a:buChar char="•"/>
                <a:defRPr/>
              </a:pPr>
              <a:r>
                <a:rPr lang="en-US" dirty="0">
                  <a:latin typeface="Times New Roman"/>
                  <a:cs typeface="Times New Roman"/>
                </a:rPr>
                <a:t>Optimization.</a:t>
              </a:r>
            </a:p>
          </p:txBody>
        </p:sp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CFE04331-67C3-F849-B3BC-76553243936F}"/>
                </a:ext>
              </a:extLst>
            </p:cNvPr>
            <p:cNvSpPr/>
            <p:nvPr/>
          </p:nvSpPr>
          <p:spPr>
            <a:xfrm>
              <a:off x="4214550" y="5239885"/>
              <a:ext cx="2147063" cy="488699"/>
            </a:xfrm>
            <a:prstGeom prst="wedgeRoundRectCallout">
              <a:avLst>
                <a:gd name="adj1" fmla="val -76245"/>
                <a:gd name="adj2" fmla="val 791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spcBef>
                  <a:spcPts val="600"/>
                </a:spcBef>
              </a:pPr>
              <a:r>
                <a:rPr lang="en-US" sz="1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Relevant to project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3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286" b="26742"/>
          <a:stretch/>
        </p:blipFill>
        <p:spPr>
          <a:xfrm>
            <a:off x="787504" y="4661578"/>
            <a:ext cx="6448514" cy="1350887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FF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Times New Roman"/>
                <a:ea typeface="Consolas"/>
                <a:cs typeface="Times New Roman"/>
              </a:rPr>
              <a:t>/* Inputs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length = Keyboard.readInt(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How many numbers?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a = Array.new(length); </a:t>
            </a:r>
            <a:r>
              <a:rPr lang="en-US" sz="1100" dirty="0">
                <a:solidFill>
                  <a:srgbClr val="0000FF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FF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a[i] = Keyboard.readInt(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Enter a number: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i = i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38930386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FF"/>
                </a:solidFill>
                <a:ea typeface="Consolas"/>
              </a:rPr>
              <a:t>class</a:t>
            </a:r>
            <a:r>
              <a:rPr lang="en-US" sz="1100" dirty="0">
                <a:ea typeface="Consolas"/>
              </a:rPr>
              <a:t>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function void</a:t>
            </a:r>
            <a:r>
              <a:rPr lang="en-US" sz="1100" dirty="0">
                <a:ea typeface="Consolas"/>
              </a:rPr>
              <a:t>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var</a:t>
            </a:r>
            <a:r>
              <a:rPr lang="en-US" sz="1100" dirty="0">
                <a:ea typeface="Consolas"/>
              </a:rPr>
              <a:t>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var</a:t>
            </a:r>
            <a:r>
              <a:rPr lang="en-US" sz="1100" dirty="0">
                <a:ea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int </a:t>
            </a:r>
            <a:r>
              <a:rPr lang="en-US" sz="1100" dirty="0">
                <a:ea typeface="Consolas"/>
              </a:rPr>
              <a:t>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var int </a:t>
            </a:r>
            <a:r>
              <a:rPr lang="en-US" sz="1100" dirty="0">
                <a:ea typeface="Consolas"/>
              </a:rPr>
              <a:t>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length = Keyboard.readInt(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How many numbers?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a = Array.new(length);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while</a:t>
            </a:r>
            <a:r>
              <a:rPr lang="en-US" sz="1100" dirty="0">
                <a:ea typeface="Consolas"/>
              </a:rPr>
              <a:t>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a[i] = Keyboard.readInt(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Enter a number: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let</a:t>
            </a:r>
            <a:r>
              <a:rPr lang="en-US" sz="1100" dirty="0">
                <a:ea typeface="Consolas"/>
              </a:rPr>
              <a:t> i = i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4810125"/>
            <a:ext cx="5161966" cy="1582892"/>
            <a:chOff x="813181" y="5086350"/>
            <a:chExt cx="5161966" cy="158289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0909" r="29396"/>
            <a:stretch/>
          </p:blipFill>
          <p:spPr>
            <a:xfrm>
              <a:off x="813181" y="5086350"/>
              <a:ext cx="3024317" cy="1576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71042"/>
            <a:stretch/>
          </p:blipFill>
          <p:spPr>
            <a:xfrm>
              <a:off x="4205915" y="5086350"/>
              <a:ext cx="1769232" cy="1582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41756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class Main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/* Inputs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function void main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Array a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length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var int i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,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sum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length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Keyboard.readInt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(</a:t>
            </a:r>
            <a:r>
              <a:rPr lang="en-US" sz="1100" dirty="0"/>
              <a:t>"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How many numbers? </a:t>
            </a:r>
            <a:r>
              <a:rPr lang="en-US" sz="1100" dirty="0"/>
              <a:t>"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a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Array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.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new(length)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solidFill>
                <a:srgbClr val="000000"/>
              </a:solidFill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let i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0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while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(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i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&lt;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length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a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[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i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] 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Keyboard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.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readInt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(</a:t>
            </a:r>
            <a:r>
              <a:rPr lang="en-US" sz="1100" dirty="0"/>
              <a:t>"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Enter a number: </a:t>
            </a:r>
            <a:r>
              <a:rPr lang="en-US" sz="1100" dirty="0"/>
              <a:t>"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sum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sum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+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a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[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i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ea typeface="Consolas"/>
              </a:rPr>
              <a:t>        let i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i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+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 1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ea typeface="Consolas"/>
              </a:rPr>
              <a:t>     }</a:t>
            </a:r>
            <a:endParaRPr lang="he-IL" sz="1100" dirty="0">
              <a:solidFill>
                <a:srgbClr val="0000FF"/>
              </a:solidFill>
              <a:ea typeface="Consolas"/>
            </a:endParaRPr>
          </a:p>
          <a:p>
            <a:r>
              <a:rPr lang="he-IL" sz="1100" dirty="0">
                <a:solidFill>
                  <a:srgbClr val="000000"/>
                </a:solidFill>
                <a:ea typeface="Consolas"/>
              </a:rPr>
              <a:t>     </a:t>
            </a:r>
            <a:r>
              <a:rPr lang="en-US" sz="1100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r>
              <a:rPr lang="en-US" sz="1100" dirty="0">
                <a:solidFill>
                  <a:srgbClr val="0000FF"/>
                </a:solidFill>
                <a:ea typeface="Consolas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607" b="55261"/>
          <a:stretch/>
        </p:blipFill>
        <p:spPr>
          <a:xfrm>
            <a:off x="690876" y="4771975"/>
            <a:ext cx="4768371" cy="1203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607" t="42221"/>
          <a:stretch/>
        </p:blipFill>
        <p:spPr>
          <a:xfrm>
            <a:off x="5429981" y="4723711"/>
            <a:ext cx="4681278" cy="1525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7416668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11"/>
          <a:stretch/>
        </p:blipFill>
        <p:spPr>
          <a:xfrm>
            <a:off x="721810" y="4709456"/>
            <a:ext cx="6238763" cy="206060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length = Keyboard.readInt(</a:t>
            </a:r>
            <a:r>
              <a:rPr lang="en-US" sz="1100" dirty="0"/>
              <a:t>"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How many numbers?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a = Array.new(length);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i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0</a:t>
            </a:r>
            <a:r>
              <a:rPr lang="en-US" sz="1100" dirty="0"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a[i] = Keyboard.readInt(</a:t>
            </a:r>
            <a:r>
              <a:rPr lang="en-US" sz="1100" dirty="0"/>
              <a:t>"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Enter a number: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i = i +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1</a:t>
            </a:r>
            <a:r>
              <a:rPr lang="en-US" sz="1100" dirty="0">
                <a:ea typeface="Consolas"/>
              </a:rPr>
              <a:t>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743700" y="6429375"/>
            <a:ext cx="2143125" cy="340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632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86"/>
          <a:stretch/>
        </p:blipFill>
        <p:spPr>
          <a:xfrm>
            <a:off x="681130" y="4921691"/>
            <a:ext cx="6328837" cy="756087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Main</a:t>
            </a:r>
            <a:r>
              <a:rPr lang="en-US" sz="1100" dirty="0">
                <a:ea typeface="Consolas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main</a:t>
            </a:r>
            <a:r>
              <a:rPr lang="en-US" sz="1100" dirty="0">
                <a:ea typeface="Consolas"/>
              </a:rPr>
              <a:t>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</a:t>
            </a:r>
            <a:r>
              <a:rPr lang="en-US" sz="1100" dirty="0">
                <a:ea typeface="Consolas"/>
              </a:rPr>
              <a:t>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length</a:t>
            </a:r>
            <a:r>
              <a:rPr lang="en-US" sz="1100" dirty="0"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sum</a:t>
            </a:r>
            <a:r>
              <a:rPr lang="en-US" sz="1100" dirty="0">
                <a:ea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length</a:t>
            </a:r>
            <a:r>
              <a:rPr lang="en-US" sz="1100" dirty="0">
                <a:ea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Keyboard</a:t>
            </a:r>
            <a:r>
              <a:rPr lang="en-US" sz="1100" dirty="0">
                <a:ea typeface="Consolas"/>
              </a:rPr>
              <a:t>.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readInt</a:t>
            </a:r>
            <a:r>
              <a:rPr lang="en-US" sz="1100" dirty="0">
                <a:ea typeface="Consolas"/>
              </a:rPr>
              <a:t>(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How many numbers?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</a:t>
            </a:r>
            <a:r>
              <a:rPr lang="en-US" sz="1100" dirty="0">
                <a:ea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Array</a:t>
            </a:r>
            <a:r>
              <a:rPr lang="en-US" sz="1100" dirty="0">
                <a:ea typeface="Consolas"/>
              </a:rPr>
              <a:t>.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new</a:t>
            </a:r>
            <a:r>
              <a:rPr lang="en-US" sz="1100" dirty="0">
                <a:ea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length</a:t>
            </a:r>
            <a:r>
              <a:rPr lang="en-US" sz="1100" dirty="0">
                <a:ea typeface="Consolas"/>
              </a:rPr>
              <a:t>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 &lt;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length</a:t>
            </a:r>
            <a:r>
              <a:rPr lang="en-US" sz="1100" dirty="0">
                <a:ea typeface="Consolas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</a:t>
            </a:r>
            <a:r>
              <a:rPr lang="en-US" sz="1100" dirty="0">
                <a:ea typeface="Consolas"/>
              </a:rPr>
              <a:t>[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]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Keyboard</a:t>
            </a:r>
            <a:r>
              <a:rPr lang="en-US" sz="1100" dirty="0">
                <a:ea typeface="Consolas"/>
              </a:rPr>
              <a:t>.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readInt</a:t>
            </a:r>
            <a:r>
              <a:rPr lang="en-US" sz="1100" dirty="0">
                <a:ea typeface="Consolas"/>
              </a:rPr>
              <a:t>(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Enter a number: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sum</a:t>
            </a:r>
            <a:r>
              <a:rPr lang="en-US" sz="1100" dirty="0">
                <a:ea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sum</a:t>
            </a:r>
            <a:r>
              <a:rPr lang="en-US" sz="1100" dirty="0">
                <a:ea typeface="Consolas"/>
              </a:rPr>
              <a:t> +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a</a:t>
            </a:r>
            <a:r>
              <a:rPr lang="en-US" sz="1100" dirty="0">
                <a:ea typeface="Consolas"/>
              </a:rPr>
              <a:t>[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ea typeface="Consolas"/>
              </a:rPr>
              <a:t>i</a:t>
            </a:r>
            <a:r>
              <a:rPr lang="en-US" sz="1100" dirty="0">
                <a:ea typeface="Consolas"/>
              </a:rPr>
              <a:t>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0182" y="1245663"/>
            <a:ext cx="292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37106836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5" y="1092188"/>
            <a:ext cx="7933319" cy="46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320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69" y="1005002"/>
            <a:ext cx="7577947" cy="55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73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69"/>
            <a:ext cx="6913283" cy="49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80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314" y="1078644"/>
            <a:ext cx="112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604" y="4871483"/>
            <a:ext cx="783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Times New Roman"/>
                <a:cs typeface="Times New Roman"/>
              </a:rPr>
              <a:t>For more string and character operations, see the </a:t>
            </a:r>
            <a:r>
              <a:rPr lang="en-US" sz="1400" dirty="0">
                <a:latin typeface="Consolas"/>
                <a:cs typeface="Consolas"/>
              </a:rPr>
              <a:t>String</a:t>
            </a:r>
            <a:r>
              <a:rPr lang="en-US" dirty="0">
                <a:latin typeface="Times New Roman"/>
                <a:cs typeface="Times New Roman"/>
              </a:rPr>
              <a:t> class API.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6475" y="1434946"/>
            <a:ext cx="5355982" cy="32528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/>
              <a:t>...</a:t>
            </a:r>
          </a:p>
          <a:p>
            <a:pPr>
              <a:spcBef>
                <a:spcPts val="300"/>
              </a:spcBef>
            </a:pPr>
            <a:r>
              <a:rPr lang="en-US" dirty="0"/>
              <a:t>var String s;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// Creates an object variable (pointer), initialized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>
              <a:spcBef>
                <a:spcPts val="300"/>
              </a:spcBef>
            </a:pPr>
            <a:r>
              <a:rPr lang="en-US" dirty="0"/>
              <a:t>var char c;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// Creates a primitive variable, initialized to zero</a:t>
            </a:r>
          </a:p>
          <a:p>
            <a:pPr>
              <a:spcBef>
                <a:spcPts val="300"/>
              </a:spcBef>
            </a:pPr>
            <a:r>
              <a:rPr lang="en-US" dirty="0"/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// Sets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to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/>
              <a:t>let s = String.new(3);</a:t>
            </a:r>
          </a:p>
          <a:p>
            <a:r>
              <a:rPr lang="en-US" dirty="0"/>
              <a:t>let s = s.appendChar(</a:t>
            </a:r>
            <a:r>
              <a:rPr lang="tr-TR" dirty="0"/>
              <a:t>65</a:t>
            </a:r>
            <a:r>
              <a:rPr lang="en-US" dirty="0"/>
              <a:t>);</a:t>
            </a:r>
          </a:p>
          <a:p>
            <a:r>
              <a:rPr lang="en-US" dirty="0"/>
              <a:t>let s = s.appendChar(66);</a:t>
            </a:r>
          </a:p>
          <a:p>
            <a:r>
              <a:rPr lang="en-US" dirty="0"/>
              <a:t>let s = s.appendChar(67);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// Alternatively, the Jack compiler allows:</a:t>
            </a:r>
          </a:p>
          <a:p>
            <a:r>
              <a:rPr lang="en-US" dirty="0"/>
              <a:t>let s = </a:t>
            </a:r>
            <a:r>
              <a:rPr lang="ru-RU" dirty="0"/>
              <a:t>"</a:t>
            </a:r>
            <a:r>
              <a:rPr lang="en-US" dirty="0"/>
              <a:t>ABC</a:t>
            </a:r>
            <a:r>
              <a:rPr lang="ru-RU" dirty="0"/>
              <a:t>"</a:t>
            </a:r>
            <a:r>
              <a:rPr lang="en-US" dirty="0"/>
              <a:t>; 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c to the “character”, i.e. the numeric value representing </a:t>
            </a:r>
            <a:r>
              <a:rPr lang="tr-TR" dirty="0">
                <a:solidFill>
                  <a:srgbClr val="008000"/>
                </a:solidFill>
              </a:rPr>
              <a:t>'B'</a:t>
            </a:r>
          </a:p>
          <a:p>
            <a:pPr>
              <a:spcBef>
                <a:spcPts val="300"/>
              </a:spcBef>
            </a:pPr>
            <a:r>
              <a:rPr lang="en-US" dirty="0"/>
              <a:t>let c = s.charAt(1);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9136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314" y="1078644"/>
            <a:ext cx="112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7507" y="1740138"/>
            <a:ext cx="44549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latin typeface="Times New Roman"/>
                <a:cs typeface="Times New Roman"/>
              </a:rPr>
              <a:t>Jack arrays are ...</a:t>
            </a:r>
          </a:p>
          <a:p>
            <a:pPr marL="541338" lvl="1" indent="-230188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instances (objects) of the OS class </a:t>
            </a:r>
            <a:r>
              <a:rPr lang="en-US" sz="1200" dirty="0">
                <a:latin typeface="Consolas"/>
                <a:cs typeface="Consolas"/>
              </a:rPr>
              <a:t>Array</a:t>
            </a:r>
          </a:p>
          <a:p>
            <a:pPr marL="541338" lvl="1" indent="-230188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not typed</a:t>
            </a:r>
          </a:p>
          <a:p>
            <a:pPr lvl="0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A multi-dimensional array is represented as an array of arrays.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60027" y="1448884"/>
            <a:ext cx="3397030" cy="270177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var Array arr; 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var String bla;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helloWorld = </a:t>
            </a:r>
            <a:r>
              <a:rPr lang="ru-RU" dirty="0"/>
              <a:t>"</a:t>
            </a:r>
            <a:r>
              <a:rPr lang="en-US" dirty="0">
                <a:solidFill>
                  <a:srgbClr val="000000"/>
                </a:solidFill>
                <a:ea typeface="Consolas"/>
              </a:rPr>
              <a:t>Hello World!</a:t>
            </a:r>
            <a:r>
              <a:rPr lang="ru-RU" dirty="0"/>
              <a:t>"</a:t>
            </a:r>
            <a:r>
              <a:rPr lang="en-US" dirty="0">
                <a:solidFill>
                  <a:srgbClr val="000000"/>
                </a:solidFill>
                <a:ea typeface="Consolas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 = Array.new(4);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arr[0] = 12;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arr[1] = false;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arr[2] = Point.new(5,6);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let arr[3] = helloWorld;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ea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8939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 program example</a:t>
            </a: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FB9658C1-804B-1748-A995-D8BBE3486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5" y="1440663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**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Performs some interaction with the user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*/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class Main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function void main()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  String s;</a:t>
            </a:r>
          </a:p>
          <a:p>
            <a:pPr>
              <a:spcBef>
                <a:spcPts val="200"/>
              </a:spcBef>
            </a:pPr>
            <a:r>
              <a:rPr lang="en-US" dirty="0"/>
              <a:t>    int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Keyboard.readLine("Whats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Keyboard.readInt("Whats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Appends the character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'!'</a:t>
            </a:r>
            <a:endParaRPr lang="en-US" dirty="0">
              <a:solidFill>
                <a:srgbClr val="0000FF"/>
              </a:solidFill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while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Output.printString(s);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Output.println();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6739EE-FE27-764F-841C-7B0E5284E877}"/>
              </a:ext>
            </a:extLst>
          </p:cNvPr>
          <p:cNvGrpSpPr/>
          <p:nvPr/>
        </p:nvGrpSpPr>
        <p:grpSpPr>
          <a:xfrm>
            <a:off x="4305984" y="3691391"/>
            <a:ext cx="3043942" cy="2442800"/>
            <a:chOff x="4979534" y="3124623"/>
            <a:chExt cx="3043942" cy="24428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A71BE0-8D00-1245-AAFA-FB74548BBD98}"/>
                </a:ext>
              </a:extLst>
            </p:cNvPr>
            <p:cNvGrpSpPr/>
            <p:nvPr/>
          </p:nvGrpSpPr>
          <p:grpSpPr>
            <a:xfrm>
              <a:off x="4979534" y="3124623"/>
              <a:ext cx="3043942" cy="2442800"/>
              <a:chOff x="6693490" y="1924745"/>
              <a:chExt cx="1732657" cy="1535236"/>
            </a:xfrm>
          </p:grpSpPr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AF4AD70F-2788-B74A-B796-A0432FA4C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6260" y="2201457"/>
                <a:ext cx="136867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Consolas"/>
                    <a:cs typeface="Consolas"/>
                  </a:rPr>
                  <a:t>Fraction</a:t>
                </a:r>
                <a:r>
                  <a:rPr lang="en-US" sz="1600" dirty="0">
                    <a:latin typeface="Times New Roman"/>
                    <a:cs typeface="Times New Roman"/>
                  </a:rPr>
                  <a:t> API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0AB3605C-1828-F94F-8453-4B72F6C8A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93490" y="1924745"/>
                <a:ext cx="1732657" cy="153523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FFB772D-E202-A745-A942-96EBC6C65F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917" t="1254" r="36106" b="94671"/>
              <a:stretch/>
            </p:blipFill>
            <p:spPr>
              <a:xfrm>
                <a:off x="6713257" y="1956093"/>
                <a:ext cx="1653592" cy="50879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EB8893-946F-3642-A925-B88E556781D8}"/>
                </a:ext>
              </a:extLst>
            </p:cNvPr>
            <p:cNvSpPr txBox="1"/>
            <p:nvPr/>
          </p:nvSpPr>
          <p:spPr>
            <a:xfrm>
              <a:off x="5127064" y="3305339"/>
              <a:ext cx="2701024" cy="15054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Whats on your mind? </a:t>
              </a:r>
              <a:r>
                <a:rPr lang="en-US" sz="1200" u="sng" dirty="0">
                  <a:latin typeface="Consolas" panose="020B0609020204030204" pitchFamily="49" charset="0"/>
                  <a:cs typeface="Consolas" panose="020B0609020204030204" pitchFamily="49" charset="0"/>
                </a:rPr>
                <a:t>GO</a:t>
              </a:r>
              <a:r>
                <a:rPr lang="en-US" sz="11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u="sng" dirty="0">
                  <a:latin typeface="Consolas" panose="020B0609020204030204" pitchFamily="49" charset="0"/>
                  <a:cs typeface="Consolas" panose="020B0609020204030204" pitchFamily="49" charset="0"/>
                </a:rPr>
                <a:t>TIGERS</a:t>
              </a:r>
            </a:p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Whats your energy level? </a:t>
              </a:r>
              <a:r>
                <a:rPr lang="en-US" sz="1200" u="sng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TIGERS!</a:t>
              </a:r>
            </a:p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TIGERS!</a:t>
              </a:r>
            </a:p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GO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TIGERS!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7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6614"/>
            <a:ext cx="8266723" cy="577278"/>
          </a:xfrm>
        </p:spPr>
        <p:txBody>
          <a:bodyPr>
            <a:normAutofit/>
          </a:bodyPr>
          <a:lstStyle/>
          <a:p>
            <a:r>
              <a:rPr lang="en-US" dirty="0"/>
              <a:t>The Hack character set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22406" y="1064279"/>
          <a:ext cx="1195290" cy="473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5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"</a:t>
                      </a:r>
                      <a:endParaRPr lang="en-US" sz="1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‘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82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4923" y="1075937"/>
          <a:ext cx="103580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5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2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2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2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2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31146" y="2742949"/>
          <a:ext cx="1038406" cy="1920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407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: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58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40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;</a:t>
                      </a:r>
                      <a:endParaRPr lang="en-US" sz="1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40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&lt;</a:t>
                      </a:r>
                      <a:endParaRPr lang="en-US" sz="1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40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=</a:t>
                      </a:r>
                      <a:endParaRPr lang="en-US" sz="1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0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&gt;</a:t>
                      </a:r>
                      <a:endParaRPr lang="en-US" sz="1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40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?</a:t>
                      </a:r>
                      <a:endParaRPr lang="en-US" sz="1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40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@</a:t>
                      </a:r>
                      <a:endParaRPr lang="en-US" sz="12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683000" y="1071268"/>
          <a:ext cx="10795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19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692395" y="2979235"/>
          <a:ext cx="1070105" cy="1645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25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[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/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]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^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_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`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039685" y="1081332"/>
          <a:ext cx="104440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16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9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9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9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9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9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/>
                          <a:cs typeface="Consola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56672" y="1091239"/>
          <a:ext cx="1512628" cy="480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newline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backspace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left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up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right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down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Page up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Page down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esc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194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f12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049077" y="3025649"/>
          <a:ext cx="1043233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938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{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123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|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124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}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/>
                        <a:t>~</a:t>
                      </a:r>
                      <a:endParaRPr lang="en-US" sz="12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126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1621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6D6896-4E94-A64E-ADD7-6E3A867D0C9A}"/>
              </a:ext>
            </a:extLst>
          </p:cNvPr>
          <p:cNvGrpSpPr/>
          <p:nvPr/>
        </p:nvGrpSpPr>
        <p:grpSpPr>
          <a:xfrm>
            <a:off x="712674" y="4552779"/>
            <a:ext cx="6788687" cy="1870674"/>
            <a:chOff x="712676" y="4357849"/>
            <a:chExt cx="6788687" cy="1870674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781651" y="4714369"/>
              <a:ext cx="5882387" cy="15141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500"/>
                </a:spcBef>
              </a:pPr>
              <a:r>
                <a:rPr lang="en-US" sz="1100" dirty="0"/>
                <a:t>var Array arr;  </a:t>
              </a:r>
            </a:p>
            <a:p>
              <a:pPr>
                <a:spcBef>
                  <a:spcPts val="500"/>
                </a:spcBef>
              </a:pPr>
              <a:r>
                <a:rPr lang="en-US" sz="1100" dirty="0"/>
                <a:t>let arr = Array.new(2);</a:t>
              </a:r>
            </a:p>
            <a:p>
              <a:pPr>
                <a:spcBef>
                  <a:spcPts val="500"/>
                </a:spcBef>
              </a:pPr>
              <a:r>
                <a:rPr lang="en-US" sz="1100" dirty="0"/>
                <a:t>let arr[0] = 2; let arr[1] = 5;</a:t>
              </a:r>
            </a:p>
            <a:p>
              <a:pPr>
                <a:spcBef>
                  <a:spcPts val="500"/>
                </a:spcBef>
              </a:pPr>
              <a:r>
                <a:rPr lang="en-US" sz="1100" dirty="0"/>
                <a:t>var Point p;    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A </a:t>
              </a:r>
              <a:r>
                <a:rPr lang="en-US" sz="1100" dirty="0">
                  <a:solidFill>
                    <a:srgbClr val="54823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 has two </a:t>
              </a:r>
              <a:r>
                <a:rPr lang="en-US" sz="1100" dirty="0">
                  <a:solidFill>
                    <a:srgbClr val="54823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coordinates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500"/>
                </a:spcBef>
              </a:pPr>
              <a:r>
                <a:rPr lang="en-US" sz="1100" dirty="0"/>
                <a:t>let p = arr;    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Sets </a:t>
              </a:r>
              <a:r>
                <a:rPr lang="en-US" sz="1100" dirty="0">
                  <a:solidFill>
                    <a:srgbClr val="54823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the base address of the memory block representing the array [2,5]</a:t>
              </a:r>
            </a:p>
            <a:p>
              <a:pPr>
                <a:spcBef>
                  <a:spcPts val="500"/>
                </a:spcBef>
              </a:pPr>
              <a:r>
                <a:rPr lang="en-US" sz="1100" dirty="0"/>
                <a:t>do p.print()    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 </a:t>
              </a:r>
              <a:r>
                <a:rPr lang="ru-RU" sz="1100" dirty="0">
                  <a:solidFill>
                    <a:schemeClr val="accent6">
                      <a:lumMod val="75000"/>
                    </a:schemeClr>
                  </a:solidFill>
                </a:rPr>
                <a:t>"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(2,5)</a:t>
              </a:r>
              <a:r>
                <a:rPr lang="ru-RU" sz="1100" dirty="0">
                  <a:solidFill>
                    <a:schemeClr val="accent6">
                      <a:lumMod val="75000"/>
                    </a:schemeClr>
                  </a:solidFill>
                </a:rPr>
                <a:t>"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(using 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sz="1100" dirty="0">
                  <a:solidFill>
                    <a:srgbClr val="54823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method of the </a:t>
              </a:r>
              <a:r>
                <a:rPr lang="en-US" sz="1100" dirty="0">
                  <a:solidFill>
                    <a:srgbClr val="54823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class)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676" y="4357849"/>
              <a:ext cx="6788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1000"/>
                </a:spcBef>
              </a:pPr>
              <a:r>
                <a:rPr lang="en-US" sz="1600" dirty="0">
                  <a:latin typeface="Times New Roman"/>
                  <a:cs typeface="Times New Roman"/>
                </a:rPr>
                <a:t>An object can be converted into an array, and vice versa: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010" y="1001502"/>
            <a:ext cx="783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dirty="0">
                <a:latin typeface="Times New Roman"/>
                <a:cs typeface="Times New Roman"/>
              </a:rPr>
              <a:t>Characters and integers can be converted into each other: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2DAA62-25E2-5E4E-B9DC-D13FD790C04C}"/>
              </a:ext>
            </a:extLst>
          </p:cNvPr>
          <p:cNvGrpSpPr/>
          <p:nvPr/>
        </p:nvGrpSpPr>
        <p:grpSpPr>
          <a:xfrm>
            <a:off x="730504" y="3200960"/>
            <a:ext cx="8369364" cy="1169267"/>
            <a:chOff x="712674" y="2862406"/>
            <a:chExt cx="8369364" cy="1169267"/>
          </a:xfrm>
        </p:grpSpPr>
        <p:sp>
          <p:nvSpPr>
            <p:cNvPr id="12" name="TextBox 11"/>
            <p:cNvSpPr txBox="1"/>
            <p:nvPr/>
          </p:nvSpPr>
          <p:spPr>
            <a:xfrm>
              <a:off x="712674" y="2862406"/>
              <a:ext cx="8369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1000"/>
                </a:spcBef>
              </a:pPr>
              <a:r>
                <a:rPr lang="en-US" sz="1600" dirty="0">
                  <a:latin typeface="Times New Roman"/>
                  <a:cs typeface="Times New Roman"/>
                </a:rPr>
                <a:t>An integer can be assigned to a reference variables, in which case it is treated as a memory address:</a:t>
              </a:r>
            </a:p>
          </p:txBody>
        </p:sp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3C5508BB-A031-BF44-AC8C-44B26E764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716" y="3221054"/>
              <a:ext cx="3817593" cy="8106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720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500"/>
                </a:spcBef>
              </a:pPr>
              <a:r>
                <a:rPr lang="en-US" sz="1100" dirty="0"/>
                <a:t>var Array arr;     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Creates a pointer variable</a:t>
              </a:r>
            </a:p>
            <a:p>
              <a:pPr>
                <a:spcBef>
                  <a:spcPts val="500"/>
                </a:spcBef>
              </a:pPr>
              <a:r>
                <a:rPr lang="en-US" sz="1100" dirty="0"/>
                <a:t>let arr = 5000;    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OK...</a:t>
              </a:r>
            </a:p>
            <a:p>
              <a:pPr>
                <a:spcBef>
                  <a:spcPts val="500"/>
                </a:spcBef>
              </a:pPr>
              <a:r>
                <a:rPr lang="en-US" sz="1100" dirty="0"/>
                <a:t>let arr[100] = 17; </a:t>
              </a:r>
              <a:r>
                <a:rPr lang="en-US" sz="11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Sets memory address 5100 to 17</a:t>
              </a:r>
              <a:endParaRPr lang="en-US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3">
            <a:extLst>
              <a:ext uri="{FF2B5EF4-FFF2-40B4-BE49-F238E27FC236}">
                <a16:creationId xmlns:a16="http://schemas.microsoft.com/office/drawing/2014/main" id="{D842C6F7-49D1-1242-9C95-03B7B443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16" y="1369884"/>
            <a:ext cx="3835423" cy="15522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1100" dirty="0"/>
              <a:t>var char c;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c to </a:t>
            </a:r>
            <a:r>
              <a:rPr lang="tr-TR" sz="1100" dirty="0">
                <a:solidFill>
                  <a:srgbClr val="008000"/>
                </a:solidFill>
              </a:rPr>
              <a:t>'A'</a:t>
            </a:r>
            <a:endParaRPr lang="tr-TR" sz="1100" dirty="0">
              <a:solidFill>
                <a:srgbClr val="5482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FF0000"/>
                </a:solidFill>
              </a:rPr>
              <a:t>let c = </a:t>
            </a:r>
            <a:r>
              <a:rPr lang="tr-TR" sz="1100" dirty="0">
                <a:solidFill>
                  <a:srgbClr val="FF0000"/>
                </a:solidFill>
              </a:rPr>
              <a:t>'A'</a:t>
            </a:r>
            <a:r>
              <a:rPr lang="en-US" sz="1100" dirty="0">
                <a:solidFill>
                  <a:srgbClr val="FF0000"/>
                </a:solidFill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supported by the Jack language</a:t>
            </a:r>
            <a:endParaRPr lang="tr-TR" sz="1100" dirty="0">
              <a:solidFill>
                <a:srgbClr val="008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100" dirty="0"/>
              <a:t>let c = </a:t>
            </a:r>
            <a:r>
              <a:rPr lang="he-IL" sz="1100" dirty="0"/>
              <a:t>65</a:t>
            </a:r>
            <a:r>
              <a:rPr lang="en-US" sz="1100" dirty="0"/>
              <a:t>;  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tr-TR" sz="1100" dirty="0">
                <a:solidFill>
                  <a:srgbClr val="008000"/>
                </a:solidFill>
              </a:rPr>
              <a:t>'A'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c to </a:t>
            </a:r>
            <a:r>
              <a:rPr lang="tr-TR" sz="1100" dirty="0">
                <a:solidFill>
                  <a:srgbClr val="008000"/>
                </a:solidFill>
              </a:rPr>
              <a:t>'A'</a:t>
            </a:r>
            <a:r>
              <a:rPr lang="tr-TR" sz="1100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(workaround)</a:t>
            </a:r>
          </a:p>
          <a:p>
            <a:pPr>
              <a:spcBef>
                <a:spcPts val="200"/>
              </a:spcBef>
            </a:pPr>
            <a:r>
              <a:rPr lang="en-US" sz="1100" dirty="0"/>
              <a:t>var String s;</a:t>
            </a:r>
            <a:endParaRPr lang="en-US" sz="11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effectLst/>
              </a:rPr>
              <a:t>let s = </a:t>
            </a:r>
            <a:r>
              <a:rPr lang="ru-RU" sz="1100" dirty="0"/>
              <a:t>"A"</a:t>
            </a:r>
            <a:r>
              <a:rPr lang="en-US" sz="1100" dirty="0">
                <a:effectLst/>
              </a:rPr>
              <a:t>;  let c = s.charAt(0);  </a:t>
            </a:r>
            <a:endParaRPr lang="en-US" sz="1100" dirty="0">
              <a:solidFill>
                <a:srgbClr val="5482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762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1F39BF-197D-1C44-B578-EBE26FEDE163}"/>
              </a:ext>
            </a:extLst>
          </p:cNvPr>
          <p:cNvGrpSpPr/>
          <p:nvPr/>
        </p:nvGrpSpPr>
        <p:grpSpPr>
          <a:xfrm>
            <a:off x="784293" y="997797"/>
            <a:ext cx="5766977" cy="2254636"/>
            <a:chOff x="1143108" y="1291452"/>
            <a:chExt cx="5766977" cy="2254636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A8ED8F81-55A9-D84F-ACA5-1EF3A3E70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139" y="1672452"/>
              <a:ext cx="3125140" cy="1873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class Foo {</a:t>
              </a:r>
            </a:p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   </a:t>
              </a:r>
              <a:r>
                <a:rPr lang="en-US" sz="1600" i="1" dirty="0">
                  <a:latin typeface="Times New Roman"/>
                  <a:ea typeface="Consolas"/>
                  <a:cs typeface="Times New Roman"/>
                </a:rPr>
                <a:t>field variable declarations</a:t>
              </a:r>
              <a:endParaRPr lang="en-US" sz="1600" dirty="0"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   </a:t>
              </a:r>
              <a:r>
                <a:rPr lang="en-US" sz="1600" i="1" dirty="0">
                  <a:latin typeface="Times New Roman"/>
                  <a:ea typeface="Consolas"/>
                  <a:cs typeface="Times New Roman"/>
                </a:rPr>
                <a:t>static variable declarations</a:t>
              </a:r>
              <a:endParaRPr lang="en-US" sz="1600" dirty="0"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   </a:t>
              </a:r>
              <a:r>
                <a:rPr lang="en-US" sz="1600" i="1" dirty="0">
                  <a:latin typeface="Times New Roman"/>
                  <a:ea typeface="Consolas"/>
                  <a:cs typeface="Times New Roman"/>
                </a:rPr>
                <a:t>subroutine declarations</a:t>
              </a:r>
              <a:endParaRPr lang="en-US" sz="1600" dirty="0"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}</a:t>
              </a:r>
            </a:p>
          </p:txBody>
        </p:sp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DF611028-5C95-EF4F-848F-7B21E28D8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108" y="1291452"/>
              <a:ext cx="576697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Class declaration </a:t>
              </a:r>
              <a:r>
                <a:rPr lang="en-US" sz="1400" dirty="0">
                  <a:latin typeface="Times New Roman"/>
                  <a:cs typeface="Times New Roman"/>
                </a:rPr>
                <a:t>(stored in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Foo.jack</a:t>
              </a:r>
              <a:r>
                <a:rPr lang="en-US" sz="1400" dirty="0">
                  <a:latin typeface="Times New Roman"/>
                  <a:cs typeface="Times New Roman"/>
                </a:rPr>
                <a:t>)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59FA6FF-9E5B-B945-840C-1C2012C3014F}"/>
              </a:ext>
            </a:extLst>
          </p:cNvPr>
          <p:cNvSpPr txBox="1"/>
          <p:nvPr/>
        </p:nvSpPr>
        <p:spPr>
          <a:xfrm>
            <a:off x="838200" y="3633433"/>
            <a:ext cx="652183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Jack program = collection of one or more Jack classes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Class = basic compilation unit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Each class </a:t>
            </a:r>
            <a:r>
              <a:rPr lang="en-US" sz="1400" dirty="0">
                <a:latin typeface="Consolas"/>
                <a:cs typeface="Consolas"/>
              </a:rPr>
              <a:t>Foo</a:t>
            </a:r>
            <a:r>
              <a:rPr lang="en-US" dirty="0">
                <a:latin typeface="Times New Roman"/>
                <a:cs typeface="Times New Roman"/>
              </a:rPr>
              <a:t> is stored in a separate </a:t>
            </a:r>
            <a:r>
              <a:rPr lang="en-US" sz="1200" dirty="0">
                <a:latin typeface="Consolas"/>
                <a:cs typeface="Consolas"/>
              </a:rPr>
              <a:t>Foo.jack</a:t>
            </a:r>
            <a:r>
              <a:rPr lang="en-US" dirty="0">
                <a:latin typeface="Times New Roman"/>
                <a:cs typeface="Times New Roman"/>
              </a:rPr>
              <a:t> file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class name’s first character must be an uppercase letter.</a:t>
            </a:r>
          </a:p>
        </p:txBody>
      </p:sp>
    </p:spTree>
    <p:extLst>
      <p:ext uri="{BB962C8B-B14F-4D97-AF65-F5344CB8AC3E}">
        <p14:creationId xmlns:p14="http://schemas.microsoft.com/office/powerpoint/2010/main" val="19231920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1F39BF-197D-1C44-B578-EBE26FEDE163}"/>
              </a:ext>
            </a:extLst>
          </p:cNvPr>
          <p:cNvGrpSpPr/>
          <p:nvPr/>
        </p:nvGrpSpPr>
        <p:grpSpPr>
          <a:xfrm>
            <a:off x="784293" y="997797"/>
            <a:ext cx="5766977" cy="2254636"/>
            <a:chOff x="1143108" y="1291452"/>
            <a:chExt cx="5766977" cy="2254636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A8ED8F81-55A9-D84F-ACA5-1EF3A3E70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139" y="1672452"/>
              <a:ext cx="3125140" cy="1873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class Foo {</a:t>
              </a:r>
            </a:p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   </a:t>
              </a:r>
              <a:r>
                <a:rPr lang="en-US" sz="1600" i="1" dirty="0">
                  <a:latin typeface="Times New Roman"/>
                  <a:ea typeface="Consolas"/>
                  <a:cs typeface="Times New Roman"/>
                </a:rPr>
                <a:t>field variable declarations</a:t>
              </a:r>
              <a:endParaRPr lang="en-US" sz="1600" dirty="0"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   </a:t>
              </a:r>
              <a:r>
                <a:rPr lang="en-US" sz="1600" i="1" dirty="0">
                  <a:latin typeface="Times New Roman"/>
                  <a:ea typeface="Consolas"/>
                  <a:cs typeface="Times New Roman"/>
                </a:rPr>
                <a:t>static variable declarations</a:t>
              </a:r>
              <a:endParaRPr lang="en-US" sz="1600" dirty="0"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   </a:t>
              </a:r>
              <a:r>
                <a:rPr lang="en-US" sz="1600" i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subroutine declarations</a:t>
              </a:r>
            </a:p>
            <a:p>
              <a:pPr>
                <a:spcBef>
                  <a:spcPts val="900"/>
                </a:spcBef>
              </a:pPr>
              <a:r>
                <a:rPr lang="en-US" sz="1400" dirty="0">
                  <a:ea typeface="Consolas"/>
                </a:rPr>
                <a:t>}</a:t>
              </a:r>
            </a:p>
          </p:txBody>
        </p:sp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DF611028-5C95-EF4F-848F-7B21E28D8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108" y="1291452"/>
              <a:ext cx="576697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</a:pPr>
              <a:r>
                <a:rPr lang="en-US" sz="1600" dirty="0">
                  <a:latin typeface="Times New Roman"/>
                  <a:cs typeface="Times New Roman"/>
                </a:rPr>
                <a:t>Class declaration </a:t>
              </a:r>
              <a:r>
                <a:rPr lang="en-US" sz="1400" dirty="0">
                  <a:latin typeface="Times New Roman"/>
                  <a:cs typeface="Times New Roman"/>
                </a:rPr>
                <a:t>(stored in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Foo.jack</a:t>
              </a:r>
              <a:r>
                <a:rPr lang="en-US" sz="1400" dirty="0">
                  <a:latin typeface="Times New Roman"/>
                  <a:cs typeface="Times New Roman"/>
                </a:rPr>
                <a:t>)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59FA6FF-9E5B-B945-840C-1C2012C3014F}"/>
              </a:ext>
            </a:extLst>
          </p:cNvPr>
          <p:cNvSpPr txBox="1"/>
          <p:nvPr/>
        </p:nvSpPr>
        <p:spPr>
          <a:xfrm>
            <a:off x="838200" y="3633433"/>
            <a:ext cx="652183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Jack program = collection of one or more Jack classes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Class = basic compilation unit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Each class </a:t>
            </a:r>
            <a:r>
              <a:rPr lang="en-US" sz="1400" dirty="0">
                <a:latin typeface="Consolas"/>
                <a:cs typeface="Consolas"/>
              </a:rPr>
              <a:t>Foo</a:t>
            </a:r>
            <a:r>
              <a:rPr lang="en-US" dirty="0">
                <a:latin typeface="Times New Roman"/>
                <a:cs typeface="Times New Roman"/>
              </a:rPr>
              <a:t> is stored in a separate </a:t>
            </a:r>
            <a:r>
              <a:rPr lang="en-US" sz="1200" dirty="0">
                <a:latin typeface="Consolas"/>
                <a:cs typeface="Consolas"/>
              </a:rPr>
              <a:t>Foo.jack</a:t>
            </a:r>
            <a:r>
              <a:rPr lang="en-US" dirty="0">
                <a:latin typeface="Times New Roman"/>
                <a:cs typeface="Times New Roman"/>
              </a:rPr>
              <a:t> file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class name’s first character must be an uppercase letter.</a:t>
            </a:r>
          </a:p>
        </p:txBody>
      </p:sp>
    </p:spTree>
    <p:extLst>
      <p:ext uri="{BB962C8B-B14F-4D97-AF65-F5344CB8AC3E}">
        <p14:creationId xmlns:p14="http://schemas.microsoft.com/office/powerpoint/2010/main" val="30521620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990" y="2977875"/>
            <a:ext cx="437188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Jack subroutines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Constructors: create new objects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Methods: operate on the current object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Functions: static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474" y="4803379"/>
            <a:ext cx="8262391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Subroutine types and return values</a:t>
            </a:r>
          </a:p>
          <a:p>
            <a:pPr marL="285750" lvl="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Method and function type can be either </a:t>
            </a:r>
            <a:r>
              <a:rPr lang="en-US" sz="1200" dirty="0">
                <a:latin typeface="Consolas"/>
                <a:cs typeface="Consolas"/>
              </a:rPr>
              <a:t>void</a:t>
            </a:r>
            <a:r>
              <a:rPr lang="en-US" sz="1600" dirty="0">
                <a:latin typeface="Times New Roman"/>
                <a:cs typeface="Times New Roman"/>
              </a:rPr>
              <a:t>, a primitive data type, or a class name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Each subroutine must end with the statement </a:t>
            </a:r>
            <a:r>
              <a:rPr lang="en-US" sz="1200" dirty="0">
                <a:latin typeface="Consolas"/>
                <a:cs typeface="Consolas"/>
              </a:rPr>
              <a:t>return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400" i="1" dirty="0">
                <a:latin typeface="Times New Roman"/>
                <a:cs typeface="Times New Roman"/>
              </a:rPr>
              <a:t>value</a:t>
            </a:r>
            <a:r>
              <a:rPr lang="en-US" sz="1600" dirty="0">
                <a:latin typeface="Times New Roman"/>
                <a:cs typeface="Times New Roman"/>
              </a:rPr>
              <a:t>, or </a:t>
            </a:r>
            <a:r>
              <a:rPr lang="en-US" sz="1200" dirty="0">
                <a:latin typeface="Consolas"/>
                <a:cs typeface="Consolas"/>
              </a:rPr>
              <a:t>return</a:t>
            </a:r>
            <a:endParaRPr lang="en-US" sz="1600" dirty="0">
              <a:latin typeface="Times New Roman"/>
              <a:cs typeface="Times New Roman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56E05-3892-5A42-B901-F6F7F93369B4}"/>
              </a:ext>
            </a:extLst>
          </p:cNvPr>
          <p:cNvGrpSpPr/>
          <p:nvPr/>
        </p:nvGrpSpPr>
        <p:grpSpPr>
          <a:xfrm>
            <a:off x="784294" y="979172"/>
            <a:ext cx="6264688" cy="1696693"/>
            <a:chOff x="784294" y="979172"/>
            <a:chExt cx="6264688" cy="1696693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875945" y="1320677"/>
              <a:ext cx="6173037" cy="1355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constructor | method | function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type</a:t>
              </a:r>
              <a:r>
                <a:rPr lang="en-US" dirty="0">
                  <a:ea typeface="Consolas"/>
                </a:rPr>
                <a:t>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subroutineName</a:t>
              </a:r>
              <a:r>
                <a:rPr lang="en-US" dirty="0">
                  <a:ea typeface="Consolas"/>
                </a:rPr>
                <a:t> (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parameter-list</a:t>
              </a:r>
              <a:r>
                <a:rPr lang="en-US" dirty="0">
                  <a:ea typeface="Consolas"/>
                </a:rPr>
                <a:t>) {</a:t>
              </a: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local variable declarations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   </a:t>
              </a:r>
              <a:r>
                <a:rPr lang="en-US" sz="1400" i="1" dirty="0">
                  <a:latin typeface="Times New Roman"/>
                  <a:ea typeface="Consolas"/>
                  <a:cs typeface="Times New Roman"/>
                </a:rPr>
                <a:t>statements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endParaRPr>
            </a:p>
            <a:p>
              <a:pPr>
                <a:spcBef>
                  <a:spcPts val="900"/>
                </a:spcBef>
              </a:pPr>
              <a:r>
                <a:rPr lang="en-US" dirty="0">
                  <a:ea typeface="Consolas"/>
                </a:rPr>
                <a:t>}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17A343-498B-FE4B-AA18-B3F776B08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94" y="979172"/>
              <a:ext cx="576697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Subroutine declaration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12033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calls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549A49-E44A-2A45-A743-9FFE036CBA0A}"/>
              </a:ext>
            </a:extLst>
          </p:cNvPr>
          <p:cNvGrpSpPr/>
          <p:nvPr/>
        </p:nvGrpSpPr>
        <p:grpSpPr>
          <a:xfrm>
            <a:off x="692494" y="2137741"/>
            <a:ext cx="6472235" cy="4112588"/>
            <a:chOff x="692494" y="1975696"/>
            <a:chExt cx="6472235" cy="4112588"/>
          </a:xfrm>
        </p:grpSpPr>
        <p:sp>
          <p:nvSpPr>
            <p:cNvPr id="11" name="TextBox 10"/>
            <p:cNvSpPr txBox="1"/>
            <p:nvPr/>
          </p:nvSpPr>
          <p:spPr>
            <a:xfrm>
              <a:off x="692494" y="1975696"/>
              <a:ext cx="1199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1400" dirty="0">
                  <a:latin typeface="Times New Roman"/>
                  <a:cs typeface="Times New Roman"/>
                </a:rPr>
                <a:t>Examples:</a:t>
              </a: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78219" y="2283473"/>
              <a:ext cx="6386510" cy="38048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dirty="0"/>
                <a:t>class Foo {</a:t>
              </a:r>
            </a:p>
            <a:p>
              <a:r>
                <a:rPr lang="en-US" dirty="0"/>
                <a:t>    ... 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    method void f() {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       var Bar b;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Declares a local variable of class type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Bar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/>
                <a:t>       var int i;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Declares a local variable of primitive type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/>
                <a:t>       ...   </a:t>
              </a:r>
              <a:endParaRPr lang="en-US" dirty="0">
                <a:effectLst/>
              </a:endParaRPr>
            </a:p>
            <a:p>
              <a:pPr>
                <a:spcBef>
                  <a:spcPts val="600"/>
                </a:spcBef>
              </a:pPr>
              <a:r>
                <a:rPr lang="en-US" dirty="0"/>
                <a:t>       do g();   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Calls method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current class on the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object;</a:t>
              </a:r>
            </a:p>
            <a:p>
              <a:r>
                <a:rPr lang="en-US" dirty="0"/>
                <a:t>                 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Note: Cannot be called from within a function (static method)</a:t>
              </a:r>
            </a:p>
            <a:p>
              <a:pPr>
                <a:spcBef>
                  <a:spcPts val="1200"/>
                </a:spcBef>
              </a:pPr>
              <a:r>
                <a:rPr lang="en-US" dirty="0"/>
                <a:t>       do Foo.p(3);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Calls function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current class;</a:t>
              </a:r>
            </a:p>
            <a:p>
              <a:r>
                <a:rPr lang="en-US" dirty="0"/>
                <a:t>                 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Note: A function call must be preceded by the class name</a:t>
              </a:r>
              <a:endPara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dirty="0"/>
                <a:t>       do Bar.h();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Calls function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class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Bar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Bef>
                  <a:spcPts val="1200"/>
                </a:spcBef>
              </a:pPr>
              <a:r>
                <a:rPr lang="en-US" dirty="0"/>
                <a:t>       let b = Bar.r();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Calls function or constructor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class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Bar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dirty="0"/>
                <a:t>       do b.q(); 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Calls method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class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Bar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the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object.</a:t>
              </a:r>
            </a:p>
            <a:p>
              <a:pPr>
                <a:spcBef>
                  <a:spcPts val="1200"/>
                </a:spcBef>
              </a:pPr>
              <a:r>
                <a:rPr lang="en-US" dirty="0"/>
                <a:t>       ...</a:t>
              </a:r>
              <a:endParaRPr lang="en-US" dirty="0">
                <a:effectLst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219" y="1030538"/>
            <a:ext cx="765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600" u="sng" dirty="0">
                <a:latin typeface="Times New Roman"/>
                <a:cs typeface="Times New Roman"/>
              </a:rPr>
              <a:t>Subroutine call syntax</a:t>
            </a:r>
            <a:r>
              <a:rPr lang="en-US" sz="1600" dirty="0">
                <a:latin typeface="Times New Roman"/>
                <a:cs typeface="Times New Roman"/>
              </a:rPr>
              <a:t>: </a:t>
            </a:r>
            <a:r>
              <a:rPr lang="en-US" sz="1400" dirty="0">
                <a:latin typeface="Times New Roman"/>
                <a:cs typeface="Times New Roman"/>
              </a:rPr>
              <a:t>  </a:t>
            </a:r>
            <a:r>
              <a:rPr lang="en-US" sz="1400" i="1" dirty="0">
                <a:latin typeface="Times New Roman"/>
                <a:cs typeface="Times New Roman"/>
              </a:rPr>
              <a:t>subroutineName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i="1" dirty="0">
                <a:latin typeface="Times New Roman"/>
                <a:cs typeface="Times New Roman"/>
              </a:rPr>
              <a:t>argument-list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230188" lvl="0" indent="-230188"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The number and type of arguments must agree with those of the subroutine’s parameters</a:t>
            </a:r>
          </a:p>
          <a:p>
            <a:pPr marL="230188" lvl="0" indent="-230188"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Each argument can be an expression of unlimited complexity.</a:t>
            </a:r>
          </a:p>
        </p:txBody>
      </p:sp>
    </p:spTree>
    <p:extLst>
      <p:ext uri="{BB962C8B-B14F-4D97-AF65-F5344CB8AC3E}">
        <p14:creationId xmlns:p14="http://schemas.microsoft.com/office/powerpoint/2010/main" val="12688166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note: Some particular features of the Jack language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698" y="940311"/>
            <a:ext cx="78376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lvl="0" indent="-230188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keyword </a:t>
            </a:r>
            <a:r>
              <a:rPr lang="en-US" sz="1200" dirty="0">
                <a:latin typeface="Consolas"/>
                <a:cs typeface="Consolas"/>
              </a:rPr>
              <a:t>let</a:t>
            </a:r>
            <a:r>
              <a:rPr lang="en-US" dirty="0">
                <a:latin typeface="Times New Roman"/>
                <a:cs typeface="Times New Roman"/>
              </a:rPr>
              <a:t>: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Must be used in assignments:  </a:t>
            </a:r>
            <a:r>
              <a:rPr lang="en-US" sz="1200" dirty="0">
                <a:latin typeface="Consolas"/>
                <a:cs typeface="Consolas"/>
              </a:rPr>
              <a:t>let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0;</a:t>
            </a:r>
          </a:p>
          <a:p>
            <a:pPr marL="230188" indent="-230188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keyword </a:t>
            </a:r>
            <a:r>
              <a:rPr lang="en-US" sz="1200" dirty="0">
                <a:latin typeface="Consolas"/>
                <a:cs typeface="Consolas"/>
              </a:rPr>
              <a:t>do:</a:t>
            </a:r>
            <a:br>
              <a:rPr lang="en-US" sz="1200" dirty="0">
                <a:latin typeface="Consolas"/>
                <a:cs typeface="Consolas"/>
              </a:rPr>
            </a:br>
            <a:r>
              <a:rPr lang="en-US" sz="1600" dirty="0">
                <a:latin typeface="Times New Roman"/>
                <a:cs typeface="Times New Roman"/>
              </a:rPr>
              <a:t>Must be used for calling a method or a function outside an expression:</a:t>
            </a:r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sz="1200" dirty="0">
                <a:latin typeface="Consolas"/>
                <a:cs typeface="Consolas"/>
              </a:rPr>
              <a:t>do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reduce()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230188" lvl="0" indent="-230188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body of a statement must be within curly brackets, even if it contains a single statement:  </a:t>
            </a:r>
            <a:r>
              <a:rPr lang="en-US" sz="1200" dirty="0">
                <a:latin typeface="Consolas"/>
                <a:cs typeface="Consolas"/>
              </a:rPr>
              <a:t>if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(a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&gt;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0)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{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/>
                <a:cs typeface="Consolas"/>
              </a:rPr>
              <a:t>return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a;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/>
                <a:cs typeface="Consolas"/>
              </a:rPr>
              <a:t>}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else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Consolas"/>
                <a:cs typeface="Consolas"/>
              </a:rPr>
              <a:t>{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/>
                <a:cs typeface="Consolas"/>
              </a:rPr>
              <a:t>return –a;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230188" lvl="0" indent="-230188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All subroutines must end with a  </a:t>
            </a:r>
            <a:r>
              <a:rPr lang="en-US" sz="1200" dirty="0">
                <a:latin typeface="Consolas"/>
                <a:cs typeface="Consolas"/>
              </a:rPr>
              <a:t>return</a:t>
            </a:r>
          </a:p>
          <a:p>
            <a:pPr marL="230188" lvl="0" indent="-230188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No operator priority:</a:t>
            </a:r>
          </a:p>
          <a:p>
            <a:pPr marL="687388" lvl="2" indent="-230188">
              <a:lnSpc>
                <a:spcPts val="1800"/>
              </a:lnSpc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sz="1600" dirty="0">
                <a:latin typeface="Times New Roman"/>
                <a:cs typeface="Times New Roman"/>
              </a:rPr>
              <a:t>The value of this expression is unpredictable:  </a:t>
            </a:r>
            <a:r>
              <a:rPr lang="en-US" sz="1400" dirty="0">
                <a:latin typeface="Consolas"/>
                <a:cs typeface="Consolas"/>
              </a:rPr>
              <a:t>2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+ 3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*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4</a:t>
            </a:r>
            <a:endParaRPr lang="en-US" sz="1400" dirty="0">
              <a:latin typeface="Times New Roman"/>
              <a:cs typeface="Times New Roman"/>
            </a:endParaRPr>
          </a:p>
          <a:p>
            <a:pPr marL="687388" lvl="2" indent="-230188">
              <a:lnSpc>
                <a:spcPts val="1800"/>
              </a:lnSpc>
              <a:spcBef>
                <a:spcPts val="600"/>
              </a:spcBef>
              <a:buSzPct val="60000"/>
              <a:buFont typeface="Wingdings" charset="2"/>
              <a:buChar char="q"/>
            </a:pPr>
            <a:r>
              <a:rPr lang="en-US" sz="1600" dirty="0">
                <a:latin typeface="Times New Roman"/>
                <a:cs typeface="Times New Roman"/>
              </a:rPr>
              <a:t>To enforce operator priority, use parentheses:  </a:t>
            </a:r>
            <a:r>
              <a:rPr lang="en-US" sz="1400" dirty="0">
                <a:latin typeface="Consolas"/>
                <a:cs typeface="Consolas"/>
              </a:rPr>
              <a:t>2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+ (3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*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Consolas"/>
                <a:cs typeface="Consolas"/>
              </a:rPr>
              <a:t>4)</a:t>
            </a:r>
          </a:p>
          <a:p>
            <a:pPr marL="230188" indent="-230188">
              <a:lnSpc>
                <a:spcPts val="1800"/>
              </a:lnSpc>
              <a:spcBef>
                <a:spcPts val="18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language is weakly typed.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34266" y="5092200"/>
            <a:ext cx="4829934" cy="1130278"/>
          </a:xfrm>
          <a:prstGeom prst="wedgeRoundRectCallout">
            <a:avLst>
              <a:gd name="adj1" fmla="val -31602"/>
              <a:gd name="adj2" fmla="val -484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en-US" u="sng" dirty="0">
                <a:solidFill>
                  <a:schemeClr val="tx1"/>
                </a:solidFill>
                <a:latin typeface="Times New Roman"/>
                <a:cs typeface="Times New Roman"/>
              </a:rPr>
              <a:t>These language features:</a:t>
            </a:r>
          </a:p>
          <a:p>
            <a:pPr marL="227013" lvl="0" indent="-227013">
              <a:spcBef>
                <a:spcPts val="600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Make the life of Jack programmers a bit harder</a:t>
            </a:r>
          </a:p>
          <a:p>
            <a:pPr marL="227013" lvl="0" indent="-227013">
              <a:spcBef>
                <a:spcPts val="600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Make the life of Jack compiler writers much easier.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86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  <a:endParaRPr 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Program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Basic language constructs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1822" y="4577282"/>
            <a:ext cx="4362919" cy="158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6525" y="3161642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language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operating system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B7AFF3E-A643-0F43-979A-A0FC74D9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822" y="3920225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1C339-9040-CD49-B785-BF7EF5B5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723343" y="1163378"/>
            <a:ext cx="329074" cy="327810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93E1CE33-9638-414A-96BF-48AE52D45162}"/>
              </a:ext>
            </a:extLst>
          </p:cNvPr>
          <p:cNvSpPr/>
          <p:nvPr/>
        </p:nvSpPr>
        <p:spPr>
          <a:xfrm>
            <a:off x="4617163" y="3429000"/>
            <a:ext cx="3154119" cy="577278"/>
          </a:xfrm>
          <a:prstGeom prst="wedgeRoundRectCallout">
            <a:avLst>
              <a:gd name="adj1" fmla="val -76245"/>
              <a:gd name="adj2" fmla="val 7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To be used as a technical reference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23251BCD-3ADF-384C-A21E-B1C089966181}"/>
              </a:ext>
            </a:extLst>
          </p:cNvPr>
          <p:cNvSpPr/>
          <p:nvPr/>
        </p:nvSpPr>
        <p:spPr>
          <a:xfrm>
            <a:off x="4632460" y="1862807"/>
            <a:ext cx="3057095" cy="577278"/>
          </a:xfrm>
          <a:prstGeom prst="wedgeRoundRectCallout">
            <a:avLst>
              <a:gd name="adj1" fmla="val -65531"/>
              <a:gd name="adj2" fmla="val 55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Gives a flavor of the language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BB955-DB8B-B649-A9E2-374986D4D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1249816" y="3541652"/>
            <a:ext cx="329074" cy="3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Jack OS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0CF1988-8D82-6C4F-AC02-CF16CA24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8" y="1460642"/>
            <a:ext cx="5074876" cy="437883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// Inputs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Keyboard.readInt(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How many numbers?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Array.new(length); 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Keyboard.readInt(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Enter a number: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Output.printString(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The average is 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Output.printInt(sum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933ED35-45C2-9848-AEA0-EACF2150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11" y="1095000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715D5-7DCD-154A-8B0D-8B6CD1BDD250}"/>
              </a:ext>
            </a:extLst>
          </p:cNvPr>
          <p:cNvSpPr txBox="1"/>
          <p:nvPr/>
        </p:nvSpPr>
        <p:spPr>
          <a:xfrm>
            <a:off x="5650837" y="1476000"/>
            <a:ext cx="30315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1600" dirty="0">
                <a:latin typeface="Times New Roman"/>
                <a:cs typeface="Times New Roman"/>
              </a:rPr>
              <a:t>Like other modern programming languages (Java, Python, C#, ...), Jack is a simple language</a:t>
            </a:r>
          </a:p>
          <a:p>
            <a:pPr>
              <a:spcBef>
                <a:spcPts val="1800"/>
              </a:spcBef>
            </a:pPr>
            <a:r>
              <a:rPr lang="en-US" sz="1600" dirty="0">
                <a:latin typeface="Times New Roman"/>
                <a:cs typeface="Times New Roman"/>
              </a:rPr>
              <a:t>What makes Jack powerful is an open-ended </a:t>
            </a:r>
            <a:r>
              <a:rPr lang="en-US" sz="1600" i="1" dirty="0">
                <a:latin typeface="Times New Roman"/>
                <a:cs typeface="Times New Roman"/>
              </a:rPr>
              <a:t>standard class library</a:t>
            </a:r>
          </a:p>
          <a:p>
            <a:pPr>
              <a:spcBef>
                <a:spcPts val="1800"/>
              </a:spcBef>
            </a:pPr>
            <a:r>
              <a:rPr lang="en-US" sz="1600" dirty="0">
                <a:latin typeface="Times New Roman"/>
                <a:cs typeface="Times New Roman"/>
              </a:rPr>
              <a:t>The standard class library can be seen as a language-specific OS.</a:t>
            </a:r>
          </a:p>
        </p:txBody>
      </p:sp>
    </p:spTree>
    <p:extLst>
      <p:ext uri="{BB962C8B-B14F-4D97-AF65-F5344CB8AC3E}">
        <p14:creationId xmlns:p14="http://schemas.microsoft.com/office/powerpoint/2010/main" val="5667187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00368" y="1460642"/>
            <a:ext cx="5074876" cy="437883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// Inputs numbers and computes their average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Array</a:t>
            </a:r>
            <a:r>
              <a:rPr lang="en-US" dirty="0">
                <a:ea typeface="Consolas"/>
              </a:rPr>
              <a:t> a; 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length =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Keyboard.readInt</a:t>
            </a:r>
            <a:r>
              <a:rPr lang="en-US" dirty="0">
                <a:ea typeface="Consolas"/>
              </a:rPr>
              <a:t>(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How many numbers?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a =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Array.new</a:t>
            </a:r>
            <a:r>
              <a:rPr lang="en-US" dirty="0">
                <a:ea typeface="Consolas"/>
              </a:rPr>
              <a:t>(length); 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a[i] =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Keyboard.readInt</a:t>
            </a:r>
            <a:r>
              <a:rPr lang="en-US" dirty="0">
                <a:ea typeface="Consolas"/>
              </a:rPr>
              <a:t>(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Enter a number: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   let i = i + 1;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Output.printString</a:t>
            </a:r>
            <a:r>
              <a:rPr lang="en-US" dirty="0">
                <a:ea typeface="Consolas"/>
              </a:rPr>
              <a:t>(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The average is </a:t>
            </a:r>
            <a:r>
              <a:rPr lang="en-US" dirty="0"/>
              <a:t>"</a:t>
            </a:r>
            <a:r>
              <a:rPr lang="en-US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do </a:t>
            </a:r>
            <a:r>
              <a:rPr lang="en-US" dirty="0">
                <a:solidFill>
                  <a:srgbClr val="0000FF"/>
                </a:solidFill>
                <a:ea typeface="Consolas"/>
              </a:rPr>
              <a:t>Output.printInt</a:t>
            </a:r>
            <a:r>
              <a:rPr lang="en-US" dirty="0">
                <a:ea typeface="Consolas"/>
              </a:rPr>
              <a:t>(sum / length);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  return;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02711" y="1095000"/>
            <a:ext cx="16897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Jack code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5844" y="1563989"/>
            <a:ext cx="1707915" cy="1035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How many numbers? 3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12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8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Enter a number: 5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average is 8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2039" y="3287859"/>
            <a:ext cx="3182059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u="sng" dirty="0">
                <a:latin typeface="Times New Roman"/>
                <a:cs typeface="Times New Roman"/>
              </a:rPr>
              <a:t>Purpose:</a:t>
            </a:r>
            <a:endParaRPr lang="en-US" sz="1600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Closes gaps between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high-level programs and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the host hardware</a:t>
            </a:r>
          </a:p>
          <a:p>
            <a:pPr marL="182563" lvl="0" indent="-18256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Features efficient implementations of:</a:t>
            </a:r>
          </a:p>
          <a:p>
            <a:pPr marL="492125" lvl="1" indent="-265113">
              <a:spcBef>
                <a:spcPts val="300"/>
              </a:spcBef>
              <a:buSzPct val="75000"/>
              <a:buFont typeface="Wingdings" charset="2"/>
              <a:buChar char="Ø"/>
            </a:pPr>
            <a:r>
              <a:rPr lang="en-US" sz="1600" dirty="0">
                <a:latin typeface="Times New Roman"/>
                <a:cs typeface="Times New Roman"/>
              </a:rPr>
              <a:t>Commonly-used functions</a:t>
            </a:r>
          </a:p>
          <a:p>
            <a:pPr marL="492125" lvl="1" indent="-265113">
              <a:spcBef>
                <a:spcPts val="300"/>
              </a:spcBef>
              <a:buSzPct val="75000"/>
              <a:buFont typeface="Wingdings" charset="2"/>
              <a:buChar char="Ø"/>
            </a:pPr>
            <a:r>
              <a:rPr lang="en-US" sz="1600" dirty="0">
                <a:latin typeface="Times New Roman"/>
                <a:cs typeface="Times New Roman"/>
              </a:rPr>
              <a:t>Commonly-used ADTs.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2039" y="1460642"/>
            <a:ext cx="25974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u="sng" dirty="0">
                <a:latin typeface="Times New Roman"/>
                <a:cs typeface="Times New Roman"/>
              </a:rPr>
              <a:t>Jack OS</a:t>
            </a:r>
            <a:endParaRPr lang="en-US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 collection of supplied Jack classes</a:t>
            </a:r>
          </a:p>
          <a:p>
            <a:pPr marL="182563" lvl="0" indent="-18256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Similar to Java’s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i="1" dirty="0">
                <a:latin typeface="Times New Roman"/>
                <a:cs typeface="Times New Roman"/>
              </a:rPr>
              <a:t>standard class library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93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 program example</a:t>
            </a: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FB9658C1-804B-1748-A995-D8BBE3486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5" y="1440663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**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Performs some interaction with the user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*/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class Main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function void main()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  String s;</a:t>
            </a:r>
          </a:p>
          <a:p>
            <a:pPr>
              <a:spcBef>
                <a:spcPts val="200"/>
              </a:spcBef>
            </a:pPr>
            <a:r>
              <a:rPr lang="en-US" dirty="0"/>
              <a:t>    int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Keyboard.readLine("Whats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Keyboard.readInt("Whats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Appends the character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'!'</a:t>
            </a:r>
            <a:endParaRPr lang="en-US" dirty="0">
              <a:solidFill>
                <a:srgbClr val="0000FF"/>
              </a:solidFill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while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Output.printString(s);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Output.println();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04CF3-E595-FF42-BF63-3AF477D6D6A0}"/>
              </a:ext>
            </a:extLst>
          </p:cNvPr>
          <p:cNvSpPr txBox="1"/>
          <p:nvPr/>
        </p:nvSpPr>
        <p:spPr>
          <a:xfrm>
            <a:off x="6528721" y="1802652"/>
            <a:ext cx="2108764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US" u="sng" dirty="0">
                <a:latin typeface="Times New Roman"/>
                <a:cs typeface="Times New Roman"/>
              </a:rPr>
              <a:t>Jack:</a:t>
            </a:r>
          </a:p>
          <a:p>
            <a:pPr marL="225425" lvl="0" indent="-225425">
              <a:spcBef>
                <a:spcPts val="4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 simple, Java-like language</a:t>
            </a:r>
          </a:p>
          <a:p>
            <a:pPr marL="225425" lvl="0" indent="-225425">
              <a:spcBef>
                <a:spcPts val="4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Object-based</a:t>
            </a:r>
          </a:p>
          <a:p>
            <a:pPr marL="225425" lvl="0" indent="-225425">
              <a:spcBef>
                <a:spcPts val="4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Multi-purpose</a:t>
            </a:r>
          </a:p>
          <a:p>
            <a:pPr marL="225425" lvl="0" indent="-225425">
              <a:spcBef>
                <a:spcPts val="4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Lends itself to interactive apps</a:t>
            </a:r>
          </a:p>
          <a:p>
            <a:pPr marL="225425" lvl="0" indent="-225425">
              <a:spcBef>
                <a:spcPts val="4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Can be learned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in an hour.</a:t>
            </a: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lvl="0" indent="-342900">
              <a:spcBef>
                <a:spcPts val="1000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9913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60D519-0981-7240-9FC9-10E80AD6C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latin typeface="Times New Roman"/>
                <a:cs typeface="Times New Roman"/>
              </a:rPr>
              <a:t>          Common mathematical operations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latin typeface="Times New Roman"/>
                <a:cs typeface="Times New Roman"/>
              </a:rPr>
              <a:t>        Used to construct and dispose arrays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latin typeface="Times New Roman"/>
                <a:cs typeface="Times New Roman"/>
              </a:rPr>
              <a:t>       Memory management services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0FC7BB-4AC0-4F4D-B498-9565702DC63E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0491B8-C4AC-9344-8AF6-F97BEE0B948D}"/>
              </a:ext>
            </a:extLst>
          </p:cNvPr>
          <p:cNvGrpSpPr/>
          <p:nvPr/>
        </p:nvGrpSpPr>
        <p:grpSpPr>
          <a:xfrm>
            <a:off x="5549850" y="1044868"/>
            <a:ext cx="3996420" cy="3291605"/>
            <a:chOff x="5549850" y="1044868"/>
            <a:chExt cx="3996420" cy="3291605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B435EB76-19A1-784A-9A43-4B4F37818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850" y="1044868"/>
              <a:ext cx="3996420" cy="32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spcBef>
                  <a:spcPts val="600"/>
                </a:spcBef>
                <a:buSzPct val="100000"/>
                <a:defRPr/>
              </a:pPr>
              <a:r>
                <a: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views on the OS</a:t>
              </a:r>
            </a:p>
            <a:p>
              <a:pPr marL="11112" lvl="1">
                <a:spcBef>
                  <a:spcPts val="1200"/>
                </a:spcBef>
                <a:buSzPct val="100000"/>
                <a:defRPr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Abstraction (API):</a:t>
              </a:r>
            </a:p>
            <a:p>
              <a:pPr marL="11112" lvl="1">
                <a:spcBef>
                  <a:spcPts val="600"/>
                </a:spcBef>
                <a:buSzPct val="100000"/>
                <a:defRPr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OS</a:t>
              </a:r>
            </a:p>
            <a:p>
              <a:pPr marL="11112" lvl="1">
                <a:spcBef>
                  <a:spcPts val="2400"/>
                </a:spcBef>
                <a:buSzPct val="100000"/>
                <a:defRPr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Implementation:</a:t>
              </a:r>
            </a:p>
            <a:p>
              <a:pPr marL="11112" lvl="1">
                <a:spcBef>
                  <a:spcPts val="600"/>
                </a:spcBef>
                <a:buSzPct val="100000"/>
                <a:defRPr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OS</a:t>
              </a:r>
            </a:p>
          </p:txBody>
        </p: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ACC7CDC1-7F2D-2245-B2B4-4824A46FCD73}"/>
                </a:ext>
              </a:extLst>
            </p:cNvPr>
            <p:cNvSpPr/>
            <p:nvPr/>
          </p:nvSpPr>
          <p:spPr>
            <a:xfrm>
              <a:off x="7357817" y="1804253"/>
              <a:ext cx="1010966" cy="332509"/>
            </a:xfrm>
            <a:prstGeom prst="wedgeRoundRectCallout">
              <a:avLst>
                <a:gd name="adj1" fmla="val -79330"/>
                <a:gd name="adj2" fmla="val -1263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/>
            <a:lstStyle/>
            <a:p>
              <a:pPr>
                <a:spcBef>
                  <a:spcPts val="1200"/>
                </a:spcBef>
                <a:buClr>
                  <a:schemeClr val="bg1"/>
                </a:buClr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this lecture</a:t>
              </a:r>
            </a:p>
          </p:txBody>
        </p:sp>
        <p:sp>
          <p:nvSpPr>
            <p:cNvPr id="26" name="Rounded Rectangular Callout 25">
              <a:extLst>
                <a:ext uri="{FF2B5EF4-FFF2-40B4-BE49-F238E27FC236}">
                  <a16:creationId xmlns:a16="http://schemas.microsoft.com/office/drawing/2014/main" id="{9D1D71C7-53DF-7F42-8275-56F64DBED476}"/>
                </a:ext>
              </a:extLst>
            </p:cNvPr>
            <p:cNvSpPr/>
            <p:nvPr/>
          </p:nvSpPr>
          <p:spPr>
            <a:xfrm>
              <a:off x="7357817" y="2524415"/>
              <a:ext cx="1010966" cy="332509"/>
            </a:xfrm>
            <a:prstGeom prst="wedgeRoundRectCallout">
              <a:avLst>
                <a:gd name="adj1" fmla="val -70831"/>
                <a:gd name="adj2" fmla="val -107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/>
            <a:lstStyle/>
            <a:p>
              <a:pPr algn="ctr">
                <a:spcBef>
                  <a:spcPts val="1200"/>
                </a:spcBef>
                <a:buClr>
                  <a:schemeClr val="bg1"/>
                </a:buClr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chapter 12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B35F98C7-76F2-DD4F-986A-FF930ADE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55" y="1608788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2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966442" y="1044868"/>
            <a:ext cx="3226174" cy="26470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100" dirty="0"/>
              <a:t>class </a:t>
            </a:r>
            <a:r>
              <a:rPr lang="en-US" sz="1100" dirty="0">
                <a:solidFill>
                  <a:srgbClr val="000090"/>
                </a:solidFill>
              </a:rPr>
              <a:t>Math</a:t>
            </a:r>
            <a:r>
              <a:rPr lang="en-US" sz="1100" dirty="0"/>
              <a:t> {</a:t>
            </a:r>
          </a:p>
          <a:p>
            <a:r>
              <a:rPr lang="en-US" sz="1100" dirty="0"/>
              <a:t>   function int </a:t>
            </a:r>
            <a:r>
              <a:rPr lang="en-US" sz="1100" dirty="0">
                <a:solidFill>
                  <a:srgbClr val="000090"/>
                </a:solidFill>
              </a:rPr>
              <a:t>abs</a:t>
            </a:r>
            <a:r>
              <a:rPr lang="en-US" sz="1100" dirty="0"/>
              <a:t>(int x)</a:t>
            </a:r>
          </a:p>
          <a:p>
            <a:r>
              <a:rPr lang="en-US" sz="1100" dirty="0"/>
              <a:t>   function int </a:t>
            </a:r>
            <a:r>
              <a:rPr lang="en-US" sz="1100" dirty="0">
                <a:solidFill>
                  <a:srgbClr val="000090"/>
                </a:solidFill>
              </a:rPr>
              <a:t>multiply</a:t>
            </a:r>
            <a:r>
              <a:rPr lang="en-US" sz="1100" dirty="0"/>
              <a:t>(int x, int y)</a:t>
            </a:r>
          </a:p>
          <a:p>
            <a:r>
              <a:rPr lang="en-US" sz="1100" dirty="0"/>
              <a:t>   function int </a:t>
            </a:r>
            <a:r>
              <a:rPr lang="en-US" sz="1100" dirty="0">
                <a:solidFill>
                  <a:srgbClr val="000090"/>
                </a:solidFill>
              </a:rPr>
              <a:t>divide</a:t>
            </a:r>
            <a:r>
              <a:rPr lang="en-US" sz="1100" dirty="0"/>
              <a:t>(int x, int y)</a:t>
            </a:r>
          </a:p>
          <a:p>
            <a:r>
              <a:rPr lang="en-US" sz="1100" dirty="0"/>
              <a:t>   function int </a:t>
            </a:r>
            <a:r>
              <a:rPr lang="en-US" sz="1100" dirty="0">
                <a:solidFill>
                  <a:srgbClr val="000090"/>
                </a:solidFill>
              </a:rPr>
              <a:t>min</a:t>
            </a:r>
            <a:r>
              <a:rPr lang="en-US" sz="1100" dirty="0"/>
              <a:t>(int x, int y)</a:t>
            </a:r>
          </a:p>
          <a:p>
            <a:r>
              <a:rPr lang="en-US" sz="1100" dirty="0"/>
              <a:t>   function int </a:t>
            </a:r>
            <a:r>
              <a:rPr lang="en-US" sz="1100" dirty="0">
                <a:solidFill>
                  <a:srgbClr val="000090"/>
                </a:solidFill>
              </a:rPr>
              <a:t>max</a:t>
            </a:r>
            <a:r>
              <a:rPr lang="en-US" sz="1100" dirty="0"/>
              <a:t>(int x, int y)</a:t>
            </a:r>
          </a:p>
          <a:p>
            <a:r>
              <a:rPr lang="en-US" sz="1100" dirty="0"/>
              <a:t>   function int </a:t>
            </a:r>
            <a:r>
              <a:rPr lang="en-US" sz="1100" dirty="0">
                <a:solidFill>
                  <a:srgbClr val="000090"/>
                </a:solidFill>
              </a:rPr>
              <a:t>sqrt</a:t>
            </a:r>
            <a:r>
              <a:rPr lang="en-US" sz="1100" dirty="0"/>
              <a:t>(int x)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664BF9-56A0-6E42-87A8-171D10D3B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latin typeface="Times New Roman"/>
                <a:cs typeface="Times New Roman"/>
              </a:rPr>
              <a:t>          Common mathematical operations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Used to construct and dispose arrays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Memory management services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8B8F65-8056-A642-ADCB-853F139A8478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2922D6A-3089-C64C-AE10-E5B15E63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2" y="1470334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CDF340-BB17-944F-B47C-73452EC85EA7}"/>
              </a:ext>
            </a:extLst>
          </p:cNvPr>
          <p:cNvGrpSpPr/>
          <p:nvPr/>
        </p:nvGrpSpPr>
        <p:grpSpPr>
          <a:xfrm>
            <a:off x="4479571" y="3905732"/>
            <a:ext cx="3875219" cy="1325815"/>
            <a:chOff x="4898671" y="3843085"/>
            <a:chExt cx="3875219" cy="1325815"/>
          </a:xfrm>
        </p:grpSpPr>
        <p:sp>
          <p:nvSpPr>
            <p:cNvPr id="18" name="Text Box 3">
              <a:extLst>
                <a:ext uri="{FF2B5EF4-FFF2-40B4-BE49-F238E27FC236}">
                  <a16:creationId xmlns:a16="http://schemas.microsoft.com/office/drawing/2014/main" id="{288F63FC-1829-1647-A1B1-4418B2E85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442" y="4154511"/>
              <a:ext cx="3807448" cy="1014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0" rIns="0" bIns="0" anchor="ctr" anchorCtr="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Sets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boolean b;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let b = (x = Math.sqrt(Math.multiply(x,x)));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dirty="0"/>
                <a:t>...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DBFE230C-74C1-A646-967E-EF79ACC977A0}"/>
                </a:ext>
              </a:extLst>
            </p:cNvPr>
            <p:cNvSpPr txBox="1">
              <a:spLocks/>
            </p:cNvSpPr>
            <p:nvPr/>
          </p:nvSpPr>
          <p:spPr>
            <a:xfrm>
              <a:off x="4898671" y="3843085"/>
              <a:ext cx="1616429" cy="7648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400" dirty="0">
                  <a:ea typeface="宋体"/>
                </a:rPr>
                <a:t>Usage 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40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6379335-3588-CC43-A6B0-093A7EFCA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929" y="1118705"/>
            <a:ext cx="3364381" cy="36818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Class </a:t>
            </a:r>
            <a:r>
              <a:rPr lang="en-US" sz="1100" dirty="0">
                <a:solidFill>
                  <a:srgbClr val="000090"/>
                </a:solidFill>
              </a:rPr>
              <a:t>String</a:t>
            </a:r>
            <a:r>
              <a:rPr lang="en-US" sz="1100" dirty="0"/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constructor String </a:t>
            </a:r>
            <a:r>
              <a:rPr lang="en-US" sz="1100" dirty="0">
                <a:solidFill>
                  <a:srgbClr val="000090"/>
                </a:solidFill>
              </a:rPr>
              <a:t>new</a:t>
            </a:r>
            <a:r>
              <a:rPr lang="en-US" sz="1100" dirty="0"/>
              <a:t>(int maxLength)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method void   </a:t>
            </a:r>
            <a:r>
              <a:rPr lang="en-US" sz="1100" dirty="0">
                <a:solidFill>
                  <a:srgbClr val="000090"/>
                </a:solidFill>
              </a:rPr>
              <a:t>dispose</a:t>
            </a:r>
            <a:r>
              <a:rPr lang="en-US" sz="110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method int    </a:t>
            </a:r>
            <a:r>
              <a:rPr lang="en-US" sz="1100" dirty="0">
                <a:solidFill>
                  <a:srgbClr val="000090"/>
                </a:solidFill>
              </a:rPr>
              <a:t>lengt</a:t>
            </a:r>
            <a:r>
              <a:rPr lang="en-US" sz="1100" dirty="0"/>
              <a:t>h()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method char   </a:t>
            </a:r>
            <a:r>
              <a:rPr lang="en-US" sz="1100" dirty="0">
                <a:solidFill>
                  <a:srgbClr val="000090"/>
                </a:solidFill>
              </a:rPr>
              <a:t>charAt</a:t>
            </a:r>
            <a:r>
              <a:rPr lang="en-US" sz="1100" dirty="0"/>
              <a:t>(int j)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method void   </a:t>
            </a:r>
            <a:r>
              <a:rPr lang="en-US" sz="1100" dirty="0">
                <a:solidFill>
                  <a:srgbClr val="000090"/>
                </a:solidFill>
              </a:rPr>
              <a:t>setCharAt</a:t>
            </a:r>
            <a:r>
              <a:rPr lang="en-US" sz="1100" dirty="0"/>
              <a:t>(int j, char c)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method String </a:t>
            </a:r>
            <a:r>
              <a:rPr lang="en-US" sz="1100" dirty="0">
                <a:solidFill>
                  <a:srgbClr val="000090"/>
                </a:solidFill>
              </a:rPr>
              <a:t>appendChar</a:t>
            </a:r>
            <a:r>
              <a:rPr lang="en-US" sz="1100" dirty="0"/>
              <a:t>(char c)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method void   </a:t>
            </a:r>
            <a:r>
              <a:rPr lang="en-US" sz="1100" dirty="0">
                <a:solidFill>
                  <a:srgbClr val="000090"/>
                </a:solidFill>
              </a:rPr>
              <a:t>eraseLastChar</a:t>
            </a:r>
            <a:r>
              <a:rPr lang="en-US" sz="110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method int    </a:t>
            </a:r>
            <a:r>
              <a:rPr lang="en-US" sz="1100" dirty="0">
                <a:solidFill>
                  <a:srgbClr val="000090"/>
                </a:solidFill>
              </a:rPr>
              <a:t>intValue</a:t>
            </a:r>
            <a:r>
              <a:rPr lang="en-US" sz="110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method void   </a:t>
            </a:r>
            <a:r>
              <a:rPr lang="en-US" sz="1100" dirty="0">
                <a:solidFill>
                  <a:srgbClr val="000090"/>
                </a:solidFill>
              </a:rPr>
              <a:t>setInt</a:t>
            </a:r>
            <a:r>
              <a:rPr lang="en-US" sz="1100" dirty="0"/>
              <a:t>(int j)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function char </a:t>
            </a:r>
            <a:r>
              <a:rPr lang="en-US" sz="1100" dirty="0">
                <a:solidFill>
                  <a:srgbClr val="000090"/>
                </a:solidFill>
              </a:rPr>
              <a:t>backSpace()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function char </a:t>
            </a:r>
            <a:r>
              <a:rPr lang="en-US" sz="1100" dirty="0">
                <a:solidFill>
                  <a:srgbClr val="000090"/>
                </a:solidFill>
              </a:rPr>
              <a:t>doubleQuote</a:t>
            </a:r>
            <a:r>
              <a:rPr lang="en-US" sz="110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   function char </a:t>
            </a:r>
            <a:r>
              <a:rPr lang="en-US" sz="1100" dirty="0">
                <a:solidFill>
                  <a:srgbClr val="000090"/>
                </a:solidFill>
              </a:rPr>
              <a:t>newLine</a:t>
            </a:r>
            <a:r>
              <a:rPr lang="en-US" sz="110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}</a:t>
            </a:r>
          </a:p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89C8FB3-B841-FB4B-BFD4-D01069E2C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Common mathematical operations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Used to construct and dispose arrays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Memory management services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306551-45E3-3745-A17D-5612479294AF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922D3D66-AFDF-8E45-A8CA-0A018D8B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6" y="184104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CC6AD-05B6-FB44-B1CD-6A1B290C5D78}"/>
              </a:ext>
            </a:extLst>
          </p:cNvPr>
          <p:cNvGrpSpPr/>
          <p:nvPr/>
        </p:nvGrpSpPr>
        <p:grpSpPr>
          <a:xfrm>
            <a:off x="4767429" y="4993158"/>
            <a:ext cx="3293945" cy="1076237"/>
            <a:chOff x="4898671" y="3843085"/>
            <a:chExt cx="3293945" cy="1076237"/>
          </a:xfrm>
        </p:grpSpPr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003E04B8-8B17-C14A-98BD-AE8C56D7A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442" y="4154511"/>
              <a:ext cx="3226174" cy="7648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0" rIns="0" bIns="0" anchor="ctr" anchorCtr="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Gets the last character in the string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let c = str.charAt(str.length()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/>
                <a:t>–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/>
                <a:t>1);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dirty="0"/>
                <a:t>...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B59DAFF-243D-DF46-A150-80020D408972}"/>
                </a:ext>
              </a:extLst>
            </p:cNvPr>
            <p:cNvSpPr txBox="1">
              <a:spLocks/>
            </p:cNvSpPr>
            <p:nvPr/>
          </p:nvSpPr>
          <p:spPr>
            <a:xfrm>
              <a:off x="4898671" y="3843085"/>
              <a:ext cx="1616429" cy="7648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400" dirty="0">
                  <a:ea typeface="宋体"/>
                </a:rPr>
                <a:t>Usage 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1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88A4E09-90C4-9848-BA89-5F38F6BB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601" y="1148172"/>
            <a:ext cx="2747161" cy="149253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100" dirty="0"/>
              <a:t>Class </a:t>
            </a:r>
            <a:r>
              <a:rPr lang="en-US" sz="1100" dirty="0">
                <a:solidFill>
                  <a:srgbClr val="000090"/>
                </a:solidFill>
              </a:rPr>
              <a:t>Array</a:t>
            </a:r>
            <a:r>
              <a:rPr lang="en-US" sz="1100" dirty="0"/>
              <a:t> {</a:t>
            </a:r>
          </a:p>
          <a:p>
            <a:r>
              <a:rPr lang="en-US" sz="1100" dirty="0"/>
              <a:t>   function Array </a:t>
            </a:r>
            <a:r>
              <a:rPr lang="en-US" sz="1100" dirty="0">
                <a:solidFill>
                  <a:srgbClr val="000090"/>
                </a:solidFill>
              </a:rPr>
              <a:t>new</a:t>
            </a:r>
            <a:r>
              <a:rPr lang="en-US" sz="1100" dirty="0"/>
              <a:t>(int size) </a:t>
            </a:r>
          </a:p>
          <a:p>
            <a:r>
              <a:rPr lang="en-US" sz="1100" dirty="0"/>
              <a:t>   method void </a:t>
            </a:r>
            <a:r>
              <a:rPr lang="en-US" sz="1100" dirty="0">
                <a:solidFill>
                  <a:srgbClr val="000090"/>
                </a:solidFill>
              </a:rPr>
              <a:t>dispose</a:t>
            </a:r>
            <a:r>
              <a:rPr lang="en-US" sz="1100" dirty="0"/>
              <a:t>() 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72F625B-B1E9-1F42-83B9-2476014E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Common mathematical operations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latin typeface="Times New Roman"/>
                <a:cs typeface="Times New Roman"/>
              </a:rPr>
              <a:t>        Used to construct and dispose arrays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Memory management services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264764-7420-EF44-B9EA-85A0BB457993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3C7DED3B-EA29-DD43-AEF7-66953D40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2" y="218394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6E2B93-2B33-3E46-9B45-987651C10EE3}"/>
              </a:ext>
            </a:extLst>
          </p:cNvPr>
          <p:cNvGrpSpPr/>
          <p:nvPr/>
        </p:nvGrpSpPr>
        <p:grpSpPr>
          <a:xfrm>
            <a:off x="5343539" y="3087609"/>
            <a:ext cx="2974961" cy="1449308"/>
            <a:chOff x="4898671" y="3843085"/>
            <a:chExt cx="2974961" cy="1449308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B5CA3176-7DB5-D848-B33A-F49CB8FD9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442" y="4154511"/>
              <a:ext cx="2907190" cy="1137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0" rIns="0" bIns="0" anchor="ctr" anchorCtr="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Defines an array of 10 elements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(Jack arrays are untyped)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Array arr;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let arr = Array.new(10);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dirty="0"/>
                <a:t>...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5E4F8E78-549F-B242-9C2E-EAAF222E1A7E}"/>
                </a:ext>
              </a:extLst>
            </p:cNvPr>
            <p:cNvSpPr txBox="1">
              <a:spLocks/>
            </p:cNvSpPr>
            <p:nvPr/>
          </p:nvSpPr>
          <p:spPr>
            <a:xfrm>
              <a:off x="4898671" y="3843085"/>
              <a:ext cx="1616429" cy="7648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400" dirty="0">
                  <a:ea typeface="宋体"/>
                </a:rPr>
                <a:t>Usage 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1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F6FADEE-9AE1-2D40-9790-32ED07A50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771" y="1015198"/>
            <a:ext cx="3422479" cy="219332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100" dirty="0">
                <a:latin typeface="Consolas"/>
                <a:cs typeface="Consolas"/>
              </a:rPr>
              <a:t>class </a:t>
            </a:r>
            <a:r>
              <a:rPr lang="en-US" sz="1100" dirty="0">
                <a:solidFill>
                  <a:srgbClr val="000090"/>
                </a:solidFill>
                <a:latin typeface="Consolas"/>
                <a:cs typeface="Consolas"/>
              </a:rPr>
              <a:t>Output</a:t>
            </a:r>
            <a:r>
              <a:rPr lang="en-US" sz="1100" dirty="0">
                <a:latin typeface="Consolas"/>
                <a:cs typeface="Consolas"/>
              </a:rPr>
              <a:t> {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100" dirty="0">
                <a:latin typeface="Consolas"/>
                <a:cs typeface="Consolas"/>
              </a:rPr>
              <a:t>   function void </a:t>
            </a:r>
            <a:r>
              <a:rPr lang="en-US" sz="1100" dirty="0">
                <a:solidFill>
                  <a:srgbClr val="000090"/>
                </a:solidFill>
                <a:latin typeface="Consolas"/>
                <a:cs typeface="Consolas"/>
              </a:rPr>
              <a:t>moveCursor</a:t>
            </a:r>
            <a:r>
              <a:rPr lang="en-US" sz="1100" dirty="0">
                <a:latin typeface="Consolas"/>
                <a:cs typeface="Consolas"/>
              </a:rPr>
              <a:t>(int i, int j)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100" dirty="0">
                <a:latin typeface="Consolas"/>
                <a:cs typeface="Consolas"/>
              </a:rPr>
              <a:t>   function void </a:t>
            </a:r>
            <a:r>
              <a:rPr lang="en-US" sz="1100" dirty="0">
                <a:solidFill>
                  <a:srgbClr val="000090"/>
                </a:solidFill>
                <a:latin typeface="Consolas"/>
                <a:cs typeface="Consolas"/>
              </a:rPr>
              <a:t>printChar</a:t>
            </a:r>
            <a:r>
              <a:rPr lang="en-US" sz="1100" dirty="0">
                <a:latin typeface="Consolas"/>
                <a:cs typeface="Consolas"/>
              </a:rPr>
              <a:t>(char c)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100" dirty="0">
                <a:latin typeface="Consolas"/>
                <a:cs typeface="Consolas"/>
              </a:rPr>
              <a:t>   function void </a:t>
            </a:r>
            <a:r>
              <a:rPr lang="en-US" sz="1100" dirty="0">
                <a:solidFill>
                  <a:srgbClr val="000090"/>
                </a:solidFill>
                <a:latin typeface="Consolas"/>
                <a:cs typeface="Consolas"/>
              </a:rPr>
              <a:t>printString</a:t>
            </a:r>
            <a:r>
              <a:rPr lang="en-US" sz="1100" dirty="0">
                <a:latin typeface="Consolas"/>
                <a:cs typeface="Consolas"/>
              </a:rPr>
              <a:t>(String s) 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100" dirty="0">
                <a:latin typeface="Consolas"/>
                <a:cs typeface="Consolas"/>
              </a:rPr>
              <a:t>   function void </a:t>
            </a:r>
            <a:r>
              <a:rPr lang="en-US" sz="1100" dirty="0">
                <a:solidFill>
                  <a:srgbClr val="000090"/>
                </a:solidFill>
                <a:latin typeface="Consolas"/>
                <a:cs typeface="Consolas"/>
              </a:rPr>
              <a:t>printInt</a:t>
            </a:r>
            <a:r>
              <a:rPr lang="en-US" sz="1100" dirty="0">
                <a:latin typeface="Consolas"/>
                <a:cs typeface="Consolas"/>
              </a:rPr>
              <a:t>(int i)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100" dirty="0">
                <a:latin typeface="Consolas"/>
                <a:cs typeface="Consolas"/>
              </a:rPr>
              <a:t>   function void </a:t>
            </a:r>
            <a:r>
              <a:rPr lang="en-US" sz="1100" dirty="0">
                <a:solidFill>
                  <a:srgbClr val="000090"/>
                </a:solidFill>
                <a:latin typeface="Consolas"/>
                <a:cs typeface="Consolas"/>
              </a:rPr>
              <a:t>println</a:t>
            </a:r>
            <a:r>
              <a:rPr lang="en-US" sz="1100" dirty="0">
                <a:latin typeface="Consolas"/>
                <a:cs typeface="Consolas"/>
              </a:rPr>
              <a:t>()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100" dirty="0">
                <a:latin typeface="Consolas"/>
                <a:cs typeface="Consolas"/>
              </a:rPr>
              <a:t>   function void </a:t>
            </a:r>
            <a:r>
              <a:rPr lang="en-US" sz="1100" dirty="0">
                <a:solidFill>
                  <a:srgbClr val="000090"/>
                </a:solidFill>
                <a:latin typeface="Consolas"/>
                <a:cs typeface="Consolas"/>
              </a:rPr>
              <a:t>backSpace</a:t>
            </a:r>
            <a:r>
              <a:rPr lang="en-US" sz="1100" dirty="0">
                <a:latin typeface="Consolas"/>
                <a:cs typeface="Consolas"/>
              </a:rPr>
              <a:t>()</a:t>
            </a:r>
          </a:p>
          <a:p>
            <a:pPr algn="l" rtl="0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  <a:defRPr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B1BC819-9B76-0B42-9CD0-8FDD24E77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Common mathematical operations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Used to construct and dispose arrays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Memory management services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B933A3-7ADE-E441-A963-F976740C837A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61BA61C-E683-2945-AA1D-A8AA5C57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2" y="256113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679B12E-3BAE-1343-98BE-ECFCDB0A6A64}"/>
              </a:ext>
            </a:extLst>
          </p:cNvPr>
          <p:cNvSpPr txBox="1">
            <a:spLocks/>
          </p:cNvSpPr>
          <p:nvPr/>
        </p:nvSpPr>
        <p:spPr>
          <a:xfrm>
            <a:off x="4737842" y="3349827"/>
            <a:ext cx="5244358" cy="105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u="sng" dirty="0">
                <a:ea typeface="宋体"/>
              </a:rPr>
              <a:t>Screen</a:t>
            </a:r>
            <a:r>
              <a:rPr lang="en-US" sz="1600" dirty="0">
                <a:ea typeface="宋体"/>
              </a:rPr>
              <a:t>: 23 rows of 64 characters, black and white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u="sng" dirty="0">
                <a:ea typeface="宋体"/>
              </a:rPr>
              <a:t>Font</a:t>
            </a:r>
            <a:r>
              <a:rPr lang="en-US" sz="1600" dirty="0">
                <a:ea typeface="宋体"/>
              </a:rPr>
              <a:t>: implemented by the OS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print</a:t>
            </a:r>
            <a:r>
              <a:rPr lang="en-US" sz="1600" dirty="0">
                <a:ea typeface="宋体"/>
              </a:rPr>
              <a:t> methods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C23F7B-8391-9740-ACBE-5FD8CE222E78}"/>
              </a:ext>
            </a:extLst>
          </p:cNvPr>
          <p:cNvGrpSpPr/>
          <p:nvPr/>
        </p:nvGrpSpPr>
        <p:grpSpPr>
          <a:xfrm>
            <a:off x="4737842" y="4336473"/>
            <a:ext cx="3486920" cy="1867557"/>
            <a:chOff x="4725142" y="4877743"/>
            <a:chExt cx="3486920" cy="1867557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5709767B-03C0-A949-8F5D-4F546F1A4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283" y="5179586"/>
              <a:ext cx="3409779" cy="15657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0" rIns="0" bIns="0" anchor="ctr" anchorCtr="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(Note: the ASCII code of the character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97)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 97, then prints the character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twice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do Output.printInt(97);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do Output.printChar(97);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do Output.printString(</a:t>
              </a:r>
              <a:r>
                <a:rPr lang="ru-RU" sz="1100" dirty="0"/>
                <a:t>"</a:t>
              </a:r>
              <a:r>
                <a:rPr lang="en-US" sz="1100" dirty="0"/>
                <a:t>a</a:t>
              </a:r>
              <a:r>
                <a:rPr lang="ru-RU" sz="1100" dirty="0"/>
                <a:t>"</a:t>
              </a:r>
              <a:r>
                <a:rPr lang="en-US" sz="1100" dirty="0"/>
                <a:t>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dirty="0"/>
                <a:t>...</a:t>
              </a: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26090D30-DCE1-1143-B5C5-8A7437BE0883}"/>
                </a:ext>
              </a:extLst>
            </p:cNvPr>
            <p:cNvSpPr txBox="1">
              <a:spLocks/>
            </p:cNvSpPr>
            <p:nvPr/>
          </p:nvSpPr>
          <p:spPr>
            <a:xfrm>
              <a:off x="4725142" y="4877743"/>
              <a:ext cx="1616429" cy="7648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400" dirty="0">
                  <a:ea typeface="宋体"/>
                </a:rPr>
                <a:t>Usage 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7EB6152D-A5BA-AC42-8EC4-F1C8E930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238" y="1323721"/>
            <a:ext cx="3839524" cy="246159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50" dirty="0"/>
              <a:t>Class </a:t>
            </a:r>
            <a:r>
              <a:rPr lang="en-US" sz="1050" dirty="0">
                <a:solidFill>
                  <a:srgbClr val="000090"/>
                </a:solidFill>
              </a:rPr>
              <a:t>Screen</a:t>
            </a:r>
            <a:r>
              <a:rPr lang="en-US" sz="1050" dirty="0"/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dirty="0">
                <a:solidFill>
                  <a:srgbClr val="000090"/>
                </a:solidFill>
              </a:rPr>
              <a:t>clearScreen</a:t>
            </a:r>
            <a:r>
              <a:rPr lang="en-US" sz="105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dirty="0">
                <a:solidFill>
                  <a:srgbClr val="000090"/>
                </a:solidFill>
              </a:rPr>
              <a:t>setColor</a:t>
            </a:r>
            <a:r>
              <a:rPr lang="en-US" sz="1050" dirty="0"/>
              <a:t>(boolean b)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dirty="0">
                <a:solidFill>
                  <a:srgbClr val="000090"/>
                </a:solidFill>
              </a:rPr>
              <a:t>drawPixel</a:t>
            </a:r>
            <a:r>
              <a:rPr lang="en-US" sz="1050" dirty="0"/>
              <a:t>(int x, int 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dirty="0">
                <a:solidFill>
                  <a:srgbClr val="000090"/>
                </a:solidFill>
              </a:rPr>
              <a:t>drawLine</a:t>
            </a:r>
            <a:r>
              <a:rPr lang="en-US" sz="1050" dirty="0"/>
              <a:t>(int x1, int y1,</a:t>
            </a:r>
            <a:br>
              <a:rPr lang="en-US" sz="1050" dirty="0"/>
            </a:br>
            <a:r>
              <a:rPr lang="en-US" sz="1050" dirty="0"/>
              <a:t>                     int x2, int y2)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dirty="0">
                <a:solidFill>
                  <a:srgbClr val="000090"/>
                </a:solidFill>
              </a:rPr>
              <a:t>drawRectangle</a:t>
            </a:r>
            <a:r>
              <a:rPr lang="en-US" sz="1050" dirty="0"/>
              <a:t>(int x1, int y1,</a:t>
            </a:r>
            <a:br>
              <a:rPr lang="en-US" sz="1050" dirty="0"/>
            </a:br>
            <a:r>
              <a:rPr lang="en-US" sz="1050" dirty="0"/>
              <a:t>                          int x2, int y2)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dirty="0">
                <a:solidFill>
                  <a:srgbClr val="000090"/>
                </a:solidFill>
              </a:rPr>
              <a:t>drawCircle</a:t>
            </a:r>
            <a:r>
              <a:rPr lang="en-US" sz="1050" dirty="0"/>
              <a:t>(int x, int y, int r)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}</a:t>
            </a:r>
          </a:p>
          <a:p>
            <a:endParaRPr lang="en-US" sz="105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3CD5325-5734-444E-8820-F339F3AF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Common mathematical operations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Used to construct and dispose arrays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Memory management services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C489B2-D00E-A048-B0B3-454009564B98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FA59290A-D6E1-8840-AC23-84A3A40A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2" y="293832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706FEDD-0D84-1047-917F-675AF5368ACD}"/>
              </a:ext>
            </a:extLst>
          </p:cNvPr>
          <p:cNvSpPr txBox="1">
            <a:spLocks/>
          </p:cNvSpPr>
          <p:nvPr/>
        </p:nvSpPr>
        <p:spPr>
          <a:xfrm>
            <a:off x="4385238" y="4009171"/>
            <a:ext cx="3996420" cy="105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u="sng" dirty="0">
                <a:ea typeface="宋体"/>
              </a:rPr>
              <a:t>Screen</a:t>
            </a:r>
            <a:r>
              <a:rPr lang="en-US" sz="1600" dirty="0">
                <a:ea typeface="宋体"/>
              </a:rPr>
              <a:t>: 256 rows of 512 pixels,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ea typeface="宋体"/>
              </a:rPr>
              <a:t>              black and white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4ECBC-B7B6-F840-A419-89655BD98B2A}"/>
              </a:ext>
            </a:extLst>
          </p:cNvPr>
          <p:cNvGrpSpPr/>
          <p:nvPr/>
        </p:nvGrpSpPr>
        <p:grpSpPr>
          <a:xfrm>
            <a:off x="4385238" y="4786302"/>
            <a:ext cx="3615762" cy="1243657"/>
            <a:chOff x="4385238" y="4786302"/>
            <a:chExt cx="3615762" cy="1243657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D4958A93-8F46-2241-9CDA-D0A41B514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2379" y="5088145"/>
              <a:ext cx="3538621" cy="9418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0" rIns="0" bIns="0" anchor="ctr" anchorCtr="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Draws a circle of radius 50 centered at (100,100)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using the current color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do Screen.drawCircle(100,100,50);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dirty="0"/>
                <a:t>...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725E2794-C436-B047-847A-87BF8C41C2B1}"/>
                </a:ext>
              </a:extLst>
            </p:cNvPr>
            <p:cNvSpPr txBox="1">
              <a:spLocks/>
            </p:cNvSpPr>
            <p:nvPr/>
          </p:nvSpPr>
          <p:spPr>
            <a:xfrm>
              <a:off x="4385238" y="4786302"/>
              <a:ext cx="1616429" cy="7648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400" dirty="0">
                  <a:ea typeface="宋体"/>
                </a:rPr>
                <a:t>Usage 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4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3CD5325-5734-444E-8820-F339F3AF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Common mathematical operations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Used to construct and dispose arrays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Memory management services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C489B2-D00E-A048-B0B3-454009564B98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FA59290A-D6E1-8840-AC23-84A3A40A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2" y="330408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E3D65C1-0B20-4A47-8916-DB75E20E2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583" y="1213696"/>
            <a:ext cx="3547181" cy="166713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100" dirty="0"/>
              <a:t>Class </a:t>
            </a:r>
            <a:r>
              <a:rPr lang="en-US" sz="1100" dirty="0">
                <a:solidFill>
                  <a:srgbClr val="000090"/>
                </a:solidFill>
              </a:rPr>
              <a:t>Keyboard</a:t>
            </a:r>
            <a:r>
              <a:rPr lang="en-US" sz="1100" dirty="0"/>
              <a:t> {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100" dirty="0"/>
              <a:t>   function char </a:t>
            </a:r>
            <a:r>
              <a:rPr lang="en-US" sz="1100" dirty="0">
                <a:solidFill>
                  <a:srgbClr val="000090"/>
                </a:solidFill>
              </a:rPr>
              <a:t>keyPressed</a:t>
            </a:r>
            <a:r>
              <a:rPr lang="en-US" sz="1100" dirty="0"/>
              <a:t>()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100" dirty="0"/>
              <a:t>   function char </a:t>
            </a:r>
            <a:r>
              <a:rPr lang="en-US" sz="1100" dirty="0">
                <a:solidFill>
                  <a:srgbClr val="000090"/>
                </a:solidFill>
              </a:rPr>
              <a:t>readChar</a:t>
            </a:r>
            <a:r>
              <a:rPr lang="en-US" sz="1100" dirty="0"/>
              <a:t>()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100" dirty="0"/>
              <a:t>   function String </a:t>
            </a:r>
            <a:r>
              <a:rPr lang="en-US" sz="1100" dirty="0">
                <a:solidFill>
                  <a:srgbClr val="000090"/>
                </a:solidFill>
              </a:rPr>
              <a:t>readLine</a:t>
            </a:r>
            <a:r>
              <a:rPr lang="en-US" sz="1100" dirty="0"/>
              <a:t>(String message) 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100" dirty="0"/>
              <a:t>   function int </a:t>
            </a:r>
            <a:r>
              <a:rPr lang="en-US" sz="1100" dirty="0">
                <a:solidFill>
                  <a:srgbClr val="000090"/>
                </a:solidFill>
              </a:rPr>
              <a:t>readInt</a:t>
            </a:r>
            <a:r>
              <a:rPr lang="en-US" sz="1100" dirty="0"/>
              <a:t>(String message) 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100" dirty="0"/>
              <a:t>}</a:t>
            </a:r>
          </a:p>
          <a:p>
            <a:endParaRPr lang="en-US" sz="11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4721541-88A6-5F49-8372-06985FB0A3AD}"/>
              </a:ext>
            </a:extLst>
          </p:cNvPr>
          <p:cNvSpPr txBox="1">
            <a:spLocks/>
          </p:cNvSpPr>
          <p:nvPr/>
        </p:nvSpPr>
        <p:spPr>
          <a:xfrm>
            <a:off x="4310665" y="3049663"/>
            <a:ext cx="3930963" cy="424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en-US" sz="1400" dirty="0">
                <a:ea typeface="宋体"/>
              </a:rPr>
              <a:t>(Reads data from the standard keyboard)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C6FE08-A7D3-294F-9601-05C42FCEA808}"/>
              </a:ext>
            </a:extLst>
          </p:cNvPr>
          <p:cNvSpPr/>
          <p:nvPr/>
        </p:nvSpPr>
        <p:spPr>
          <a:xfrm>
            <a:off x="4470316" y="3442698"/>
            <a:ext cx="3792372" cy="1478642"/>
          </a:xfrm>
          <a:prstGeom prst="roundRect">
            <a:avLst>
              <a:gd name="adj" fmla="val 9588"/>
            </a:avLst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216E67-143B-574C-8A74-A75F7CCAD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27"/>
          <a:stretch/>
        </p:blipFill>
        <p:spPr>
          <a:xfrm>
            <a:off x="4586605" y="3521123"/>
            <a:ext cx="3584644" cy="130393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A02A4E-B54E-6E44-B5A5-CE565438FF69}"/>
              </a:ext>
            </a:extLst>
          </p:cNvPr>
          <p:cNvGrpSpPr/>
          <p:nvPr/>
        </p:nvGrpSpPr>
        <p:grpSpPr>
          <a:xfrm>
            <a:off x="4368716" y="5073721"/>
            <a:ext cx="4000583" cy="984324"/>
            <a:chOff x="4368716" y="5073721"/>
            <a:chExt cx="4000583" cy="984324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B35ABA64-384F-8346-8AB9-DF014DECC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856" y="5375564"/>
              <a:ext cx="3923443" cy="6824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0" rIns="0" bIns="0" anchor="ctr" anchorCtr="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/>
                <a:t>...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let age =  Keyboard.readInt(</a:t>
              </a:r>
              <a:r>
                <a:rPr lang="ru-RU" sz="1100" dirty="0"/>
                <a:t>"</a:t>
              </a:r>
              <a:r>
                <a:rPr lang="en-US" sz="1100" dirty="0"/>
                <a:t>enter</a:t>
              </a:r>
              <a:r>
                <a:rPr lang="en-US" sz="800" dirty="0"/>
                <a:t> </a:t>
              </a:r>
              <a:r>
                <a:rPr lang="en-US" sz="1100" dirty="0"/>
                <a:t>your</a:t>
              </a:r>
              <a:r>
                <a:rPr lang="en-US" sz="800" dirty="0"/>
                <a:t> </a:t>
              </a:r>
              <a:r>
                <a:rPr lang="en-US" sz="1100" dirty="0"/>
                <a:t>age:</a:t>
              </a:r>
              <a:r>
                <a:rPr lang="ru-RU" sz="1100" dirty="0"/>
                <a:t> "</a:t>
              </a:r>
              <a:r>
                <a:rPr lang="en-US" sz="1100" dirty="0"/>
                <a:t>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dirty="0"/>
                <a:t>...</a:t>
              </a: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3A38B774-EDF9-8246-880F-B1F72C007633}"/>
                </a:ext>
              </a:extLst>
            </p:cNvPr>
            <p:cNvSpPr txBox="1">
              <a:spLocks/>
            </p:cNvSpPr>
            <p:nvPr/>
          </p:nvSpPr>
          <p:spPr>
            <a:xfrm>
              <a:off x="4368716" y="5073721"/>
              <a:ext cx="1616429" cy="7648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400" dirty="0">
                  <a:ea typeface="宋体"/>
                </a:rPr>
                <a:t>Usage 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9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07128501-857B-E24A-A03C-235F6A564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771" y="1148172"/>
            <a:ext cx="2959991" cy="2040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100" dirty="0"/>
              <a:t>class </a:t>
            </a:r>
            <a:r>
              <a:rPr lang="en-US" sz="1100" dirty="0">
                <a:solidFill>
                  <a:srgbClr val="000090"/>
                </a:solidFill>
              </a:rPr>
              <a:t>Memory</a:t>
            </a:r>
            <a:r>
              <a:rPr lang="en-US" sz="1100" dirty="0"/>
              <a:t> {</a:t>
            </a:r>
          </a:p>
          <a:p>
            <a:pPr>
              <a:spcBef>
                <a:spcPts val="1000"/>
              </a:spcBef>
            </a:pPr>
            <a:r>
              <a:rPr lang="en-US" sz="1100" dirty="0"/>
              <a:t>   function int </a:t>
            </a:r>
            <a:r>
              <a:rPr lang="en-US" sz="1100" dirty="0">
                <a:solidFill>
                  <a:srgbClr val="000090"/>
                </a:solidFill>
              </a:rPr>
              <a:t>peek</a:t>
            </a:r>
            <a:r>
              <a:rPr lang="en-US" sz="1100" dirty="0"/>
              <a:t>(int address)</a:t>
            </a:r>
          </a:p>
          <a:p>
            <a:pPr>
              <a:spcBef>
                <a:spcPts val="1000"/>
              </a:spcBef>
            </a:pPr>
            <a:r>
              <a:rPr lang="en-US" sz="1100" dirty="0"/>
              <a:t>   function void </a:t>
            </a:r>
            <a:r>
              <a:rPr lang="en-US" sz="1100" dirty="0">
                <a:solidFill>
                  <a:srgbClr val="000090"/>
                </a:solidFill>
              </a:rPr>
              <a:t>poke</a:t>
            </a:r>
            <a:r>
              <a:rPr lang="en-US" sz="1100" dirty="0"/>
              <a:t>(int address,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                      int value)</a:t>
            </a:r>
          </a:p>
          <a:p>
            <a:pPr>
              <a:spcBef>
                <a:spcPts val="1000"/>
              </a:spcBef>
            </a:pPr>
            <a:r>
              <a:rPr lang="en-US" sz="1100" dirty="0"/>
              <a:t>   function Array </a:t>
            </a:r>
            <a:r>
              <a:rPr lang="en-US" sz="1100" dirty="0">
                <a:solidFill>
                  <a:srgbClr val="000090"/>
                </a:solidFill>
              </a:rPr>
              <a:t>alloc</a:t>
            </a:r>
            <a:r>
              <a:rPr lang="en-US" sz="1100" dirty="0"/>
              <a:t>(int size)</a:t>
            </a:r>
          </a:p>
          <a:p>
            <a:pPr>
              <a:spcBef>
                <a:spcPts val="1000"/>
              </a:spcBef>
            </a:pPr>
            <a:r>
              <a:rPr lang="en-US" sz="1100" dirty="0"/>
              <a:t>   function void </a:t>
            </a:r>
            <a:r>
              <a:rPr lang="en-US" sz="1100" dirty="0">
                <a:solidFill>
                  <a:srgbClr val="000090"/>
                </a:solidFill>
              </a:rPr>
              <a:t>deAlloc</a:t>
            </a:r>
            <a:r>
              <a:rPr lang="en-US" sz="1100" dirty="0"/>
              <a:t>(Array o)</a:t>
            </a:r>
          </a:p>
          <a:p>
            <a:pPr>
              <a:spcBef>
                <a:spcPts val="1000"/>
              </a:spcBef>
            </a:pPr>
            <a:r>
              <a:rPr lang="en-US" sz="1100" dirty="0"/>
              <a:t>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F4048F3-C125-E24F-A31D-DFFAFB2B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Common mathematical operations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Used to construct and dispose arrays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latin typeface="Times New Roman"/>
                <a:cs typeface="Times New Roman"/>
              </a:rPr>
              <a:t>       Memory management services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AC0E64-69DE-2544-BACF-3B1C151911D7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3A07B2EE-8C75-A543-ACC5-496E3366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2" y="3668901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118E2A-00D6-6D43-AAC8-AC891FE98887}"/>
              </a:ext>
            </a:extLst>
          </p:cNvPr>
          <p:cNvGrpSpPr/>
          <p:nvPr/>
        </p:nvGrpSpPr>
        <p:grpSpPr>
          <a:xfrm>
            <a:off x="4961604" y="3563723"/>
            <a:ext cx="3263158" cy="1243657"/>
            <a:chOff x="4961604" y="3563723"/>
            <a:chExt cx="3263158" cy="1243657"/>
          </a:xfrm>
        </p:grpSpPr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50EAB8E2-60CC-974C-9865-ACF767993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745" y="3865566"/>
              <a:ext cx="3186017" cy="9418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0" rIns="0" bIns="0" anchor="ctr" anchorCtr="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Sets RAM[257] to RAM[256]</a:t>
              </a:r>
              <a:endParaRPr lang="en-US" sz="1100" dirty="0"/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do Memory.poke(257,Memory.peek(256));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dirty="0"/>
                <a:t>...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4AF5FDA3-3C81-C04B-8345-244316463F15}"/>
                </a:ext>
              </a:extLst>
            </p:cNvPr>
            <p:cNvSpPr txBox="1">
              <a:spLocks/>
            </p:cNvSpPr>
            <p:nvPr/>
          </p:nvSpPr>
          <p:spPr>
            <a:xfrm>
              <a:off x="4961604" y="3563723"/>
              <a:ext cx="1616429" cy="7648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400" dirty="0">
                  <a:ea typeface="宋体"/>
                </a:rPr>
                <a:t>Usage 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6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F4048F3-C125-E24F-A31D-DFFAFB2B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  Common mathematical operations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 Used to construct and dispose arrays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      Memory management services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AC0E64-69DE-2544-BACF-3B1C151911D7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3A07B2EE-8C75-A543-ACC5-496E3366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2" y="4031673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80CA6CA-4699-1A46-A766-63AF4F276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417" y="1100118"/>
            <a:ext cx="3190345" cy="16791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01600" tIns="1908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100" dirty="0"/>
              <a:t>Class </a:t>
            </a:r>
            <a:r>
              <a:rPr lang="en-US" sz="1100" dirty="0">
                <a:solidFill>
                  <a:srgbClr val="000090"/>
                </a:solidFill>
              </a:rPr>
              <a:t>Sys</a:t>
            </a:r>
            <a:r>
              <a:rPr lang="en-US" sz="1100" dirty="0"/>
              <a:t> {</a:t>
            </a:r>
          </a:p>
          <a:p>
            <a:r>
              <a:rPr lang="en-US" sz="1100" dirty="0"/>
              <a:t>   function void </a:t>
            </a:r>
            <a:r>
              <a:rPr lang="en-US" sz="1100" dirty="0">
                <a:solidFill>
                  <a:srgbClr val="000090"/>
                </a:solidFill>
              </a:rPr>
              <a:t>halt</a:t>
            </a:r>
            <a:r>
              <a:rPr lang="en-US" sz="1100" dirty="0"/>
              <a:t>(): </a:t>
            </a:r>
          </a:p>
          <a:p>
            <a:r>
              <a:rPr lang="en-US" sz="1100" dirty="0"/>
              <a:t>   function void </a:t>
            </a:r>
            <a:r>
              <a:rPr lang="en-US" sz="1100" dirty="0">
                <a:solidFill>
                  <a:srgbClr val="000090"/>
                </a:solidFill>
              </a:rPr>
              <a:t>error</a:t>
            </a:r>
            <a:r>
              <a:rPr lang="en-US" sz="1100" dirty="0"/>
              <a:t>(int errorCode)  </a:t>
            </a:r>
          </a:p>
          <a:p>
            <a:r>
              <a:rPr lang="en-US" sz="1100" dirty="0"/>
              <a:t>   function void </a:t>
            </a:r>
            <a:r>
              <a:rPr lang="en-US" sz="1100" dirty="0">
                <a:solidFill>
                  <a:srgbClr val="000090"/>
                </a:solidFill>
              </a:rPr>
              <a:t>wait</a:t>
            </a:r>
            <a:r>
              <a:rPr lang="en-US" sz="1100" dirty="0"/>
              <a:t>(int duration)  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1CE5E7-3465-144A-B9C5-72263C22E714}"/>
              </a:ext>
            </a:extLst>
          </p:cNvPr>
          <p:cNvGrpSpPr/>
          <p:nvPr/>
        </p:nvGrpSpPr>
        <p:grpSpPr>
          <a:xfrm>
            <a:off x="4961604" y="3563723"/>
            <a:ext cx="3263158" cy="1243657"/>
            <a:chOff x="4961604" y="3563723"/>
            <a:chExt cx="3263158" cy="1243657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6A729188-2CEE-BC45-A0B4-246FFEEF0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745" y="3865566"/>
              <a:ext cx="3186017" cy="9418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01600" tIns="0" rIns="0" bIns="0" anchor="ctr" anchorCtr="0"/>
            <a:lstStyle>
              <a:defPPr>
                <a:defRPr lang="en-US"/>
              </a:defPPr>
              <a:lvl1pPr marL="342900" indent="-342900">
                <a:lnSpc>
                  <a:spcPct val="90000"/>
                </a:lnSpc>
                <a:spcBef>
                  <a:spcPts val="1188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 algn="r" rtl="1">
                <a:defRPr sz="2400">
                  <a:latin typeface="Times New Roman" charset="0"/>
                  <a:ea typeface="ＭＳ Ｐゴシック" charset="0"/>
                </a:defRPr>
              </a:lvl2pPr>
              <a:lvl3pPr marL="1143000" indent="-228600" algn="r" rtl="1">
                <a:defRPr sz="2400">
                  <a:latin typeface="Times New Roman" charset="0"/>
                  <a:ea typeface="ＭＳ Ｐゴシック" charset="0"/>
                </a:defRPr>
              </a:lvl3pPr>
              <a:lvl4pPr marL="1600200" indent="-228600" algn="r" rtl="1">
                <a:defRPr sz="2400">
                  <a:latin typeface="Times New Roman" charset="0"/>
                  <a:ea typeface="ＭＳ Ｐゴシック" charset="0"/>
                </a:defRPr>
              </a:lvl4pPr>
              <a:lvl5pPr marL="2057400" indent="-228600" algn="r" rtl="1">
                <a:defRPr sz="2400">
                  <a:latin typeface="Times New Roman" charset="0"/>
                  <a:ea typeface="ＭＳ Ｐゴシック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Pauses for one second (1000 milliseconds)</a:t>
              </a:r>
              <a:endParaRPr lang="en-US" sz="1100" dirty="0"/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sz="1100" dirty="0"/>
                <a:t>do Sys.wait(1000);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100" dirty="0"/>
                <a:t>...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D028078E-5DF2-5C45-91C5-454F59A8C35E}"/>
                </a:ext>
              </a:extLst>
            </p:cNvPr>
            <p:cNvSpPr txBox="1">
              <a:spLocks/>
            </p:cNvSpPr>
            <p:nvPr/>
          </p:nvSpPr>
          <p:spPr>
            <a:xfrm>
              <a:off x="4961604" y="3563723"/>
              <a:ext cx="1616429" cy="7648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400" dirty="0">
                  <a:ea typeface="宋体"/>
                </a:rPr>
                <a:t>Usage 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1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Jack OS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F4048F3-C125-E24F-A31D-DFFAFB2B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2" y="1044868"/>
            <a:ext cx="3996420" cy="329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u="sng" dirty="0">
                <a:latin typeface="Times New Roman"/>
                <a:cs typeface="Times New Roman"/>
              </a:rPr>
              <a:t>OS classes: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Math:</a:t>
            </a:r>
            <a:r>
              <a:rPr lang="en-US" sz="1400" dirty="0">
                <a:latin typeface="Times New Roman"/>
                <a:cs typeface="Times New Roman"/>
              </a:rPr>
              <a:t>          Common mathematical operations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String:</a:t>
            </a:r>
            <a:r>
              <a:rPr lang="en-US" sz="1400" dirty="0">
                <a:latin typeface="Times New Roman"/>
                <a:cs typeface="Times New Roman"/>
              </a:rPr>
              <a:t>      Common string processing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Array:</a:t>
            </a:r>
            <a:r>
              <a:rPr lang="en-US" sz="1400" dirty="0">
                <a:latin typeface="Times New Roman"/>
                <a:cs typeface="Times New Roman"/>
              </a:rPr>
              <a:t>        Used to construct and dispose arrays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400" dirty="0">
                <a:latin typeface="Times New Roman"/>
                <a:cs typeface="Times New Roman"/>
              </a:rPr>
              <a:t>      Handles textual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Screen:</a:t>
            </a:r>
            <a:r>
              <a:rPr lang="en-US" sz="1400" dirty="0">
                <a:latin typeface="Times New Roman"/>
                <a:cs typeface="Times New Roman"/>
              </a:rPr>
              <a:t>      Handles graphical output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Keyboard:</a:t>
            </a:r>
            <a:r>
              <a:rPr lang="en-US" sz="1400" dirty="0">
                <a:latin typeface="Times New Roman"/>
                <a:cs typeface="Times New Roman"/>
              </a:rPr>
              <a:t>  Handles input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Memory:</a:t>
            </a:r>
            <a:r>
              <a:rPr lang="en-US" sz="1400" dirty="0">
                <a:latin typeface="Times New Roman"/>
                <a:cs typeface="Times New Roman"/>
              </a:rPr>
              <a:t>       Memory management services</a:t>
            </a:r>
          </a:p>
          <a:p>
            <a:pPr marL="222250" lvl="1" indent="-211138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Sys:</a:t>
            </a:r>
            <a:r>
              <a:rPr lang="en-US" sz="1400" dirty="0">
                <a:latin typeface="Times New Roman"/>
                <a:cs typeface="Times New Roman"/>
              </a:rPr>
              <a:t>              Execution relates services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AC0E64-69DE-2544-BACF-3B1C151911D7}"/>
              </a:ext>
            </a:extLst>
          </p:cNvPr>
          <p:cNvSpPr txBox="1">
            <a:spLocks/>
          </p:cNvSpPr>
          <p:nvPr/>
        </p:nvSpPr>
        <p:spPr>
          <a:xfrm>
            <a:off x="838200" y="4610753"/>
            <a:ext cx="7774861" cy="76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u="sng" dirty="0">
                <a:ea typeface="宋体"/>
              </a:rPr>
              <a:t>Complete OS API</a:t>
            </a:r>
            <a:r>
              <a:rPr lang="en-US" sz="1600" dirty="0">
                <a:ea typeface="宋体"/>
              </a:rPr>
              <a:t>: </a:t>
            </a:r>
            <a:r>
              <a:rPr lang="en-US" sz="1400" dirty="0">
                <a:ea typeface="宋体"/>
              </a:rPr>
              <a:t>book / website</a:t>
            </a:r>
            <a:endParaRPr lang="en-US" sz="1600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289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constructs</a:t>
            </a: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FB9658C1-804B-1748-A995-D8BBE3486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5" y="1440663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**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Performs some interaction with the user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*/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class Main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function void main()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  String s;</a:t>
            </a:r>
          </a:p>
          <a:p>
            <a:pPr>
              <a:spcBef>
                <a:spcPts val="200"/>
              </a:spcBef>
            </a:pPr>
            <a:r>
              <a:rPr lang="en-US" dirty="0"/>
              <a:t>    int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Keyboard.readLine("Whats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Keyboard.readInt("Whats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Appends the character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'!'</a:t>
            </a:r>
            <a:endParaRPr lang="en-US" dirty="0">
              <a:solidFill>
                <a:srgbClr val="0000FF"/>
              </a:solidFill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while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Output.printString(s);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Output.println();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09399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  <a:endParaRPr 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Program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Basic language constructs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1822" y="4577282"/>
            <a:ext cx="4362919" cy="158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6525" y="3161642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language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operating system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B7AFF3E-A643-0F43-979A-A0FC74D9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04" y="5007506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1C339-9040-CD49-B785-BF7EF5B5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723343" y="1163378"/>
            <a:ext cx="329074" cy="327810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93E1CE33-9638-414A-96BF-48AE52D45162}"/>
              </a:ext>
            </a:extLst>
          </p:cNvPr>
          <p:cNvSpPr/>
          <p:nvPr/>
        </p:nvSpPr>
        <p:spPr>
          <a:xfrm>
            <a:off x="4518940" y="5159906"/>
            <a:ext cx="2238321" cy="577278"/>
          </a:xfrm>
          <a:prstGeom prst="wedgeRoundRectCallout">
            <a:avLst>
              <a:gd name="adj1" fmla="val -76245"/>
              <a:gd name="adj2" fmla="val 7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Relevant to project 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E724DA-FDA2-E34D-B714-ED0EC4B00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742748" y="3219773"/>
            <a:ext cx="329074" cy="3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Jack applications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D9C350-198C-DA49-A7D0-B540925894A5}"/>
              </a:ext>
            </a:extLst>
          </p:cNvPr>
          <p:cNvGrpSpPr/>
          <p:nvPr/>
        </p:nvGrpSpPr>
        <p:grpSpPr>
          <a:xfrm>
            <a:off x="590609" y="1134679"/>
            <a:ext cx="3872728" cy="2009028"/>
            <a:chOff x="5648412" y="904478"/>
            <a:chExt cx="3872728" cy="2009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728516-F8E9-994F-96B8-52E1538BDF2C}"/>
                </a:ext>
              </a:extLst>
            </p:cNvPr>
            <p:cNvSpPr/>
            <p:nvPr/>
          </p:nvSpPr>
          <p:spPr>
            <a:xfrm>
              <a:off x="5648412" y="904478"/>
              <a:ext cx="3872728" cy="2009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FF4C75-385D-E24E-8D2D-377927957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" t="2057" r="624" b="1476"/>
            <a:stretch/>
          </p:blipFill>
          <p:spPr>
            <a:xfrm>
              <a:off x="5666407" y="956456"/>
              <a:ext cx="3821116" cy="191827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E63D01-B551-CB46-97A6-8D938A877891}"/>
              </a:ext>
            </a:extLst>
          </p:cNvPr>
          <p:cNvGrpSpPr/>
          <p:nvPr/>
        </p:nvGrpSpPr>
        <p:grpSpPr>
          <a:xfrm>
            <a:off x="556992" y="3399530"/>
            <a:ext cx="3872728" cy="2009028"/>
            <a:chOff x="1404323" y="904478"/>
            <a:chExt cx="3872728" cy="20090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DC266A-0337-6149-9C1C-3FF4EB9B5094}"/>
                </a:ext>
              </a:extLst>
            </p:cNvPr>
            <p:cNvSpPr/>
            <p:nvPr/>
          </p:nvSpPr>
          <p:spPr>
            <a:xfrm>
              <a:off x="1404323" y="904478"/>
              <a:ext cx="3872728" cy="2009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D985CCA-6A38-1149-B849-7F42D5FA3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5" b="1356"/>
            <a:stretch/>
          </p:blipFill>
          <p:spPr>
            <a:xfrm>
              <a:off x="1438940" y="931336"/>
              <a:ext cx="3791227" cy="194339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A50EC9-F9A8-964C-BBFB-2064D9498191}"/>
              </a:ext>
            </a:extLst>
          </p:cNvPr>
          <p:cNvGrpSpPr/>
          <p:nvPr/>
        </p:nvGrpSpPr>
        <p:grpSpPr>
          <a:xfrm>
            <a:off x="4683632" y="1141280"/>
            <a:ext cx="3872728" cy="2009028"/>
            <a:chOff x="1438940" y="3253126"/>
            <a:chExt cx="3872728" cy="20090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47F2E4-865B-A941-B205-C38FD85C629B}"/>
                </a:ext>
              </a:extLst>
            </p:cNvPr>
            <p:cNvSpPr/>
            <p:nvPr/>
          </p:nvSpPr>
          <p:spPr>
            <a:xfrm>
              <a:off x="1438940" y="3253126"/>
              <a:ext cx="3872728" cy="2009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23687F1-C11F-EE46-9EFB-BD357E957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" t="1879" r="511" b="1"/>
            <a:stretch/>
          </p:blipFill>
          <p:spPr>
            <a:xfrm>
              <a:off x="1477844" y="3293331"/>
              <a:ext cx="3794920" cy="192861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F3C606-2971-2549-9B2E-8E209968AEBF}"/>
              </a:ext>
            </a:extLst>
          </p:cNvPr>
          <p:cNvGrpSpPr/>
          <p:nvPr/>
        </p:nvGrpSpPr>
        <p:grpSpPr>
          <a:xfrm>
            <a:off x="4684686" y="3393571"/>
            <a:ext cx="3872728" cy="2009028"/>
            <a:chOff x="5666407" y="3360456"/>
            <a:chExt cx="3872728" cy="20090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5231FD-C819-254A-9A52-501EEA55554D}"/>
                </a:ext>
              </a:extLst>
            </p:cNvPr>
            <p:cNvSpPr/>
            <p:nvPr/>
          </p:nvSpPr>
          <p:spPr>
            <a:xfrm>
              <a:off x="5666407" y="3360456"/>
              <a:ext cx="3872728" cy="2009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269B7C-B28F-994E-A9B0-215E0D0D0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" t="683" r="800" b="995"/>
            <a:stretch/>
          </p:blipFill>
          <p:spPr>
            <a:xfrm>
              <a:off x="5707174" y="3396297"/>
              <a:ext cx="3789087" cy="1938712"/>
            </a:xfrm>
            <a:prstGeom prst="rect">
              <a:avLst/>
            </a:prstGeom>
          </p:spPr>
        </p:pic>
      </p:grp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E673376F-B0E5-F640-9180-A74EC0B2061D}"/>
              </a:ext>
            </a:extLst>
          </p:cNvPr>
          <p:cNvSpPr/>
          <p:nvPr/>
        </p:nvSpPr>
        <p:spPr>
          <a:xfrm>
            <a:off x="1572881" y="5608115"/>
            <a:ext cx="7479921" cy="577278"/>
          </a:xfrm>
          <a:prstGeom prst="wedgeRoundRectCallout">
            <a:avLst>
              <a:gd name="adj1" fmla="val 12923"/>
              <a:gd name="adj2" fmla="val -46915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More examples: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See the “cool stuff” section in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www.nand2tetris.org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535E6-AB6D-681A-CE73-C52A1407893D}"/>
              </a:ext>
            </a:extLst>
          </p:cNvPr>
          <p:cNvSpPr/>
          <p:nvPr/>
        </p:nvSpPr>
        <p:spPr>
          <a:xfrm>
            <a:off x="3641912" y="3435858"/>
            <a:ext cx="682437" cy="16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08850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Jack applications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114546"/>
            <a:ext cx="6858000" cy="2724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SzPct val="60000"/>
              <a:buNone/>
            </a:pPr>
            <a:r>
              <a:rPr lang="en-US" sz="1200" dirty="0">
                <a:latin typeface="Consolas"/>
                <a:ea typeface="宋体"/>
                <a:cs typeface="Consolas"/>
              </a:rPr>
              <a:t>Square</a:t>
            </a:r>
            <a:r>
              <a:rPr lang="en-US" sz="1200" dirty="0">
                <a:ea typeface="宋体"/>
              </a:rPr>
              <a:t>:</a:t>
            </a:r>
            <a:r>
              <a:rPr lang="en-US" sz="1600" dirty="0">
                <a:ea typeface="宋体"/>
              </a:rPr>
              <a:t>             A simple, interactive, multi-class OO application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SzPct val="60000"/>
              <a:buNone/>
            </a:pPr>
            <a:r>
              <a:rPr lang="en-US" sz="1200" dirty="0">
                <a:latin typeface="Consolas"/>
                <a:ea typeface="宋体"/>
                <a:cs typeface="Consolas"/>
              </a:rPr>
              <a:t>Pong</a:t>
            </a:r>
            <a:r>
              <a:rPr lang="en-US" sz="1200" dirty="0">
                <a:ea typeface="宋体"/>
              </a:rPr>
              <a:t>:</a:t>
            </a:r>
            <a:r>
              <a:rPr lang="en-US" sz="1600" dirty="0">
                <a:ea typeface="宋体"/>
              </a:rPr>
              <a:t>                 A complete, interactive, multi-class OO application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SzPct val="60000"/>
              <a:buNone/>
            </a:pPr>
            <a:r>
              <a:rPr lang="en-US" sz="1200" dirty="0">
                <a:latin typeface="Consolas"/>
                <a:ea typeface="宋体"/>
                <a:cs typeface="Consolas"/>
              </a:rPr>
              <a:t>Average</a:t>
            </a:r>
            <a:r>
              <a:rPr lang="en-US" sz="1200" dirty="0">
                <a:ea typeface="宋体"/>
              </a:rPr>
              <a:t>:</a:t>
            </a:r>
            <a:r>
              <a:rPr lang="en-US" sz="1600" dirty="0">
                <a:ea typeface="宋体"/>
              </a:rPr>
              <a:t>            Illustrates simple array processing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SzPct val="60000"/>
              <a:buNone/>
            </a:pPr>
            <a:r>
              <a:rPr lang="en-US" sz="1200" dirty="0">
                <a:latin typeface="Consolas"/>
                <a:ea typeface="宋体"/>
                <a:cs typeface="Consolas"/>
              </a:rPr>
              <a:t>ComplexArrays</a:t>
            </a:r>
            <a:r>
              <a:rPr lang="en-US" sz="1200" dirty="0">
                <a:ea typeface="宋体"/>
              </a:rPr>
              <a:t>:</a:t>
            </a:r>
            <a:r>
              <a:rPr lang="en-US" sz="1600" dirty="0">
                <a:ea typeface="宋体"/>
              </a:rPr>
              <a:t>  Illustrates various array manipulations,</a:t>
            </a:r>
            <a:br>
              <a:rPr lang="en-US" sz="1600" dirty="0">
                <a:ea typeface="宋体"/>
              </a:rPr>
            </a:br>
            <a:r>
              <a:rPr lang="en-US" sz="1600" dirty="0">
                <a:ea typeface="宋体"/>
              </a:rPr>
              <a:t>                         including two-dimensional arrays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SzPct val="60000"/>
              <a:buNone/>
            </a:pPr>
            <a:r>
              <a:rPr lang="en-US" sz="1200" dirty="0">
                <a:latin typeface="Consolas"/>
                <a:ea typeface="宋体"/>
                <a:cs typeface="Consolas"/>
              </a:rPr>
              <a:t>ConvertToBin</a:t>
            </a:r>
            <a:r>
              <a:rPr lang="en-US" sz="1200" dirty="0">
                <a:ea typeface="宋体"/>
              </a:rPr>
              <a:t>:</a:t>
            </a:r>
            <a:r>
              <a:rPr lang="en-US" sz="1600" dirty="0">
                <a:ea typeface="宋体"/>
              </a:rPr>
              <a:t>    Illustrates algebraic operations, and working with </a:t>
            </a:r>
            <a:r>
              <a:rPr lang="en-US" sz="1100" dirty="0">
                <a:latin typeface="Consolas"/>
                <a:ea typeface="宋体"/>
                <a:cs typeface="Consolas"/>
              </a:rPr>
              <a:t>peek</a:t>
            </a:r>
            <a:r>
              <a:rPr lang="en-US" sz="1600" dirty="0">
                <a:ea typeface="宋体"/>
              </a:rPr>
              <a:t> and </a:t>
            </a:r>
            <a:r>
              <a:rPr lang="en-US" sz="1100" dirty="0">
                <a:latin typeface="Consolas"/>
                <a:ea typeface="宋体"/>
                <a:cs typeface="Consolas"/>
              </a:rPr>
              <a:t>poke</a:t>
            </a:r>
          </a:p>
          <a:p>
            <a:pPr marL="985838" indent="-985838">
              <a:spcBef>
                <a:spcPts val="1200"/>
              </a:spcBef>
              <a:buNone/>
            </a:pPr>
            <a:endParaRPr lang="en-US" sz="1600" dirty="0">
              <a:ea typeface="宋体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ea typeface="宋体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8815646-D226-D14B-921A-54D1F0676EBE}"/>
              </a:ext>
            </a:extLst>
          </p:cNvPr>
          <p:cNvSpPr/>
          <p:nvPr/>
        </p:nvSpPr>
        <p:spPr>
          <a:xfrm>
            <a:off x="744841" y="3839418"/>
            <a:ext cx="7479921" cy="1675436"/>
          </a:xfrm>
          <a:prstGeom prst="wedgeRoundRectCallout">
            <a:avLst>
              <a:gd name="adj1" fmla="val 12923"/>
              <a:gd name="adj2" fmla="val -46915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The source code of these programs is available in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nand2tetris/projects/11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These programs contain various programming tricks that may help you develop your own game in Project 9.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3459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Application example</a:t>
            </a:r>
            <a:r>
              <a:rPr lang="en-US" sz="2000" dirty="0"/>
              <a:t>: Square Dance</a:t>
            </a:r>
            <a:endParaRPr lang="en-US" sz="1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35D0B37-2BB4-0F45-B728-E231A38199F2}"/>
              </a:ext>
            </a:extLst>
          </p:cNvPr>
          <p:cNvSpPr txBox="1">
            <a:spLocks/>
          </p:cNvSpPr>
          <p:nvPr/>
        </p:nvSpPr>
        <p:spPr>
          <a:xfrm>
            <a:off x="1822346" y="3812108"/>
            <a:ext cx="6285548" cy="229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u="sng" dirty="0">
                <a:ea typeface="宋体"/>
              </a:rPr>
              <a:t>Purpose:</a:t>
            </a:r>
            <a:r>
              <a:rPr lang="en-US" sz="2000" dirty="0">
                <a:ea typeface="宋体"/>
              </a:rPr>
              <a:t> Learning...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ea typeface="宋体"/>
              </a:rPr>
              <a:t>OO design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ea typeface="宋体"/>
              </a:rPr>
              <a:t>How to design / build an interactive 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ea typeface="宋体"/>
              </a:rPr>
              <a:t>How to implement graphical objects and animation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ea typeface="宋体"/>
              </a:rPr>
              <a:t>How to use the Jack 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5FD13-1685-1C4E-A255-38C28E20165E}"/>
              </a:ext>
            </a:extLst>
          </p:cNvPr>
          <p:cNvSpPr/>
          <p:nvPr/>
        </p:nvSpPr>
        <p:spPr>
          <a:xfrm>
            <a:off x="1922137" y="1493048"/>
            <a:ext cx="1914293" cy="131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7FF8A1-7685-494A-82DC-10EB1B35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46" y="1074913"/>
            <a:ext cx="4217716" cy="238829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634876-A4AF-6F4B-9698-E38E83476D67}"/>
              </a:ext>
            </a:extLst>
          </p:cNvPr>
          <p:cNvSpPr/>
          <p:nvPr/>
        </p:nvSpPr>
        <p:spPr>
          <a:xfrm>
            <a:off x="3012333" y="1494226"/>
            <a:ext cx="803937" cy="67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C0EFF1-F725-674F-A9EE-EFA841048497}"/>
              </a:ext>
            </a:extLst>
          </p:cNvPr>
          <p:cNvCxnSpPr/>
          <p:nvPr/>
        </p:nvCxnSpPr>
        <p:spPr>
          <a:xfrm flipH="1" flipV="1">
            <a:off x="4412248" y="1613819"/>
            <a:ext cx="7709" cy="191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9A921-A7AB-9F45-8410-D27919F13852}"/>
              </a:ext>
            </a:extLst>
          </p:cNvPr>
          <p:cNvCxnSpPr/>
          <p:nvPr/>
        </p:nvCxnSpPr>
        <p:spPr>
          <a:xfrm>
            <a:off x="4412248" y="2705566"/>
            <a:ext cx="3772" cy="206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5C772D-7C96-0A4F-8944-3423FAA5395F}"/>
              </a:ext>
            </a:extLst>
          </p:cNvPr>
          <p:cNvCxnSpPr/>
          <p:nvPr/>
        </p:nvCxnSpPr>
        <p:spPr>
          <a:xfrm flipV="1">
            <a:off x="4865494" y="2270943"/>
            <a:ext cx="199252" cy="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89156-9680-2243-A250-7BACD2FE4425}"/>
              </a:ext>
            </a:extLst>
          </p:cNvPr>
          <p:cNvCxnSpPr/>
          <p:nvPr/>
        </p:nvCxnSpPr>
        <p:spPr>
          <a:xfrm flipH="1">
            <a:off x="3734846" y="2264960"/>
            <a:ext cx="203168" cy="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004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22137" y="1493048"/>
            <a:ext cx="1914293" cy="131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Application example</a:t>
            </a:r>
            <a:r>
              <a:rPr lang="en-US" sz="2000" dirty="0"/>
              <a:t>: Square Dance</a:t>
            </a:r>
            <a:endParaRPr lang="en-US" sz="1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3B4E80-A043-BE42-8AC4-3C5FF583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46" y="1074913"/>
            <a:ext cx="4217716" cy="238829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2139579" y="1158382"/>
            <a:ext cx="306937" cy="267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FB45A-5E2E-7B49-91B1-B6B91E5D7B9B}"/>
              </a:ext>
            </a:extLst>
          </p:cNvPr>
          <p:cNvSpPr/>
          <p:nvPr/>
        </p:nvSpPr>
        <p:spPr>
          <a:xfrm>
            <a:off x="3012333" y="1494226"/>
            <a:ext cx="803937" cy="67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018975-EA22-0747-889F-B53941425F8D}"/>
              </a:ext>
            </a:extLst>
          </p:cNvPr>
          <p:cNvSpPr/>
          <p:nvPr/>
        </p:nvSpPr>
        <p:spPr>
          <a:xfrm>
            <a:off x="3326641" y="1734771"/>
            <a:ext cx="2138657" cy="131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5AF04079-E672-4A4E-9276-14185EAB4DB6}"/>
              </a:ext>
            </a:extLst>
          </p:cNvPr>
          <p:cNvSpPr/>
          <p:nvPr/>
        </p:nvSpPr>
        <p:spPr>
          <a:xfrm>
            <a:off x="2807553" y="1477476"/>
            <a:ext cx="1843311" cy="716614"/>
          </a:xfrm>
          <a:prstGeom prst="wedgeRoundRectCallout">
            <a:avLst>
              <a:gd name="adj1" fmla="val -64621"/>
              <a:gd name="adj2" fmla="val -489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 When the game starts,</a:t>
            </a:r>
            <a:br>
              <a:rPr lang="en-US" sz="12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</a:br>
            <a:r>
              <a:rPr lang="en-US" sz="12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a black square appears at the top left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26053447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22137" y="1493048"/>
            <a:ext cx="1914293" cy="131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Application example</a:t>
            </a:r>
            <a:r>
              <a:rPr lang="en-US" sz="2000" dirty="0"/>
              <a:t>: Square Dance</a:t>
            </a:r>
            <a:endParaRPr lang="en-US" sz="1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3B4E80-A043-BE42-8AC4-3C5FF583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46" y="1074913"/>
            <a:ext cx="4217716" cy="238829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DFB45A-5E2E-7B49-91B1-B6B91E5D7B9B}"/>
              </a:ext>
            </a:extLst>
          </p:cNvPr>
          <p:cNvSpPr/>
          <p:nvPr/>
        </p:nvSpPr>
        <p:spPr>
          <a:xfrm>
            <a:off x="3012333" y="1494226"/>
            <a:ext cx="803937" cy="67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3D8EF-36E4-8642-990F-F788C5A7FAE4}"/>
              </a:ext>
            </a:extLst>
          </p:cNvPr>
          <p:cNvCxnSpPr/>
          <p:nvPr/>
        </p:nvCxnSpPr>
        <p:spPr>
          <a:xfrm flipH="1" flipV="1">
            <a:off x="4412248" y="1613819"/>
            <a:ext cx="7709" cy="191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E4E3D-5401-3B44-91A1-B2C7799D565E}"/>
              </a:ext>
            </a:extLst>
          </p:cNvPr>
          <p:cNvCxnSpPr/>
          <p:nvPr/>
        </p:nvCxnSpPr>
        <p:spPr>
          <a:xfrm>
            <a:off x="4412248" y="2705566"/>
            <a:ext cx="3772" cy="206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32012-98AC-E641-830A-38BDCE84EF7A}"/>
              </a:ext>
            </a:extLst>
          </p:cNvPr>
          <p:cNvCxnSpPr/>
          <p:nvPr/>
        </p:nvCxnSpPr>
        <p:spPr>
          <a:xfrm flipV="1">
            <a:off x="4865494" y="2270943"/>
            <a:ext cx="199252" cy="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1538E-675B-EB43-B3C9-6127BEF4619F}"/>
              </a:ext>
            </a:extLst>
          </p:cNvPr>
          <p:cNvCxnSpPr/>
          <p:nvPr/>
        </p:nvCxnSpPr>
        <p:spPr>
          <a:xfrm flipH="1">
            <a:off x="3734846" y="2264960"/>
            <a:ext cx="203168" cy="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6B9AB1-4B43-484A-9C08-F89E0893BE0B}"/>
              </a:ext>
            </a:extLst>
          </p:cNvPr>
          <p:cNvSpPr txBox="1">
            <a:spLocks/>
          </p:cNvSpPr>
          <p:nvPr/>
        </p:nvSpPr>
        <p:spPr>
          <a:xfrm>
            <a:off x="1437581" y="3708803"/>
            <a:ext cx="6855825" cy="281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ea typeface="宋体"/>
              </a:rPr>
              <a:t>Usage</a:t>
            </a:r>
            <a:endParaRPr lang="en-US" sz="1400" dirty="0">
              <a:ea typeface="宋体"/>
            </a:endParaRPr>
          </a:p>
          <a:p>
            <a:pPr>
              <a:spcBef>
                <a:spcPts val="1200"/>
              </a:spcBef>
            </a:pPr>
            <a:r>
              <a:rPr lang="en-US" sz="1400" dirty="0">
                <a:ea typeface="宋体"/>
              </a:rPr>
              <a:t>up arrow: </a:t>
            </a:r>
            <a:r>
              <a:rPr lang="he-IL" sz="1400" dirty="0">
                <a:ea typeface="宋体"/>
              </a:rPr>
              <a:t>     </a:t>
            </a:r>
            <a:r>
              <a:rPr lang="en-US" sz="1400" dirty="0">
                <a:ea typeface="宋体"/>
              </a:rPr>
              <a:t>the square starts moving up, until another key is pressed</a:t>
            </a:r>
          </a:p>
          <a:p>
            <a:pPr>
              <a:spcBef>
                <a:spcPts val="800"/>
              </a:spcBef>
            </a:pPr>
            <a:r>
              <a:rPr lang="en-US" sz="1400" dirty="0">
                <a:ea typeface="宋体"/>
              </a:rPr>
              <a:t>down arrow: the square starts moving down, until another key is pressed</a:t>
            </a:r>
          </a:p>
          <a:p>
            <a:pPr>
              <a:spcBef>
                <a:spcPts val="800"/>
              </a:spcBef>
            </a:pPr>
            <a:r>
              <a:rPr lang="en-US" sz="1400" dirty="0">
                <a:ea typeface="宋体"/>
              </a:rPr>
              <a:t>left arrow: </a:t>
            </a:r>
            <a:r>
              <a:rPr lang="he-IL" sz="1400" dirty="0">
                <a:ea typeface="宋体"/>
              </a:rPr>
              <a:t>    </a:t>
            </a:r>
            <a:r>
              <a:rPr lang="en-US" sz="1400" dirty="0">
                <a:ea typeface="宋体"/>
              </a:rPr>
              <a:t>the square starts moving left, until another key is pressed</a:t>
            </a:r>
          </a:p>
          <a:p>
            <a:pPr>
              <a:spcBef>
                <a:spcPts val="800"/>
              </a:spcBef>
            </a:pPr>
            <a:r>
              <a:rPr lang="en-US" sz="1400" dirty="0">
                <a:ea typeface="宋体"/>
              </a:rPr>
              <a:t>right arrow: </a:t>
            </a:r>
            <a:r>
              <a:rPr lang="he-IL" sz="1400" dirty="0">
                <a:ea typeface="宋体"/>
              </a:rPr>
              <a:t>  </a:t>
            </a:r>
            <a:r>
              <a:rPr lang="en-US" sz="1400" dirty="0">
                <a:ea typeface="宋体"/>
              </a:rPr>
              <a:t>the square starts moving right, until another key is pressed</a:t>
            </a:r>
          </a:p>
          <a:p>
            <a:pPr>
              <a:spcBef>
                <a:spcPts val="800"/>
              </a:spcBef>
            </a:pPr>
            <a:r>
              <a:rPr lang="en-US" sz="1400" dirty="0">
                <a:ea typeface="宋体"/>
              </a:rPr>
              <a:t>x key: </a:t>
            </a:r>
            <a:r>
              <a:rPr lang="he-IL" sz="1400" dirty="0">
                <a:ea typeface="宋体"/>
              </a:rPr>
              <a:t>           </a:t>
            </a:r>
            <a:r>
              <a:rPr lang="en-US" sz="1400" dirty="0">
                <a:ea typeface="宋体"/>
              </a:rPr>
              <a:t>the square’s size increases a little (2 pixels)</a:t>
            </a:r>
          </a:p>
          <a:p>
            <a:pPr>
              <a:spcBef>
                <a:spcPts val="800"/>
              </a:spcBef>
            </a:pPr>
            <a:r>
              <a:rPr lang="en-US" sz="1400" dirty="0">
                <a:ea typeface="宋体"/>
              </a:rPr>
              <a:t>z key: </a:t>
            </a:r>
            <a:r>
              <a:rPr lang="he-IL" sz="1400" dirty="0">
                <a:ea typeface="宋体"/>
              </a:rPr>
              <a:t>           </a:t>
            </a:r>
            <a:r>
              <a:rPr lang="en-US" sz="1400" dirty="0">
                <a:ea typeface="宋体"/>
              </a:rPr>
              <a:t>the square’s size decreases a little (2 pixels)</a:t>
            </a:r>
          </a:p>
          <a:p>
            <a:pPr>
              <a:spcBef>
                <a:spcPts val="800"/>
              </a:spcBef>
            </a:pPr>
            <a:r>
              <a:rPr lang="en-US" sz="1400" dirty="0">
                <a:ea typeface="宋体"/>
              </a:rPr>
              <a:t>q: </a:t>
            </a:r>
            <a:r>
              <a:rPr lang="he-IL" sz="1400" dirty="0">
                <a:ea typeface="宋体"/>
              </a:rPr>
              <a:t>                  </a:t>
            </a:r>
            <a:r>
              <a:rPr lang="en-US" sz="1400" dirty="0">
                <a:ea typeface="宋体"/>
              </a:rPr>
              <a:t>game over.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1947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22137" y="1493048"/>
            <a:ext cx="1914293" cy="131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Application example</a:t>
            </a:r>
            <a:r>
              <a:rPr lang="en-US" sz="2000" dirty="0"/>
              <a:t>: Square Dance</a:t>
            </a:r>
            <a:endParaRPr lang="en-US" sz="1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3B4E80-A043-BE42-8AC4-3C5FF583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46" y="1074913"/>
            <a:ext cx="4217716" cy="238829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DFB45A-5E2E-7B49-91B1-B6B91E5D7B9B}"/>
              </a:ext>
            </a:extLst>
          </p:cNvPr>
          <p:cNvSpPr/>
          <p:nvPr/>
        </p:nvSpPr>
        <p:spPr>
          <a:xfrm>
            <a:off x="3012333" y="1494226"/>
            <a:ext cx="803937" cy="67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3D8EF-36E4-8642-990F-F788C5A7FAE4}"/>
              </a:ext>
            </a:extLst>
          </p:cNvPr>
          <p:cNvCxnSpPr/>
          <p:nvPr/>
        </p:nvCxnSpPr>
        <p:spPr>
          <a:xfrm flipH="1" flipV="1">
            <a:off x="4412248" y="1613819"/>
            <a:ext cx="7709" cy="191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E4E3D-5401-3B44-91A1-B2C7799D565E}"/>
              </a:ext>
            </a:extLst>
          </p:cNvPr>
          <p:cNvCxnSpPr/>
          <p:nvPr/>
        </p:nvCxnSpPr>
        <p:spPr>
          <a:xfrm>
            <a:off x="4412248" y="2705566"/>
            <a:ext cx="3772" cy="206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32012-98AC-E641-830A-38BDCE84EF7A}"/>
              </a:ext>
            </a:extLst>
          </p:cNvPr>
          <p:cNvCxnSpPr/>
          <p:nvPr/>
        </p:nvCxnSpPr>
        <p:spPr>
          <a:xfrm flipV="1">
            <a:off x="4865494" y="2270943"/>
            <a:ext cx="199252" cy="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1538E-675B-EB43-B3C9-6127BEF4619F}"/>
              </a:ext>
            </a:extLst>
          </p:cNvPr>
          <p:cNvCxnSpPr/>
          <p:nvPr/>
        </p:nvCxnSpPr>
        <p:spPr>
          <a:xfrm flipH="1">
            <a:off x="3734846" y="2264960"/>
            <a:ext cx="203168" cy="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C4FFEC-4EA0-F641-83C8-163B4AD1BA80}"/>
              </a:ext>
            </a:extLst>
          </p:cNvPr>
          <p:cNvSpPr txBox="1">
            <a:spLocks/>
          </p:cNvSpPr>
          <p:nvPr/>
        </p:nvSpPr>
        <p:spPr>
          <a:xfrm>
            <a:off x="2075346" y="3988841"/>
            <a:ext cx="7363762" cy="1914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ea typeface="宋体"/>
              </a:rPr>
              <a:t>Design</a:t>
            </a:r>
            <a:r>
              <a:rPr lang="en-US" sz="1600" dirty="0">
                <a:ea typeface="宋体"/>
              </a:rPr>
              <a:t>:   3 Jack classes: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Square</a:t>
            </a:r>
            <a:r>
              <a:rPr lang="en-US" sz="1600" dirty="0">
                <a:ea typeface="宋体"/>
              </a:rPr>
              <a:t>: Represents a graphical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</a:t>
            </a:r>
            <a:r>
              <a:rPr lang="en-US" sz="1600" dirty="0">
                <a:ea typeface="宋体"/>
              </a:rPr>
              <a:t> object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SquareGame</a:t>
            </a:r>
            <a:r>
              <a:rPr lang="en-US" sz="1600" dirty="0">
                <a:ea typeface="宋体"/>
              </a:rPr>
              <a:t>: Creates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</a:t>
            </a:r>
            <a:r>
              <a:rPr lang="en-US" sz="1600" dirty="0">
                <a:ea typeface="宋体"/>
              </a:rPr>
              <a:t>, then enters a loop that captures the user’s input</a:t>
            </a:r>
            <a:br>
              <a:rPr lang="en-US" sz="1600" dirty="0">
                <a:ea typeface="宋体"/>
              </a:rPr>
            </a:br>
            <a:r>
              <a:rPr lang="en-US" sz="1600" dirty="0">
                <a:ea typeface="宋体"/>
              </a:rPr>
              <a:t>                      and </a:t>
            </a:r>
            <a:r>
              <a:rPr lang="en-US" sz="1600" i="1" dirty="0">
                <a:ea typeface="宋体"/>
              </a:rPr>
              <a:t>moves</a:t>
            </a:r>
            <a:r>
              <a:rPr lang="en-US" sz="1600" dirty="0">
                <a:ea typeface="宋体"/>
              </a:rPr>
              <a:t> / </a:t>
            </a:r>
            <a:r>
              <a:rPr lang="en-US" sz="1600" i="1" dirty="0">
                <a:ea typeface="宋体"/>
              </a:rPr>
              <a:t>resizes</a:t>
            </a:r>
            <a:r>
              <a:rPr lang="en-US" sz="1600" dirty="0">
                <a:ea typeface="宋体"/>
              </a:rPr>
              <a:t> / the square or </a:t>
            </a:r>
            <a:r>
              <a:rPr lang="en-US" sz="1600" i="1" dirty="0">
                <a:ea typeface="宋体"/>
              </a:rPr>
              <a:t>quits</a:t>
            </a:r>
            <a:r>
              <a:rPr lang="en-US" sz="1600" dirty="0">
                <a:ea typeface="宋体"/>
              </a:rPr>
              <a:t>, accordingly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Main</a:t>
            </a:r>
            <a:r>
              <a:rPr lang="en-US" sz="1400" dirty="0">
                <a:latin typeface="Consolas"/>
                <a:ea typeface="宋体"/>
                <a:cs typeface="Consolas"/>
              </a:rPr>
              <a:t>:</a:t>
            </a:r>
            <a:r>
              <a:rPr lang="en-US" sz="1600" dirty="0">
                <a:ea typeface="宋体"/>
              </a:rPr>
              <a:t> Creates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SquareGame</a:t>
            </a:r>
            <a:r>
              <a:rPr lang="en-US" sz="1600" dirty="0">
                <a:ea typeface="宋体"/>
              </a:rPr>
              <a:t>, and launches the game.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93A593AE-562E-0345-A5B8-2C358459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146" y="4422673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0623" y="1274335"/>
            <a:ext cx="5003522" cy="526614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000" dirty="0">
                <a:latin typeface="Consolas"/>
                <a:cs typeface="Consolas"/>
              </a:rPr>
              <a:t>class Square {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Constructs a new square with a given location and size */</a:t>
            </a:r>
          </a:p>
          <a:p>
            <a:r>
              <a:rPr lang="en-US" sz="1000" dirty="0">
                <a:latin typeface="Consolas"/>
                <a:cs typeface="Consolas"/>
              </a:rPr>
              <a:t>   constructor Square new(int Ax, int Ay, int Asize)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Disposes this square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dispose()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Draws this square on the screen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draw()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Erases this square from the screen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erase() 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Increments this square’s size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incSize()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Decrements this square’s size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decSize()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Moves this square up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moveUp()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Moves this square down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moveDown()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/** Moves this square left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moveLeft()</a:t>
            </a:r>
          </a:p>
          <a:p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/** Moves this square right by 2 pixels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moveRight()</a:t>
            </a:r>
          </a:p>
          <a:p>
            <a:r>
              <a:rPr lang="en-US" sz="1000" dirty="0">
                <a:latin typeface="Consolas"/>
                <a:cs typeface="Consolas"/>
              </a:rPr>
              <a:t>}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endParaRPr lang="en-US" sz="1000" dirty="0">
              <a:latin typeface="Consolas"/>
              <a:cs typeface="Consolas"/>
            </a:endParaRPr>
          </a:p>
          <a:p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41538" y="95816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 API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861C09-4E1C-C841-8570-B55C395ECC7C}"/>
              </a:ext>
            </a:extLst>
          </p:cNvPr>
          <p:cNvGrpSpPr/>
          <p:nvPr/>
        </p:nvGrpSpPr>
        <p:grpSpPr>
          <a:xfrm>
            <a:off x="5250125" y="4355116"/>
            <a:ext cx="3169402" cy="1933066"/>
            <a:chOff x="5250125" y="4355116"/>
            <a:chExt cx="3169402" cy="19330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30BD34D-930A-0244-BDC5-F5CC58297E11}"/>
                </a:ext>
              </a:extLst>
            </p:cNvPr>
            <p:cNvGrpSpPr/>
            <p:nvPr/>
          </p:nvGrpSpPr>
          <p:grpSpPr>
            <a:xfrm>
              <a:off x="5250125" y="4355116"/>
              <a:ext cx="3169402" cy="1933066"/>
              <a:chOff x="5150100" y="4495094"/>
              <a:chExt cx="3169402" cy="1933066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9AABED1-E934-F743-8AD5-9F59FAFF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44" y="4812480"/>
                <a:ext cx="2859558" cy="1615680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33" name="Text Box 3">
                <a:extLst>
                  <a:ext uri="{FF2B5EF4-FFF2-40B4-BE49-F238E27FC236}">
                    <a16:creationId xmlns:a16="http://schemas.microsoft.com/office/drawing/2014/main" id="{261A4E75-6FF7-E743-8372-9DD9EBB86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758" y="4495094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86D4B5ED-989B-D646-AD60-EB9A7FBC3D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100" y="5156996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657021B-F8FF-904A-A305-62E3A80FC114}"/>
                  </a:ext>
                </a:extLst>
              </p:cNvPr>
              <p:cNvCxnSpPr/>
              <p:nvPr/>
            </p:nvCxnSpPr>
            <p:spPr>
              <a:xfrm>
                <a:off x="6785423" y="4872836"/>
                <a:ext cx="0" cy="485144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3B36D9A-4920-BC4D-86D4-FBC9CCB00972}"/>
                  </a:ext>
                </a:extLst>
              </p:cNvPr>
              <p:cNvCxnSpPr/>
              <p:nvPr/>
            </p:nvCxnSpPr>
            <p:spPr>
              <a:xfrm flipV="1">
                <a:off x="5472576" y="5363483"/>
                <a:ext cx="1307863" cy="8766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40AD1754-DA3A-D146-B78E-5660B0158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9336" y="5284733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sz="11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size</a:t>
                </a:r>
              </a:p>
            </p:txBody>
          </p:sp>
          <p:sp>
            <p:nvSpPr>
              <p:cNvPr id="55" name="Text Box 3">
                <a:extLst>
                  <a:ext uri="{FF2B5EF4-FFF2-40B4-BE49-F238E27FC236}">
                    <a16:creationId xmlns:a16="http://schemas.microsoft.com/office/drawing/2014/main" id="{B85E6222-B8A9-7A4B-B705-C673FFB36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200" y="4812480"/>
                <a:ext cx="965411" cy="61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100" dirty="0"/>
                  <a:t>(0,0)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0FF770-1128-8E42-9880-34AF8CB3F6B2}"/>
                </a:ext>
              </a:extLst>
            </p:cNvPr>
            <p:cNvCxnSpPr/>
            <p:nvPr/>
          </p:nvCxnSpPr>
          <p:spPr>
            <a:xfrm flipH="1" flipV="1">
              <a:off x="7102736" y="4975350"/>
              <a:ext cx="7709" cy="191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01191-B496-FD45-BB51-02F806D75449}"/>
                </a:ext>
              </a:extLst>
            </p:cNvPr>
            <p:cNvCxnSpPr/>
            <p:nvPr/>
          </p:nvCxnSpPr>
          <p:spPr>
            <a:xfrm>
              <a:off x="7127176" y="5791213"/>
              <a:ext cx="3772" cy="206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7E30AC-03F8-DE4C-B431-2959C305A6AA}"/>
                </a:ext>
              </a:extLst>
            </p:cNvPr>
            <p:cNvCxnSpPr/>
            <p:nvPr/>
          </p:nvCxnSpPr>
          <p:spPr>
            <a:xfrm flipV="1">
              <a:off x="7428227" y="5455772"/>
              <a:ext cx="199252" cy="3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0A0AF2A-D151-0A4F-AE80-2EF35690F426}"/>
                </a:ext>
              </a:extLst>
            </p:cNvPr>
            <p:cNvCxnSpPr/>
            <p:nvPr/>
          </p:nvCxnSpPr>
          <p:spPr>
            <a:xfrm flipH="1">
              <a:off x="6637997" y="5466266"/>
              <a:ext cx="203168" cy="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8607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100" dirty="0">
                <a:latin typeface="Consolas"/>
                <a:cs typeface="Consolas"/>
              </a:rPr>
              <a:t>class Square {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field int x, y;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100" dirty="0">
                <a:latin typeface="Consolas"/>
                <a:cs typeface="Consolas"/>
              </a:rPr>
              <a:t>   field int size;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</a:p>
          <a:p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61EDBE-9236-EC4B-841F-BB0B32330A11}"/>
              </a:ext>
            </a:extLst>
          </p:cNvPr>
          <p:cNvGrpSpPr/>
          <p:nvPr/>
        </p:nvGrpSpPr>
        <p:grpSpPr>
          <a:xfrm>
            <a:off x="5250125" y="4355116"/>
            <a:ext cx="3169402" cy="1933066"/>
            <a:chOff x="5250125" y="4355116"/>
            <a:chExt cx="3169402" cy="19330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DF31ABD-5AE1-1346-BF51-84B35A755FD4}"/>
                </a:ext>
              </a:extLst>
            </p:cNvPr>
            <p:cNvGrpSpPr/>
            <p:nvPr/>
          </p:nvGrpSpPr>
          <p:grpSpPr>
            <a:xfrm>
              <a:off x="5250125" y="4355116"/>
              <a:ext cx="3169402" cy="1933066"/>
              <a:chOff x="5150100" y="4495094"/>
              <a:chExt cx="3169402" cy="193306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715C57A0-567A-FE47-AA33-8F7F21356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44" y="4812480"/>
                <a:ext cx="2859558" cy="1615680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E3693679-62D7-2242-9627-3B7262319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758" y="4495094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61" name="Text Box 3">
                <a:extLst>
                  <a:ext uri="{FF2B5EF4-FFF2-40B4-BE49-F238E27FC236}">
                    <a16:creationId xmlns:a16="http://schemas.microsoft.com/office/drawing/2014/main" id="{D595BAF0-8183-B943-A301-456E307F5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100" y="5156996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66B775F-613D-5944-BC7E-16F7D790A560}"/>
                  </a:ext>
                </a:extLst>
              </p:cNvPr>
              <p:cNvCxnSpPr/>
              <p:nvPr/>
            </p:nvCxnSpPr>
            <p:spPr>
              <a:xfrm>
                <a:off x="6785423" y="4872836"/>
                <a:ext cx="0" cy="485144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D567560-17F4-4F4F-B40E-BB1F0C0D2AB3}"/>
                  </a:ext>
                </a:extLst>
              </p:cNvPr>
              <p:cNvCxnSpPr/>
              <p:nvPr/>
            </p:nvCxnSpPr>
            <p:spPr>
              <a:xfrm flipV="1">
                <a:off x="5472576" y="5363483"/>
                <a:ext cx="1307863" cy="8766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 Box 3">
                <a:extLst>
                  <a:ext uri="{FF2B5EF4-FFF2-40B4-BE49-F238E27FC236}">
                    <a16:creationId xmlns:a16="http://schemas.microsoft.com/office/drawing/2014/main" id="{8D73723A-ED3F-3B43-89A8-6D07AA334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9336" y="5284733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sz="11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size</a:t>
                </a: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DC9C01D3-5E1A-0D48-816F-6A01FB292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200" y="4812480"/>
                <a:ext cx="965411" cy="61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100" dirty="0"/>
                  <a:t>(0,0)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98464DC-B889-E141-9C82-E3F75DF6E8CD}"/>
                </a:ext>
              </a:extLst>
            </p:cNvPr>
            <p:cNvCxnSpPr/>
            <p:nvPr/>
          </p:nvCxnSpPr>
          <p:spPr>
            <a:xfrm flipH="1" flipV="1">
              <a:off x="7102736" y="4975350"/>
              <a:ext cx="7709" cy="191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A394F29-7571-0B42-AB5B-8111691A865E}"/>
                </a:ext>
              </a:extLst>
            </p:cNvPr>
            <p:cNvCxnSpPr/>
            <p:nvPr/>
          </p:nvCxnSpPr>
          <p:spPr>
            <a:xfrm>
              <a:off x="7127176" y="5791213"/>
              <a:ext cx="3772" cy="206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4B09330-2DD7-E346-B9AF-43A2BE450204}"/>
                </a:ext>
              </a:extLst>
            </p:cNvPr>
            <p:cNvCxnSpPr/>
            <p:nvPr/>
          </p:nvCxnSpPr>
          <p:spPr>
            <a:xfrm flipV="1">
              <a:off x="7428227" y="5455772"/>
              <a:ext cx="199252" cy="3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139D3D-4D8F-1F48-8DCD-519798F7F72D}"/>
                </a:ext>
              </a:extLst>
            </p:cNvPr>
            <p:cNvCxnSpPr/>
            <p:nvPr/>
          </p:nvCxnSpPr>
          <p:spPr>
            <a:xfrm flipH="1">
              <a:off x="6637997" y="5466266"/>
              <a:ext cx="203168" cy="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10463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100" dirty="0">
                <a:latin typeface="Consolas"/>
                <a:cs typeface="Consolas"/>
              </a:rPr>
              <a:t>class Square {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field int x, y;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100" dirty="0">
                <a:latin typeface="Consolas"/>
                <a:cs typeface="Consolas"/>
              </a:rPr>
              <a:t>   field int size;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...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/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** Draws the square on the screen. */</a:t>
            </a:r>
          </a:p>
          <a:p>
            <a:r>
              <a:rPr lang="en-US" sz="1100" dirty="0">
                <a:latin typeface="Consolas"/>
                <a:cs typeface="Consolas"/>
              </a:rPr>
              <a:t>   method void draw() {</a:t>
            </a:r>
          </a:p>
          <a:p>
            <a:r>
              <a:rPr lang="en-US" sz="1100" dirty="0">
                <a:latin typeface="Consolas"/>
                <a:cs typeface="Consolas"/>
              </a:rPr>
              <a:t>      do Screen.setColor(true);</a:t>
            </a:r>
          </a:p>
          <a:p>
            <a:r>
              <a:rPr lang="en-US" sz="1100" dirty="0">
                <a:latin typeface="Consolas"/>
                <a:cs typeface="Consolas"/>
              </a:rPr>
              <a:t>      do Screen.drawRectangle(x, y, x + size, y + size);</a:t>
            </a:r>
          </a:p>
          <a:p>
            <a:r>
              <a:rPr lang="en-US" sz="1100" dirty="0">
                <a:latin typeface="Consolas"/>
                <a:cs typeface="Consolas"/>
              </a:rPr>
              <a:t>      return;</a:t>
            </a:r>
          </a:p>
          <a:p>
            <a:r>
              <a:rPr lang="en-US" sz="1100" dirty="0">
                <a:latin typeface="Consolas"/>
                <a:cs typeface="Consolas"/>
              </a:rPr>
              <a:t>   }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Erases the square from the screen. */</a:t>
            </a:r>
          </a:p>
          <a:p>
            <a:r>
              <a:rPr lang="en-US" sz="1100" dirty="0">
                <a:latin typeface="Consolas"/>
                <a:cs typeface="Consolas"/>
              </a:rPr>
              <a:t>   method void erase() {</a:t>
            </a:r>
          </a:p>
          <a:p>
            <a:r>
              <a:rPr lang="en-US" sz="1100" dirty="0">
                <a:latin typeface="Consolas"/>
                <a:cs typeface="Consolas"/>
              </a:rPr>
              <a:t>      do Screen.setColor(false);</a:t>
            </a:r>
          </a:p>
          <a:p>
            <a:r>
              <a:rPr lang="en-US" sz="1100" dirty="0">
                <a:latin typeface="Consolas"/>
                <a:cs typeface="Consolas"/>
              </a:rPr>
              <a:t>      do Screen.drawRectangle(x, y, x + size, y + size);</a:t>
            </a:r>
          </a:p>
          <a:p>
            <a:r>
              <a:rPr lang="en-US" sz="1100" dirty="0">
                <a:latin typeface="Consolas"/>
                <a:cs typeface="Consolas"/>
              </a:rPr>
              <a:t>      return;</a:t>
            </a:r>
          </a:p>
          <a:p>
            <a:r>
              <a:rPr lang="en-US" sz="1100" dirty="0">
                <a:latin typeface="Consolas"/>
                <a:cs typeface="Consolas"/>
              </a:rPr>
              <a:t>   }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...</a:t>
            </a:r>
          </a:p>
          <a:p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E4534CC-8C3F-6C44-BF8B-7A767003E2BF}"/>
              </a:ext>
            </a:extLst>
          </p:cNvPr>
          <p:cNvGrpSpPr/>
          <p:nvPr/>
        </p:nvGrpSpPr>
        <p:grpSpPr>
          <a:xfrm>
            <a:off x="5250125" y="4355116"/>
            <a:ext cx="3169402" cy="1933066"/>
            <a:chOff x="5250125" y="4355116"/>
            <a:chExt cx="3169402" cy="193306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BFB630C-3A83-304F-B02F-47643361429F}"/>
                </a:ext>
              </a:extLst>
            </p:cNvPr>
            <p:cNvGrpSpPr/>
            <p:nvPr/>
          </p:nvGrpSpPr>
          <p:grpSpPr>
            <a:xfrm>
              <a:off x="5250125" y="4355116"/>
              <a:ext cx="3169402" cy="1933066"/>
              <a:chOff x="5150100" y="4495094"/>
              <a:chExt cx="3169402" cy="1933066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66DB7FEA-FBC2-484C-9CAD-7F4D1BAE5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44" y="4812480"/>
                <a:ext cx="2859558" cy="1615680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70" name="Text Box 3">
                <a:extLst>
                  <a:ext uri="{FF2B5EF4-FFF2-40B4-BE49-F238E27FC236}">
                    <a16:creationId xmlns:a16="http://schemas.microsoft.com/office/drawing/2014/main" id="{ED9BED6B-8F55-704F-AB7F-6F29E6E97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758" y="4495094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71" name="Text Box 3">
                <a:extLst>
                  <a:ext uri="{FF2B5EF4-FFF2-40B4-BE49-F238E27FC236}">
                    <a16:creationId xmlns:a16="http://schemas.microsoft.com/office/drawing/2014/main" id="{7A9D3106-3BF8-6940-9B5F-F19E3F4EC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100" y="5156996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9ECCA37-86B1-FA49-AE7F-AF10304AB0C8}"/>
                  </a:ext>
                </a:extLst>
              </p:cNvPr>
              <p:cNvCxnSpPr/>
              <p:nvPr/>
            </p:nvCxnSpPr>
            <p:spPr>
              <a:xfrm>
                <a:off x="6785423" y="4872836"/>
                <a:ext cx="0" cy="485144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A8BD41-A115-D146-8C22-7F02FE473B64}"/>
                  </a:ext>
                </a:extLst>
              </p:cNvPr>
              <p:cNvCxnSpPr/>
              <p:nvPr/>
            </p:nvCxnSpPr>
            <p:spPr>
              <a:xfrm flipV="1">
                <a:off x="5472576" y="5363483"/>
                <a:ext cx="1307863" cy="8766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 Box 3">
                <a:extLst>
                  <a:ext uri="{FF2B5EF4-FFF2-40B4-BE49-F238E27FC236}">
                    <a16:creationId xmlns:a16="http://schemas.microsoft.com/office/drawing/2014/main" id="{FDA3377B-D10A-1444-AE5B-04A9D7171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9336" y="5284733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sz="11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size</a:t>
                </a:r>
              </a:p>
            </p:txBody>
          </p:sp>
          <p:sp>
            <p:nvSpPr>
              <p:cNvPr id="75" name="Text Box 3">
                <a:extLst>
                  <a:ext uri="{FF2B5EF4-FFF2-40B4-BE49-F238E27FC236}">
                    <a16:creationId xmlns:a16="http://schemas.microsoft.com/office/drawing/2014/main" id="{0C309D37-6B19-7640-AD77-EC8C5300E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200" y="4812480"/>
                <a:ext cx="965411" cy="61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100" dirty="0"/>
                  <a:t>(0,0)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232E629-3FBD-884D-983E-5B540EAD9925}"/>
                </a:ext>
              </a:extLst>
            </p:cNvPr>
            <p:cNvCxnSpPr/>
            <p:nvPr/>
          </p:nvCxnSpPr>
          <p:spPr>
            <a:xfrm flipH="1" flipV="1">
              <a:off x="7102736" y="4975350"/>
              <a:ext cx="7709" cy="191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F08FD86-4833-E940-ADB7-2D700EC15D24}"/>
                </a:ext>
              </a:extLst>
            </p:cNvPr>
            <p:cNvCxnSpPr/>
            <p:nvPr/>
          </p:nvCxnSpPr>
          <p:spPr>
            <a:xfrm>
              <a:off x="7127176" y="5791213"/>
              <a:ext cx="3772" cy="206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1C1B934-C964-444D-B71C-86BF7BBCB0EC}"/>
                </a:ext>
              </a:extLst>
            </p:cNvPr>
            <p:cNvCxnSpPr/>
            <p:nvPr/>
          </p:nvCxnSpPr>
          <p:spPr>
            <a:xfrm flipV="1">
              <a:off x="7428227" y="5455772"/>
              <a:ext cx="199252" cy="3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F38963E-9ABC-9349-8413-8EB0EA12EE48}"/>
                </a:ext>
              </a:extLst>
            </p:cNvPr>
            <p:cNvCxnSpPr/>
            <p:nvPr/>
          </p:nvCxnSpPr>
          <p:spPr>
            <a:xfrm flipH="1">
              <a:off x="6637997" y="5466266"/>
              <a:ext cx="203168" cy="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08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constructs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D728E-E30B-6543-905A-10C749310EC2}"/>
              </a:ext>
            </a:extLst>
          </p:cNvPr>
          <p:cNvSpPr txBox="1"/>
          <p:nvPr/>
        </p:nvSpPr>
        <p:spPr>
          <a:xfrm>
            <a:off x="6469784" y="1440663"/>
            <a:ext cx="27420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Comments</a:t>
            </a:r>
          </a:p>
          <a:p>
            <a:pPr marL="265113" lvl="1" indent="-82550">
              <a:spcBef>
                <a:spcPts val="1200"/>
              </a:spcBef>
              <a:buClr>
                <a:schemeClr val="bg1"/>
              </a:buClr>
              <a:buSzPct val="60000"/>
              <a:buFont typeface="Wingdings" charset="2"/>
              <a:buChar char="q"/>
            </a:pPr>
            <a:r>
              <a:rPr lang="en-US" sz="1200" dirty="0">
                <a:latin typeface="Consolas"/>
                <a:cs typeface="Consolas"/>
              </a:rPr>
              <a:t>// comment to end of line</a:t>
            </a:r>
            <a:endParaRPr lang="he-IL" sz="1200" dirty="0">
              <a:latin typeface="Consolas"/>
              <a:cs typeface="Consolas"/>
            </a:endParaRPr>
          </a:p>
          <a:p>
            <a:pPr marL="265113" lvl="1" indent="-82550">
              <a:spcBef>
                <a:spcPts val="1200"/>
              </a:spcBef>
              <a:buClr>
                <a:schemeClr val="bg1"/>
              </a:buClr>
              <a:buSzPct val="60000"/>
              <a:buFont typeface="Wingdings" charset="2"/>
              <a:buChar char="q"/>
            </a:pPr>
            <a:r>
              <a:rPr lang="en-US" sz="1200" dirty="0">
                <a:latin typeface="Consolas"/>
                <a:cs typeface="Consolas"/>
              </a:rPr>
              <a:t>/* block comment */</a:t>
            </a:r>
            <a:endParaRPr lang="he-IL" sz="1200" dirty="0">
              <a:latin typeface="Consolas"/>
              <a:cs typeface="Consolas"/>
            </a:endParaRPr>
          </a:p>
          <a:p>
            <a:pPr marL="265113" lvl="1" indent="-82550">
              <a:spcBef>
                <a:spcPts val="1200"/>
              </a:spcBef>
              <a:buClr>
                <a:schemeClr val="bg1"/>
              </a:buClr>
              <a:buSzPct val="60000"/>
              <a:buFont typeface="Wingdings" charset="2"/>
              <a:buChar char="q"/>
            </a:pPr>
            <a:r>
              <a:rPr lang="en-US" sz="1200" dirty="0">
                <a:latin typeface="Consolas"/>
                <a:cs typeface="Consolas"/>
              </a:rPr>
              <a:t>/** API block comment */</a:t>
            </a:r>
          </a:p>
          <a:p>
            <a:pPr>
              <a:spcBef>
                <a:spcPts val="1800"/>
              </a:spcBef>
              <a:buSzPct val="100000"/>
            </a:pPr>
            <a:r>
              <a:rPr lang="en-US" sz="2000" u="sng" dirty="0">
                <a:latin typeface="Times New Roman"/>
                <a:cs typeface="Times New Roman"/>
              </a:rPr>
              <a:t>White space</a:t>
            </a:r>
          </a:p>
          <a:p>
            <a:pPr marL="265113" lvl="1" indent="-82550">
              <a:spcBef>
                <a:spcPts val="600"/>
              </a:spcBef>
              <a:buClr>
                <a:schemeClr val="bg1"/>
              </a:buClr>
              <a:buSzPct val="60000"/>
              <a:buFont typeface="Wingdings" charset="2"/>
              <a:buChar char="q"/>
            </a:pPr>
            <a:r>
              <a:rPr lang="en-US" sz="1600" dirty="0">
                <a:latin typeface="Times New Roman"/>
                <a:cs typeface="Times New Roman"/>
              </a:rPr>
              <a:t>(ignored)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7F8F41E-52A9-414A-BB10-ED65595D2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5" y="1440663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0000FF"/>
                </a:solidFill>
                <a:cs typeface="+mj-cs"/>
              </a:rPr>
              <a:t>/</a:t>
            </a:r>
            <a:r>
              <a:rPr lang="he-IL" dirty="0">
                <a:solidFill>
                  <a:srgbClr val="0000FF"/>
                </a:solidFill>
                <a:cs typeface="+mj-cs"/>
              </a:rPr>
              <a:t>**</a:t>
            </a:r>
            <a:r>
              <a:rPr lang="en-US" dirty="0">
                <a:solidFill>
                  <a:srgbClr val="0000FF"/>
                </a:solidFill>
                <a:cs typeface="+mj-cs"/>
              </a:rPr>
              <a:t> Performs some interaction with the user</a:t>
            </a:r>
            <a:r>
              <a:rPr lang="he-IL" dirty="0">
                <a:solidFill>
                  <a:srgbClr val="0000FF"/>
                </a:solidFill>
                <a:cs typeface="+mj-cs"/>
              </a:rPr>
              <a:t>.</a:t>
            </a:r>
            <a:r>
              <a:rPr lang="en-US" dirty="0">
                <a:solidFill>
                  <a:srgbClr val="0000FF"/>
                </a:solidFill>
                <a:cs typeface="+mj-cs"/>
              </a:rPr>
              <a:t>*/</a:t>
            </a:r>
          </a:p>
          <a:p>
            <a:pPr>
              <a:spcBef>
                <a:spcPts val="200"/>
              </a:spcBef>
            </a:pPr>
            <a:r>
              <a:rPr lang="en-US" dirty="0"/>
              <a:t>class Main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function void main()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  String s;</a:t>
            </a:r>
          </a:p>
          <a:p>
            <a:pPr>
              <a:spcBef>
                <a:spcPts val="200"/>
              </a:spcBef>
            </a:pPr>
            <a:r>
              <a:rPr lang="en-US" dirty="0"/>
              <a:t>    int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Keyboard.readLine("Whats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Keyboard.readInt("Whats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solidFill>
                  <a:srgbClr val="0000FF"/>
                </a:solidFill>
                <a:cs typeface="+mj-cs"/>
              </a:rPr>
              <a:t>// Appends the character </a:t>
            </a:r>
            <a:r>
              <a:rPr lang="tr-TR" dirty="0">
                <a:solidFill>
                  <a:srgbClr val="0000FF"/>
                </a:solidFill>
                <a:cs typeface="+mj-cs"/>
              </a:rPr>
              <a:t>'!'</a:t>
            </a:r>
            <a:endParaRPr lang="en-US" dirty="0">
              <a:solidFill>
                <a:srgbClr val="0000FF"/>
              </a:solidFill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while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Output.printString(s);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Output.println();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909413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100" dirty="0">
                <a:latin typeface="Consolas"/>
                <a:cs typeface="Consolas"/>
              </a:rPr>
              <a:t>class Square {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field int x, y;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100" dirty="0">
                <a:latin typeface="Consolas"/>
                <a:cs typeface="Consolas"/>
              </a:rPr>
              <a:t>   field int size;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...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Increments the square size by 2 pixels. */</a:t>
            </a:r>
          </a:p>
          <a:p>
            <a:r>
              <a:rPr lang="en-US" sz="1100" dirty="0">
                <a:latin typeface="Consolas"/>
                <a:cs typeface="Consolas"/>
              </a:rPr>
              <a:t>   method void incSize() {</a:t>
            </a:r>
          </a:p>
          <a:p>
            <a:r>
              <a:rPr lang="en-US" sz="1100" dirty="0">
                <a:latin typeface="Consolas"/>
                <a:cs typeface="Consolas"/>
              </a:rPr>
              <a:t>      if (((y + size) &lt; 254) &amp; ((x + size) &lt; 510)) {</a:t>
            </a:r>
          </a:p>
          <a:p>
            <a:r>
              <a:rPr lang="en-US" sz="1100" dirty="0">
                <a:latin typeface="Consolas"/>
                <a:cs typeface="Consolas"/>
              </a:rPr>
              <a:t>         do erase();</a:t>
            </a:r>
          </a:p>
          <a:p>
            <a:r>
              <a:rPr lang="en-US" sz="1100" dirty="0">
                <a:latin typeface="Consolas"/>
                <a:cs typeface="Consolas"/>
              </a:rPr>
              <a:t>         let size = size + 2;</a:t>
            </a:r>
          </a:p>
          <a:p>
            <a:r>
              <a:rPr lang="en-US" sz="1100" dirty="0">
                <a:latin typeface="Consolas"/>
                <a:cs typeface="Consolas"/>
              </a:rPr>
              <a:t>         do draw();</a:t>
            </a:r>
          </a:p>
          <a:p>
            <a:r>
              <a:rPr lang="en-US" sz="1100" dirty="0">
                <a:latin typeface="Consolas"/>
                <a:cs typeface="Consolas"/>
              </a:rPr>
              <a:t>      }</a:t>
            </a:r>
          </a:p>
          <a:p>
            <a:r>
              <a:rPr lang="en-US" sz="1100" dirty="0">
                <a:latin typeface="Consolas"/>
                <a:cs typeface="Consolas"/>
              </a:rPr>
              <a:t>      return;</a:t>
            </a:r>
          </a:p>
          <a:p>
            <a:r>
              <a:rPr lang="en-US" sz="1100" dirty="0">
                <a:latin typeface="Consolas"/>
                <a:cs typeface="Consolas"/>
              </a:rPr>
              <a:t>   }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Decrements the square size by 2 pixels. */</a:t>
            </a:r>
          </a:p>
          <a:p>
            <a:r>
              <a:rPr lang="en-US" sz="1100" dirty="0">
                <a:latin typeface="Consolas"/>
                <a:cs typeface="Consolas"/>
              </a:rPr>
              <a:t>   method void decSize() {</a:t>
            </a:r>
          </a:p>
          <a:p>
            <a:r>
              <a:rPr lang="en-US" sz="1100" dirty="0">
                <a:latin typeface="Consolas"/>
                <a:cs typeface="Consolas"/>
              </a:rPr>
              <a:t>      if (size &gt; 2) {</a:t>
            </a:r>
          </a:p>
          <a:p>
            <a:r>
              <a:rPr lang="en-US" sz="1100" dirty="0">
                <a:latin typeface="Consolas"/>
                <a:cs typeface="Consolas"/>
              </a:rPr>
              <a:t>         do erase();</a:t>
            </a:r>
          </a:p>
          <a:p>
            <a:r>
              <a:rPr lang="en-US" sz="1100" dirty="0">
                <a:latin typeface="Consolas"/>
                <a:cs typeface="Consolas"/>
              </a:rPr>
              <a:t>         let size = size - 2;</a:t>
            </a:r>
          </a:p>
          <a:p>
            <a:r>
              <a:rPr lang="en-US" sz="1100" dirty="0">
                <a:latin typeface="Consolas"/>
                <a:cs typeface="Consolas"/>
              </a:rPr>
              <a:t>         do draw();</a:t>
            </a:r>
          </a:p>
          <a:p>
            <a:r>
              <a:rPr lang="en-US" sz="1100" dirty="0">
                <a:latin typeface="Consolas"/>
                <a:cs typeface="Consolas"/>
              </a:rPr>
              <a:t>      }</a:t>
            </a:r>
          </a:p>
          <a:p>
            <a:r>
              <a:rPr lang="en-US" sz="1100" dirty="0">
                <a:latin typeface="Consolas"/>
                <a:cs typeface="Consolas"/>
              </a:rPr>
              <a:t>      return;</a:t>
            </a:r>
          </a:p>
          <a:p>
            <a:r>
              <a:rPr lang="en-US" sz="1100" dirty="0">
                <a:latin typeface="Consolas"/>
                <a:cs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/>
                <a:cs typeface="Consolas"/>
              </a:rPr>
              <a:t>   ...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8F3363-1A24-2E47-A1BF-EE031D475E40}"/>
              </a:ext>
            </a:extLst>
          </p:cNvPr>
          <p:cNvGrpSpPr/>
          <p:nvPr/>
        </p:nvGrpSpPr>
        <p:grpSpPr>
          <a:xfrm>
            <a:off x="5250125" y="4355116"/>
            <a:ext cx="3169402" cy="1933066"/>
            <a:chOff x="5250125" y="4355116"/>
            <a:chExt cx="3169402" cy="19330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37D068-3B7A-CB45-8123-C8359D6DCE85}"/>
                </a:ext>
              </a:extLst>
            </p:cNvPr>
            <p:cNvGrpSpPr/>
            <p:nvPr/>
          </p:nvGrpSpPr>
          <p:grpSpPr>
            <a:xfrm>
              <a:off x="5250125" y="4355116"/>
              <a:ext cx="3169402" cy="1933066"/>
              <a:chOff x="5150100" y="4495094"/>
              <a:chExt cx="3169402" cy="1933066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D347B0-39B0-F740-B1F7-034DB9151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44" y="4812480"/>
                <a:ext cx="2859558" cy="1615680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851CB34D-2F0F-814E-ADFC-23EFF5E67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758" y="4495094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42" name="Text Box 3">
                <a:extLst>
                  <a:ext uri="{FF2B5EF4-FFF2-40B4-BE49-F238E27FC236}">
                    <a16:creationId xmlns:a16="http://schemas.microsoft.com/office/drawing/2014/main" id="{C99406CC-21AA-7046-9B10-136F086F3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100" y="5156996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3D8D2EA-3651-CB43-B6F3-6C2B068A3463}"/>
                  </a:ext>
                </a:extLst>
              </p:cNvPr>
              <p:cNvCxnSpPr/>
              <p:nvPr/>
            </p:nvCxnSpPr>
            <p:spPr>
              <a:xfrm>
                <a:off x="6785423" y="4872836"/>
                <a:ext cx="0" cy="485144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6D74158-DA3A-2F43-B455-3BB89CC6B5DF}"/>
                  </a:ext>
                </a:extLst>
              </p:cNvPr>
              <p:cNvCxnSpPr/>
              <p:nvPr/>
            </p:nvCxnSpPr>
            <p:spPr>
              <a:xfrm flipV="1">
                <a:off x="5472576" y="5363483"/>
                <a:ext cx="1307863" cy="8766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E01A9A84-4535-3D46-87FB-FB59FEEE3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9336" y="5284733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sz="11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size</a:t>
                </a:r>
              </a:p>
            </p:txBody>
          </p:sp>
          <p:sp>
            <p:nvSpPr>
              <p:cNvPr id="46" name="Text Box 3">
                <a:extLst>
                  <a:ext uri="{FF2B5EF4-FFF2-40B4-BE49-F238E27FC236}">
                    <a16:creationId xmlns:a16="http://schemas.microsoft.com/office/drawing/2014/main" id="{1CD89AEF-11A3-4048-BCC2-6E188966FD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200" y="4812480"/>
                <a:ext cx="965411" cy="61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100" dirty="0"/>
                  <a:t>(0,0)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DC794E-549C-4540-A007-682D4C46C540}"/>
                </a:ext>
              </a:extLst>
            </p:cNvPr>
            <p:cNvCxnSpPr/>
            <p:nvPr/>
          </p:nvCxnSpPr>
          <p:spPr>
            <a:xfrm flipH="1" flipV="1">
              <a:off x="7102736" y="4975350"/>
              <a:ext cx="7709" cy="191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DA139D-7FAB-244A-826E-B49AF8044023}"/>
                </a:ext>
              </a:extLst>
            </p:cNvPr>
            <p:cNvCxnSpPr/>
            <p:nvPr/>
          </p:nvCxnSpPr>
          <p:spPr>
            <a:xfrm>
              <a:off x="7127176" y="5791213"/>
              <a:ext cx="3772" cy="206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96F3319-9864-1C46-88AD-CED74E40D8A5}"/>
                </a:ext>
              </a:extLst>
            </p:cNvPr>
            <p:cNvCxnSpPr/>
            <p:nvPr/>
          </p:nvCxnSpPr>
          <p:spPr>
            <a:xfrm flipV="1">
              <a:off x="7428227" y="5455772"/>
              <a:ext cx="199252" cy="3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FB53B1-E315-FE47-81A8-365DFE61FF16}"/>
                </a:ext>
              </a:extLst>
            </p:cNvPr>
            <p:cNvCxnSpPr/>
            <p:nvPr/>
          </p:nvCxnSpPr>
          <p:spPr>
            <a:xfrm flipH="1">
              <a:off x="6637997" y="5466266"/>
              <a:ext cx="203168" cy="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8790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5"/>
            <a:ext cx="6622146" cy="552103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Implements a graphical square. */</a:t>
            </a:r>
          </a:p>
          <a:p>
            <a:r>
              <a:rPr lang="en-US" sz="1100" dirty="0">
                <a:latin typeface="Consolas"/>
                <a:cs typeface="Consolas"/>
              </a:rPr>
              <a:t>class Square {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field int x, y;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screen location of the square's top-left corner</a:t>
            </a:r>
          </a:p>
          <a:p>
            <a:r>
              <a:rPr lang="en-US" sz="1100" dirty="0">
                <a:latin typeface="Consolas"/>
                <a:cs typeface="Consolas"/>
              </a:rPr>
              <a:t>   field int size;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length of this square, in pixels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...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Moves the square up by 2 pixels. */</a:t>
            </a:r>
          </a:p>
          <a:p>
            <a:r>
              <a:rPr lang="en-US" sz="1100" dirty="0">
                <a:latin typeface="Consolas"/>
                <a:cs typeface="Consolas"/>
              </a:rPr>
              <a:t>   method void moveUp() {</a:t>
            </a:r>
          </a:p>
          <a:p>
            <a:r>
              <a:rPr lang="en-US" sz="1100" dirty="0">
                <a:latin typeface="Consolas"/>
                <a:cs typeface="Consolas"/>
              </a:rPr>
              <a:t>      if (y &gt; 1) {</a:t>
            </a:r>
          </a:p>
          <a:p>
            <a:r>
              <a:rPr lang="en-US" sz="1100" dirty="0">
                <a:latin typeface="Consolas"/>
                <a:cs typeface="Consolas"/>
              </a:rPr>
              <a:t>         do Screen.setColor(false);</a:t>
            </a:r>
          </a:p>
          <a:p>
            <a:r>
              <a:rPr lang="en-US" sz="1100" dirty="0">
                <a:latin typeface="Consolas"/>
                <a:cs typeface="Consolas"/>
              </a:rPr>
              <a:t>         do Screen.drawRectangle(x, (y + size) - 1, x + size, y + size);</a:t>
            </a:r>
          </a:p>
          <a:p>
            <a:r>
              <a:rPr lang="en-US" sz="1100" dirty="0">
                <a:latin typeface="Consolas"/>
                <a:cs typeface="Consolas"/>
              </a:rPr>
              <a:t>         let y = y - 2;</a:t>
            </a:r>
          </a:p>
          <a:p>
            <a:r>
              <a:rPr lang="en-US" sz="1100" dirty="0">
                <a:latin typeface="Consolas"/>
                <a:cs typeface="Consolas"/>
              </a:rPr>
              <a:t>         do Screen.setColor(true);</a:t>
            </a:r>
          </a:p>
          <a:p>
            <a:r>
              <a:rPr lang="en-US" sz="1100" dirty="0">
                <a:latin typeface="Consolas"/>
                <a:cs typeface="Consolas"/>
              </a:rPr>
              <a:t>         do Screen.drawRectangle(x, y, x + size, y + 1);</a:t>
            </a:r>
          </a:p>
          <a:p>
            <a:r>
              <a:rPr lang="en-US" sz="1100" dirty="0">
                <a:latin typeface="Consolas"/>
                <a:cs typeface="Consolas"/>
              </a:rPr>
              <a:t>      }</a:t>
            </a:r>
          </a:p>
          <a:p>
            <a:r>
              <a:rPr lang="en-US" sz="1100" dirty="0">
                <a:latin typeface="Consolas"/>
                <a:cs typeface="Consolas"/>
              </a:rPr>
              <a:t>      return;</a:t>
            </a:r>
          </a:p>
          <a:p>
            <a:r>
              <a:rPr lang="en-US" sz="1100" dirty="0">
                <a:latin typeface="Consolas"/>
                <a:cs typeface="Consolas"/>
              </a:rPr>
              <a:t>   }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method void moveDown()  {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similar </a:t>
            </a: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method void moveLeft()  {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similar </a:t>
            </a: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method void moveRight() {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similar </a:t>
            </a:r>
            <a:r>
              <a:rPr lang="en-US" sz="1100" dirty="0">
                <a:latin typeface="Consolas"/>
                <a:cs typeface="Consolas"/>
              </a:rPr>
              <a:t>}   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}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// class Square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Square.jack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96D66E-33FC-FD4D-B474-EEC322F78E62}"/>
              </a:ext>
            </a:extLst>
          </p:cNvPr>
          <p:cNvGrpSpPr/>
          <p:nvPr/>
        </p:nvGrpSpPr>
        <p:grpSpPr>
          <a:xfrm>
            <a:off x="5250125" y="4355116"/>
            <a:ext cx="3169402" cy="1933066"/>
            <a:chOff x="5250125" y="4355116"/>
            <a:chExt cx="3169402" cy="19330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808508B-A788-DA42-9AEB-D6F7FA72476D}"/>
                </a:ext>
              </a:extLst>
            </p:cNvPr>
            <p:cNvGrpSpPr/>
            <p:nvPr/>
          </p:nvGrpSpPr>
          <p:grpSpPr>
            <a:xfrm>
              <a:off x="5250125" y="4355116"/>
              <a:ext cx="3169402" cy="1933066"/>
              <a:chOff x="5150100" y="4495094"/>
              <a:chExt cx="3169402" cy="1933066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118FA7E8-0EC4-BA4B-849C-2071DE888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44" y="4812480"/>
                <a:ext cx="2859558" cy="1615680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9EC4E4D3-3A92-BB41-8738-B54AEFC23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758" y="4495094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42" name="Text Box 3">
                <a:extLst>
                  <a:ext uri="{FF2B5EF4-FFF2-40B4-BE49-F238E27FC236}">
                    <a16:creationId xmlns:a16="http://schemas.microsoft.com/office/drawing/2014/main" id="{9D02271B-659E-204A-A68C-683F1E5AB6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100" y="5156996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5F8E43-C4CC-6743-BBE5-F2ADD6602142}"/>
                  </a:ext>
                </a:extLst>
              </p:cNvPr>
              <p:cNvCxnSpPr/>
              <p:nvPr/>
            </p:nvCxnSpPr>
            <p:spPr>
              <a:xfrm>
                <a:off x="6785423" y="4872836"/>
                <a:ext cx="0" cy="485144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248FB0E-1826-684D-8370-D552ED7B9F3F}"/>
                  </a:ext>
                </a:extLst>
              </p:cNvPr>
              <p:cNvCxnSpPr/>
              <p:nvPr/>
            </p:nvCxnSpPr>
            <p:spPr>
              <a:xfrm flipV="1">
                <a:off x="5472576" y="5363483"/>
                <a:ext cx="1307863" cy="8766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51CFF3BA-2455-FE43-9A2F-C2710AB5A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9336" y="5284733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sz="11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size</a:t>
                </a:r>
              </a:p>
            </p:txBody>
          </p:sp>
          <p:sp>
            <p:nvSpPr>
              <p:cNvPr id="46" name="Text Box 3">
                <a:extLst>
                  <a:ext uri="{FF2B5EF4-FFF2-40B4-BE49-F238E27FC236}">
                    <a16:creationId xmlns:a16="http://schemas.microsoft.com/office/drawing/2014/main" id="{7FA63F6E-3268-A140-95D9-065794BCF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200" y="4812480"/>
                <a:ext cx="965411" cy="61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100" dirty="0"/>
                  <a:t>(0,0)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73268F5-1597-814A-8E3B-B2CAC018776B}"/>
                </a:ext>
              </a:extLst>
            </p:cNvPr>
            <p:cNvCxnSpPr/>
            <p:nvPr/>
          </p:nvCxnSpPr>
          <p:spPr>
            <a:xfrm flipH="1" flipV="1">
              <a:off x="7102736" y="4975350"/>
              <a:ext cx="7709" cy="191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05C3CC-B6ED-3049-BE17-A816C664340C}"/>
                </a:ext>
              </a:extLst>
            </p:cNvPr>
            <p:cNvCxnSpPr/>
            <p:nvPr/>
          </p:nvCxnSpPr>
          <p:spPr>
            <a:xfrm>
              <a:off x="7127176" y="5791213"/>
              <a:ext cx="3772" cy="206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958509-FC9F-4541-A710-370F63E396AC}"/>
                </a:ext>
              </a:extLst>
            </p:cNvPr>
            <p:cNvCxnSpPr/>
            <p:nvPr/>
          </p:nvCxnSpPr>
          <p:spPr>
            <a:xfrm flipV="1">
              <a:off x="7428227" y="5455772"/>
              <a:ext cx="199252" cy="3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36DDB8-3C6A-0246-80EC-5A6AFCF59C7A}"/>
                </a:ext>
              </a:extLst>
            </p:cNvPr>
            <p:cNvCxnSpPr/>
            <p:nvPr/>
          </p:nvCxnSpPr>
          <p:spPr>
            <a:xfrm flipH="1">
              <a:off x="6637997" y="5466266"/>
              <a:ext cx="203168" cy="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4725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Application example</a:t>
            </a:r>
            <a:r>
              <a:rPr lang="en-US" sz="2000" dirty="0"/>
              <a:t>: Square Dance</a:t>
            </a:r>
            <a:endParaRPr lang="en-US" sz="12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5029B2-56AC-C34F-B4F7-05C7CAE92783}"/>
              </a:ext>
            </a:extLst>
          </p:cNvPr>
          <p:cNvSpPr txBox="1">
            <a:spLocks/>
          </p:cNvSpPr>
          <p:nvPr/>
        </p:nvSpPr>
        <p:spPr>
          <a:xfrm>
            <a:off x="1178770" y="3449963"/>
            <a:ext cx="7363762" cy="1914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ea typeface="宋体"/>
              </a:rPr>
              <a:t>Design</a:t>
            </a:r>
            <a:r>
              <a:rPr lang="en-US" sz="1600" dirty="0">
                <a:ea typeface="宋体"/>
              </a:rPr>
              <a:t>:   3 Jack classes: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Square</a:t>
            </a:r>
            <a:r>
              <a:rPr lang="en-US" sz="1600" dirty="0">
                <a:ea typeface="宋体"/>
              </a:rPr>
              <a:t>: Represents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</a:t>
            </a:r>
            <a:r>
              <a:rPr lang="en-US" sz="1600" dirty="0">
                <a:ea typeface="宋体"/>
              </a:rPr>
              <a:t> object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SquareGame</a:t>
            </a:r>
            <a:r>
              <a:rPr lang="en-US" sz="1600" dirty="0">
                <a:ea typeface="宋体"/>
              </a:rPr>
              <a:t>: Creates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</a:t>
            </a:r>
            <a:r>
              <a:rPr lang="en-US" sz="1600" dirty="0">
                <a:ea typeface="宋体"/>
              </a:rPr>
              <a:t>, then enters a loop that captures the user’s input</a:t>
            </a:r>
            <a:br>
              <a:rPr lang="en-US" sz="1600" dirty="0">
                <a:ea typeface="宋体"/>
              </a:rPr>
            </a:br>
            <a:r>
              <a:rPr lang="en-US" sz="1600" dirty="0">
                <a:ea typeface="宋体"/>
              </a:rPr>
              <a:t>                      and moves the square / resizes / quits accordingly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Main</a:t>
            </a:r>
            <a:r>
              <a:rPr lang="en-US" sz="1400" dirty="0">
                <a:latin typeface="Consolas"/>
                <a:ea typeface="宋体"/>
                <a:cs typeface="Consolas"/>
              </a:rPr>
              <a:t>:</a:t>
            </a:r>
            <a:r>
              <a:rPr lang="en-US" sz="1600" dirty="0">
                <a:ea typeface="宋体"/>
              </a:rPr>
              <a:t> Creates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SquareGame</a:t>
            </a:r>
            <a:r>
              <a:rPr lang="en-US" sz="1600" dirty="0">
                <a:ea typeface="宋体"/>
              </a:rPr>
              <a:t>, and launches the game.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14DA20-096A-BE4B-B376-0ACAA7A0FBAB}"/>
              </a:ext>
            </a:extLst>
          </p:cNvPr>
          <p:cNvGrpSpPr/>
          <p:nvPr/>
        </p:nvGrpSpPr>
        <p:grpSpPr>
          <a:xfrm>
            <a:off x="1178770" y="1315246"/>
            <a:ext cx="2859558" cy="1615680"/>
            <a:chOff x="5606305" y="2691319"/>
            <a:chExt cx="2727234" cy="15517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23D0DFB-0CD2-8445-AC7D-7E3A3218B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EDE33D-1AAE-A44B-AD57-70865D912D98}"/>
                </a:ext>
              </a:extLst>
            </p:cNvPr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29A8BE-F403-F147-A50B-E769BFBE9155}"/>
                </a:ext>
              </a:extLst>
            </p:cNvPr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8032AD6-31B7-EF42-B03F-C1A0DBDF13E6}"/>
                </a:ext>
              </a:extLst>
            </p:cNvPr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66353A2-5D60-094D-87C7-AFCF783FD28B}"/>
                </a:ext>
              </a:extLst>
            </p:cNvPr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utoShape 4">
            <a:extLst>
              <a:ext uri="{FF2B5EF4-FFF2-40B4-BE49-F238E27FC236}">
                <a16:creationId xmlns:a16="http://schemas.microsoft.com/office/drawing/2014/main" id="{5F28B0CD-DA19-2947-9526-999DB9DD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70" y="4255057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985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SquareGame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4"/>
            <a:ext cx="6622146" cy="566142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Implements a square game. */</a:t>
            </a:r>
          </a:p>
          <a:p>
            <a:r>
              <a:rPr lang="en-US" sz="1000" dirty="0">
                <a:latin typeface="Consolas"/>
                <a:cs typeface="Consolas"/>
              </a:rPr>
              <a:t>class SquareGame {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field Square square;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square of this game</a:t>
            </a:r>
          </a:p>
          <a:p>
            <a:r>
              <a:rPr lang="en-US" sz="1000" dirty="0">
                <a:latin typeface="Consolas"/>
                <a:cs typeface="Consolas"/>
              </a:rPr>
              <a:t>   field int direction;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square’s current direction: 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                     // 0=none, 1=up, 2=down, 3=left, 4=right</a:t>
            </a:r>
          </a:p>
          <a:p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sz="1400" dirty="0">
                <a:latin typeface="Consolas"/>
                <a:cs typeface="Consolas"/>
              </a:rPr>
              <a:t>SquareGame.jack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46D69C-1CFC-FE46-91CE-D54AB0A97793}"/>
              </a:ext>
            </a:extLst>
          </p:cNvPr>
          <p:cNvGrpSpPr/>
          <p:nvPr/>
        </p:nvGrpSpPr>
        <p:grpSpPr>
          <a:xfrm>
            <a:off x="5250125" y="4355116"/>
            <a:ext cx="3169402" cy="1933066"/>
            <a:chOff x="5250125" y="4355116"/>
            <a:chExt cx="3169402" cy="19330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913AED-47D8-AC4B-A43D-625B26777F90}"/>
                </a:ext>
              </a:extLst>
            </p:cNvPr>
            <p:cNvGrpSpPr/>
            <p:nvPr/>
          </p:nvGrpSpPr>
          <p:grpSpPr>
            <a:xfrm>
              <a:off x="5250125" y="4355116"/>
              <a:ext cx="3169402" cy="1933066"/>
              <a:chOff x="5150100" y="4495094"/>
              <a:chExt cx="3169402" cy="193306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11B924D8-300F-0845-BBA3-635CAD813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44" y="4812480"/>
                <a:ext cx="2859558" cy="1615680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D652D7FA-02A2-E14E-8FEB-B58B31D30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758" y="4495094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61" name="Text Box 3">
                <a:extLst>
                  <a:ext uri="{FF2B5EF4-FFF2-40B4-BE49-F238E27FC236}">
                    <a16:creationId xmlns:a16="http://schemas.microsoft.com/office/drawing/2014/main" id="{B610A9EB-4D3A-BE46-B193-5C08432A7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100" y="5156996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3C8CB23-1291-E645-8FC5-ECEC524AD64A}"/>
                  </a:ext>
                </a:extLst>
              </p:cNvPr>
              <p:cNvCxnSpPr/>
              <p:nvPr/>
            </p:nvCxnSpPr>
            <p:spPr>
              <a:xfrm>
                <a:off x="6785423" y="4872836"/>
                <a:ext cx="0" cy="485144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D66244E-B5C0-3547-95E0-1CB8F214968F}"/>
                  </a:ext>
                </a:extLst>
              </p:cNvPr>
              <p:cNvCxnSpPr/>
              <p:nvPr/>
            </p:nvCxnSpPr>
            <p:spPr>
              <a:xfrm flipV="1">
                <a:off x="5472576" y="5363483"/>
                <a:ext cx="1307863" cy="8766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 Box 3">
                <a:extLst>
                  <a:ext uri="{FF2B5EF4-FFF2-40B4-BE49-F238E27FC236}">
                    <a16:creationId xmlns:a16="http://schemas.microsoft.com/office/drawing/2014/main" id="{99D6FE2C-BA6D-C14E-86D6-29E1D3D60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9336" y="5284733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sz="11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size</a:t>
                </a: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5457E102-59EB-1049-BB80-C4A91806C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200" y="4812480"/>
                <a:ext cx="965411" cy="61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100" dirty="0"/>
                  <a:t>(0,0)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F242CC9-12F4-5F41-907E-08B852A8F924}"/>
                </a:ext>
              </a:extLst>
            </p:cNvPr>
            <p:cNvCxnSpPr/>
            <p:nvPr/>
          </p:nvCxnSpPr>
          <p:spPr>
            <a:xfrm flipH="1" flipV="1">
              <a:off x="7102736" y="4975350"/>
              <a:ext cx="7709" cy="191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1CB4FA0-D23F-404D-8239-BECB0E3AEDDD}"/>
                </a:ext>
              </a:extLst>
            </p:cNvPr>
            <p:cNvCxnSpPr/>
            <p:nvPr/>
          </p:nvCxnSpPr>
          <p:spPr>
            <a:xfrm>
              <a:off x="7127176" y="5791213"/>
              <a:ext cx="3772" cy="206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5A21B04-3525-6D44-9DF8-4B4369B909FB}"/>
                </a:ext>
              </a:extLst>
            </p:cNvPr>
            <p:cNvCxnSpPr/>
            <p:nvPr/>
          </p:nvCxnSpPr>
          <p:spPr>
            <a:xfrm flipV="1">
              <a:off x="7428227" y="5455772"/>
              <a:ext cx="199252" cy="3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377ADA-DD48-B743-A467-9270D20A860F}"/>
                </a:ext>
              </a:extLst>
            </p:cNvPr>
            <p:cNvCxnSpPr/>
            <p:nvPr/>
          </p:nvCxnSpPr>
          <p:spPr>
            <a:xfrm flipH="1">
              <a:off x="6637997" y="5466266"/>
              <a:ext cx="203168" cy="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41677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SquareGame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4"/>
            <a:ext cx="6622146" cy="566142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Implements a square game. */</a:t>
            </a:r>
          </a:p>
          <a:p>
            <a:r>
              <a:rPr lang="en-US" sz="1000" dirty="0">
                <a:latin typeface="Consolas"/>
                <a:cs typeface="Consolas"/>
              </a:rPr>
              <a:t>class SquareGame {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field Square square;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square of this game</a:t>
            </a:r>
          </a:p>
          <a:p>
            <a:r>
              <a:rPr lang="en-US" sz="1000" dirty="0">
                <a:latin typeface="Consolas"/>
                <a:cs typeface="Consolas"/>
              </a:rPr>
              <a:t>   field int direction;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square’s current direction: 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                     // 0=none, 1=up, 2=down, 3=left, 4=right</a:t>
            </a:r>
          </a:p>
          <a:p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/** Constructs a new Square Game. */</a:t>
            </a:r>
          </a:p>
          <a:p>
            <a:r>
              <a:rPr lang="en-US" sz="1000" dirty="0">
                <a:latin typeface="Consolas"/>
                <a:cs typeface="Consolas"/>
              </a:rPr>
              <a:t>   constructor SquareGame new() {</a:t>
            </a:r>
          </a:p>
          <a:p>
            <a:r>
              <a:rPr lang="en-US" sz="1000" dirty="0">
                <a:latin typeface="Consolas"/>
                <a:cs typeface="Consolas"/>
              </a:rPr>
              <a:t>      let square = Square.new(0, 0, 30);</a:t>
            </a:r>
          </a:p>
          <a:p>
            <a:r>
              <a:rPr lang="en-US" sz="1000" dirty="0">
                <a:latin typeface="Consolas"/>
                <a:cs typeface="Consolas"/>
              </a:rPr>
              <a:t>      let direction = 0;</a:t>
            </a:r>
          </a:p>
          <a:p>
            <a:r>
              <a:rPr lang="en-US" sz="1000" dirty="0">
                <a:latin typeface="Consolas"/>
                <a:cs typeface="Consolas"/>
              </a:rPr>
              <a:t>      return this;</a:t>
            </a:r>
          </a:p>
          <a:p>
            <a:r>
              <a:rPr lang="en-US" sz="1000" dirty="0">
                <a:latin typeface="Consolas"/>
                <a:cs typeface="Consolas"/>
              </a:rPr>
              <a:t>   }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/** Disposes this game. */</a:t>
            </a:r>
          </a:p>
          <a:p>
            <a:r>
              <a:rPr lang="en-US" sz="1000" dirty="0">
                <a:latin typeface="Consolas"/>
                <a:cs typeface="Consolas"/>
              </a:rPr>
              <a:t>   method void dispose() {</a:t>
            </a:r>
          </a:p>
          <a:p>
            <a:r>
              <a:rPr lang="en-US" sz="1000" dirty="0">
                <a:latin typeface="Consolas"/>
                <a:cs typeface="Consolas"/>
              </a:rPr>
              <a:t>      do square.dispose();</a:t>
            </a:r>
          </a:p>
          <a:p>
            <a:r>
              <a:rPr lang="en-US" sz="1000" dirty="0">
                <a:latin typeface="Consolas"/>
                <a:cs typeface="Consolas"/>
              </a:rPr>
              <a:t>      do Memory.deAlloc(this);</a:t>
            </a:r>
          </a:p>
          <a:p>
            <a:r>
              <a:rPr lang="en-US" sz="1000" dirty="0">
                <a:latin typeface="Consolas"/>
                <a:cs typeface="Consolas"/>
              </a:rPr>
              <a:t>      return;</a:t>
            </a:r>
          </a:p>
          <a:p>
            <a:r>
              <a:rPr lang="en-US" sz="1000" dirty="0">
                <a:latin typeface="Consolas"/>
                <a:cs typeface="Consolas"/>
              </a:rPr>
              <a:t>   }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/** Moves the square in the current direction. */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lang="en-US" sz="1000" dirty="0">
                <a:latin typeface="Consolas"/>
                <a:cs typeface="Consolas"/>
              </a:rPr>
              <a:t>method void moveSquare() {</a:t>
            </a:r>
          </a:p>
          <a:p>
            <a:r>
              <a:rPr lang="en-US" sz="1000" dirty="0">
                <a:latin typeface="Consolas"/>
                <a:cs typeface="Consolas"/>
              </a:rPr>
              <a:t>      if (direction = 1) { do square.moveUp(); }</a:t>
            </a:r>
          </a:p>
          <a:p>
            <a:r>
              <a:rPr lang="en-US" sz="1000" dirty="0">
                <a:latin typeface="Consolas"/>
                <a:cs typeface="Consolas"/>
              </a:rPr>
              <a:t>      if (direction = 2) { do square.moveDown(); }</a:t>
            </a:r>
          </a:p>
          <a:p>
            <a:r>
              <a:rPr lang="en-US" sz="1000" dirty="0">
                <a:latin typeface="Consolas"/>
                <a:cs typeface="Consolas"/>
              </a:rPr>
              <a:t>      if (direction = 3) { do square.moveLeft(); }</a:t>
            </a:r>
          </a:p>
          <a:p>
            <a:r>
              <a:rPr lang="en-US" sz="1000" dirty="0">
                <a:latin typeface="Consolas"/>
                <a:cs typeface="Consolas"/>
              </a:rPr>
              <a:t>      if (direction = 4) { do square.moveRight(); }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   do Sys.wait(5);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delays the next movement</a:t>
            </a:r>
          </a:p>
          <a:p>
            <a:r>
              <a:rPr lang="en-US" sz="1000" dirty="0">
                <a:latin typeface="Consolas"/>
                <a:cs typeface="Consolas"/>
              </a:rPr>
              <a:t>      return;</a:t>
            </a:r>
          </a:p>
          <a:p>
            <a:r>
              <a:rPr lang="en-US" sz="1000" dirty="0">
                <a:latin typeface="Consolas"/>
                <a:cs typeface="Consolas"/>
              </a:rPr>
              <a:t>   }</a:t>
            </a:r>
          </a:p>
          <a:p>
            <a:r>
              <a:rPr lang="en-US" sz="1000" dirty="0">
                <a:latin typeface="Consolas"/>
                <a:cs typeface="Consolas"/>
              </a:rPr>
              <a:t>   ...</a:t>
            </a: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sz="1400" dirty="0">
                <a:latin typeface="Consolas"/>
                <a:cs typeface="Consolas"/>
              </a:rPr>
              <a:t>SquareGame.jack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46D69C-1CFC-FE46-91CE-D54AB0A97793}"/>
              </a:ext>
            </a:extLst>
          </p:cNvPr>
          <p:cNvGrpSpPr/>
          <p:nvPr/>
        </p:nvGrpSpPr>
        <p:grpSpPr>
          <a:xfrm>
            <a:off x="5250125" y="4355116"/>
            <a:ext cx="3169402" cy="1933066"/>
            <a:chOff x="5250125" y="4355116"/>
            <a:chExt cx="3169402" cy="19330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913AED-47D8-AC4B-A43D-625B26777F90}"/>
                </a:ext>
              </a:extLst>
            </p:cNvPr>
            <p:cNvGrpSpPr/>
            <p:nvPr/>
          </p:nvGrpSpPr>
          <p:grpSpPr>
            <a:xfrm>
              <a:off x="5250125" y="4355116"/>
              <a:ext cx="3169402" cy="1933066"/>
              <a:chOff x="5150100" y="4495094"/>
              <a:chExt cx="3169402" cy="193306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11B924D8-300F-0845-BBA3-635CAD813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44" y="4812480"/>
                <a:ext cx="2859558" cy="1615680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D652D7FA-02A2-E14E-8FEB-B58B31D30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758" y="4495094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61" name="Text Box 3">
                <a:extLst>
                  <a:ext uri="{FF2B5EF4-FFF2-40B4-BE49-F238E27FC236}">
                    <a16:creationId xmlns:a16="http://schemas.microsoft.com/office/drawing/2014/main" id="{B610A9EB-4D3A-BE46-B193-5C08432A7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100" y="5156996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3C8CB23-1291-E645-8FC5-ECEC524AD64A}"/>
                  </a:ext>
                </a:extLst>
              </p:cNvPr>
              <p:cNvCxnSpPr/>
              <p:nvPr/>
            </p:nvCxnSpPr>
            <p:spPr>
              <a:xfrm>
                <a:off x="6785423" y="4872836"/>
                <a:ext cx="0" cy="485144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D66244E-B5C0-3547-95E0-1CB8F214968F}"/>
                  </a:ext>
                </a:extLst>
              </p:cNvPr>
              <p:cNvCxnSpPr/>
              <p:nvPr/>
            </p:nvCxnSpPr>
            <p:spPr>
              <a:xfrm flipV="1">
                <a:off x="5472576" y="5363483"/>
                <a:ext cx="1307863" cy="8766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 Box 3">
                <a:extLst>
                  <a:ext uri="{FF2B5EF4-FFF2-40B4-BE49-F238E27FC236}">
                    <a16:creationId xmlns:a16="http://schemas.microsoft.com/office/drawing/2014/main" id="{99D6FE2C-BA6D-C14E-86D6-29E1D3D60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9336" y="5284733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sz="11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size</a:t>
                </a: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5457E102-59EB-1049-BB80-C4A91806C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200" y="4812480"/>
                <a:ext cx="965411" cy="61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100" dirty="0"/>
                  <a:t>(0,0)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F242CC9-12F4-5F41-907E-08B852A8F924}"/>
                </a:ext>
              </a:extLst>
            </p:cNvPr>
            <p:cNvCxnSpPr/>
            <p:nvPr/>
          </p:nvCxnSpPr>
          <p:spPr>
            <a:xfrm flipH="1" flipV="1">
              <a:off x="7102736" y="4975350"/>
              <a:ext cx="7709" cy="191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1CB4FA0-D23F-404D-8239-BECB0E3AEDDD}"/>
                </a:ext>
              </a:extLst>
            </p:cNvPr>
            <p:cNvCxnSpPr/>
            <p:nvPr/>
          </p:nvCxnSpPr>
          <p:spPr>
            <a:xfrm>
              <a:off x="7127176" y="5791213"/>
              <a:ext cx="3772" cy="206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5A21B04-3525-6D44-9DF8-4B4369B909FB}"/>
                </a:ext>
              </a:extLst>
            </p:cNvPr>
            <p:cNvCxnSpPr/>
            <p:nvPr/>
          </p:nvCxnSpPr>
          <p:spPr>
            <a:xfrm flipV="1">
              <a:off x="7428227" y="5455772"/>
              <a:ext cx="199252" cy="3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377ADA-DD48-B743-A467-9270D20A860F}"/>
                </a:ext>
              </a:extLst>
            </p:cNvPr>
            <p:cNvCxnSpPr/>
            <p:nvPr/>
          </p:nvCxnSpPr>
          <p:spPr>
            <a:xfrm flipH="1">
              <a:off x="6637997" y="5466266"/>
              <a:ext cx="203168" cy="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803230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SquareGame class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19265" y="1196574"/>
            <a:ext cx="6622146" cy="566142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/** Implements a square game. */</a:t>
            </a:r>
          </a:p>
          <a:p>
            <a:r>
              <a:rPr lang="en-US" sz="1000" dirty="0">
                <a:latin typeface="Consolas"/>
                <a:cs typeface="Consolas"/>
              </a:rPr>
              <a:t>class SquareGame {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field Square square;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square of this game</a:t>
            </a:r>
          </a:p>
          <a:p>
            <a:r>
              <a:rPr lang="en-US" sz="1000" dirty="0">
                <a:latin typeface="Consolas"/>
                <a:cs typeface="Consolas"/>
              </a:rPr>
              <a:t>   field int direction;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square’s current direction: 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                     // 0=none, 1=up, 2=down, 3=left, 4=right</a:t>
            </a:r>
          </a:p>
          <a:p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/** Runs the game: handles the user’s inputs and moves the square accordingly */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lang="en-US" sz="1000" dirty="0">
                <a:latin typeface="Consolas"/>
                <a:cs typeface="Consolas"/>
              </a:rPr>
              <a:t>method void run() {</a:t>
            </a:r>
          </a:p>
          <a:p>
            <a:r>
              <a:rPr lang="en-US" sz="1000" dirty="0">
                <a:latin typeface="Consolas"/>
                <a:cs typeface="Consolas"/>
              </a:rPr>
              <a:t>      var char key;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the key currently pressed by the user</a:t>
            </a:r>
          </a:p>
          <a:p>
            <a:r>
              <a:rPr lang="en-US" sz="1000" dirty="0">
                <a:latin typeface="Consolas"/>
                <a:cs typeface="Consolas"/>
              </a:rPr>
              <a:t>      var boolean exit;</a:t>
            </a:r>
          </a:p>
          <a:p>
            <a:r>
              <a:rPr lang="en-US" sz="1000" dirty="0">
                <a:latin typeface="Consolas"/>
                <a:cs typeface="Consolas"/>
              </a:rPr>
              <a:t>      let exit = false;</a:t>
            </a:r>
          </a:p>
          <a:p>
            <a:r>
              <a:rPr lang="en-US" sz="1000" dirty="0">
                <a:latin typeface="Consolas"/>
                <a:cs typeface="Consolas"/>
              </a:rPr>
              <a:t>      </a:t>
            </a:r>
          </a:p>
          <a:p>
            <a:r>
              <a:rPr lang="en-US" sz="1000" dirty="0">
                <a:latin typeface="Consolas"/>
                <a:cs typeface="Consolas"/>
              </a:rPr>
              <a:t>      while (~exit) {</a:t>
            </a:r>
          </a:p>
          <a:p>
            <a:r>
              <a:rPr lang="en-US" sz="1000" dirty="0">
                <a:latin typeface="Consolas"/>
                <a:cs typeface="Consolas"/>
              </a:rPr>
              <a:t>      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waits for a key to be pressed</a:t>
            </a:r>
          </a:p>
          <a:p>
            <a:r>
              <a:rPr lang="en-US" sz="1000" dirty="0">
                <a:latin typeface="Consolas"/>
                <a:cs typeface="Consolas"/>
              </a:rPr>
              <a:t>         while (key = 0) {</a:t>
            </a:r>
          </a:p>
          <a:p>
            <a:r>
              <a:rPr lang="en-US" sz="1000" dirty="0">
                <a:latin typeface="Consolas"/>
                <a:cs typeface="Consolas"/>
              </a:rPr>
              <a:t>            let key = Keyboard.keyPressed();</a:t>
            </a:r>
          </a:p>
          <a:p>
            <a:r>
              <a:rPr lang="en-US" sz="1000" dirty="0">
                <a:latin typeface="Consolas"/>
                <a:cs typeface="Consolas"/>
              </a:rPr>
              <a:t>            do moveSquare();</a:t>
            </a:r>
          </a:p>
          <a:p>
            <a:r>
              <a:rPr lang="en-US" sz="1000" dirty="0">
                <a:latin typeface="Consolas"/>
                <a:cs typeface="Consolas"/>
              </a:rPr>
              <a:t>         }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81)  { let exit = true; }  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q key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90)  { do square.decSize(); }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z key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88)  { do square.incSize(); }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x key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131) { let direction = 1; }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up arrow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133) { let direction = 2; }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down arrow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130) { let direction = 3; }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left arrow</a:t>
            </a:r>
          </a:p>
          <a:p>
            <a:r>
              <a:rPr lang="en-US" sz="1000" dirty="0">
                <a:latin typeface="Consolas"/>
                <a:cs typeface="Consolas"/>
              </a:rPr>
              <a:t>         if (key = 132) { let direction = 4; }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right arrow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    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waits for the key to be released</a:t>
            </a:r>
          </a:p>
          <a:p>
            <a:r>
              <a:rPr lang="en-US" sz="1000" dirty="0">
                <a:latin typeface="Consolas"/>
                <a:cs typeface="Consolas"/>
              </a:rPr>
              <a:t>         while (~(key = 0)) {</a:t>
            </a:r>
          </a:p>
          <a:p>
            <a:r>
              <a:rPr lang="en-US" sz="1000" dirty="0">
                <a:latin typeface="Consolas"/>
                <a:cs typeface="Consolas"/>
              </a:rPr>
              <a:t>            let key = Keyboard.keyPressed();</a:t>
            </a:r>
          </a:p>
          <a:p>
            <a:r>
              <a:rPr lang="en-US" sz="1000" dirty="0">
                <a:latin typeface="Consolas"/>
                <a:cs typeface="Consolas"/>
              </a:rPr>
              <a:t>            do moveSquare();</a:t>
            </a:r>
          </a:p>
          <a:p>
            <a:r>
              <a:rPr lang="en-US" sz="1000" dirty="0">
                <a:latin typeface="Consolas"/>
                <a:cs typeface="Consolas"/>
              </a:rPr>
              <a:t>         }</a:t>
            </a:r>
          </a:p>
          <a:p>
            <a:r>
              <a:rPr lang="en-US" sz="1000" dirty="0">
                <a:latin typeface="Consolas"/>
                <a:cs typeface="Consolas"/>
              </a:rPr>
              <a:t>     }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while</a:t>
            </a:r>
          </a:p>
          <a:p>
            <a:r>
              <a:rPr lang="en-US" sz="1000" dirty="0">
                <a:latin typeface="Consolas"/>
                <a:cs typeface="Consolas"/>
              </a:rPr>
              <a:t>     return;</a:t>
            </a:r>
          </a:p>
          <a:p>
            <a:r>
              <a:rPr lang="en-US" sz="1000" dirty="0">
                <a:latin typeface="Consolas"/>
                <a:cs typeface="Consolas"/>
              </a:rPr>
              <a:t>   }</a:t>
            </a:r>
          </a:p>
          <a:p>
            <a:r>
              <a:rPr lang="en-US" sz="1000" dirty="0">
                <a:latin typeface="Consolas"/>
                <a:cs typeface="Consolas"/>
              </a:rPr>
              <a:t>}  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// SquareGame class</a:t>
            </a:r>
          </a:p>
          <a:p>
            <a:endParaRPr lang="en-US" sz="1000" dirty="0">
              <a:latin typeface="Consolas"/>
              <a:cs typeface="Consolas"/>
            </a:endParaRPr>
          </a:p>
          <a:p>
            <a:r>
              <a:rPr lang="en-US" sz="1000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7458" y="889047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sz="1400" dirty="0">
                <a:latin typeface="Consolas"/>
                <a:cs typeface="Consolas"/>
              </a:rPr>
              <a:t>SquareGame.jack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166952" y="3044069"/>
            <a:ext cx="1812079" cy="716614"/>
          </a:xfrm>
          <a:prstGeom prst="wedgeRoundRectCallout">
            <a:avLst>
              <a:gd name="adj1" fmla="val -76767"/>
              <a:gd name="adj2" fmla="val 342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 typical handling of “keyboard events” in interactive Jack apps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46D69C-1CFC-FE46-91CE-D54AB0A97793}"/>
              </a:ext>
            </a:extLst>
          </p:cNvPr>
          <p:cNvGrpSpPr/>
          <p:nvPr/>
        </p:nvGrpSpPr>
        <p:grpSpPr>
          <a:xfrm>
            <a:off x="5250125" y="4355116"/>
            <a:ext cx="3169402" cy="1933066"/>
            <a:chOff x="5250125" y="4355116"/>
            <a:chExt cx="3169402" cy="19330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913AED-47D8-AC4B-A43D-625B26777F90}"/>
                </a:ext>
              </a:extLst>
            </p:cNvPr>
            <p:cNvGrpSpPr/>
            <p:nvPr/>
          </p:nvGrpSpPr>
          <p:grpSpPr>
            <a:xfrm>
              <a:off x="5250125" y="4355116"/>
              <a:ext cx="3169402" cy="1933066"/>
              <a:chOff x="5150100" y="4495094"/>
              <a:chExt cx="3169402" cy="193306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11B924D8-300F-0845-BBA3-635CAD813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944" y="4812480"/>
                <a:ext cx="2859558" cy="1615680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D652D7FA-02A2-E14E-8FEB-B58B31D30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758" y="4495094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61" name="Text Box 3">
                <a:extLst>
                  <a:ext uri="{FF2B5EF4-FFF2-40B4-BE49-F238E27FC236}">
                    <a16:creationId xmlns:a16="http://schemas.microsoft.com/office/drawing/2014/main" id="{B610A9EB-4D3A-BE46-B193-5C08432A7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100" y="5156996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3C8CB23-1291-E645-8FC5-ECEC524AD64A}"/>
                  </a:ext>
                </a:extLst>
              </p:cNvPr>
              <p:cNvCxnSpPr/>
              <p:nvPr/>
            </p:nvCxnSpPr>
            <p:spPr>
              <a:xfrm>
                <a:off x="6785423" y="4872836"/>
                <a:ext cx="0" cy="485144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D66244E-B5C0-3547-95E0-1CB8F214968F}"/>
                  </a:ext>
                </a:extLst>
              </p:cNvPr>
              <p:cNvCxnSpPr/>
              <p:nvPr/>
            </p:nvCxnSpPr>
            <p:spPr>
              <a:xfrm flipV="1">
                <a:off x="5472576" y="5363483"/>
                <a:ext cx="1307863" cy="8766"/>
              </a:xfrm>
              <a:prstGeom prst="line">
                <a:avLst/>
              </a:prstGeom>
              <a:ln w="9525">
                <a:solidFill>
                  <a:srgbClr val="A7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 Box 3">
                <a:extLst>
                  <a:ext uri="{FF2B5EF4-FFF2-40B4-BE49-F238E27FC236}">
                    <a16:creationId xmlns:a16="http://schemas.microsoft.com/office/drawing/2014/main" id="{99D6FE2C-BA6D-C14E-86D6-29E1D3D60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9336" y="5284733"/>
                <a:ext cx="695454" cy="323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sz="11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size</a:t>
                </a: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5457E102-59EB-1049-BB80-C4A91806C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200" y="4812480"/>
                <a:ext cx="965411" cy="61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0" tIns="97200" rIns="0" bIns="97200" anchor="t" anchorCtr="0"/>
              <a:lstStyle>
                <a:defPPr>
                  <a:defRPr lang="en-US"/>
                </a:defPPr>
                <a:lvl1pPr marL="342900" indent="-342900">
                  <a:spcBef>
                    <a:spcPts val="100"/>
                  </a:spcBef>
                  <a:defRPr sz="1200">
                    <a:solidFill>
                      <a:srgbClr val="000000"/>
                    </a:solidFill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100" dirty="0"/>
                  <a:t>(0,0)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F242CC9-12F4-5F41-907E-08B852A8F924}"/>
                </a:ext>
              </a:extLst>
            </p:cNvPr>
            <p:cNvCxnSpPr/>
            <p:nvPr/>
          </p:nvCxnSpPr>
          <p:spPr>
            <a:xfrm flipH="1" flipV="1">
              <a:off x="7102736" y="4975350"/>
              <a:ext cx="7709" cy="1918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1CB4FA0-D23F-404D-8239-BECB0E3AEDDD}"/>
                </a:ext>
              </a:extLst>
            </p:cNvPr>
            <p:cNvCxnSpPr/>
            <p:nvPr/>
          </p:nvCxnSpPr>
          <p:spPr>
            <a:xfrm>
              <a:off x="7127176" y="5791213"/>
              <a:ext cx="3772" cy="206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5A21B04-3525-6D44-9DF8-4B4369B909FB}"/>
                </a:ext>
              </a:extLst>
            </p:cNvPr>
            <p:cNvCxnSpPr/>
            <p:nvPr/>
          </p:nvCxnSpPr>
          <p:spPr>
            <a:xfrm flipV="1">
              <a:off x="7428227" y="5455772"/>
              <a:ext cx="199252" cy="3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377ADA-DD48-B743-A467-9270D20A860F}"/>
                </a:ext>
              </a:extLst>
            </p:cNvPr>
            <p:cNvCxnSpPr/>
            <p:nvPr/>
          </p:nvCxnSpPr>
          <p:spPr>
            <a:xfrm flipH="1">
              <a:off x="6637997" y="5466266"/>
              <a:ext cx="203168" cy="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1208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Application example</a:t>
            </a:r>
            <a:r>
              <a:rPr lang="en-US" sz="2000" dirty="0"/>
              <a:t>: Square Dance</a:t>
            </a:r>
            <a:endParaRPr lang="en-US" sz="12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5029B2-56AC-C34F-B4F7-05C7CAE92783}"/>
              </a:ext>
            </a:extLst>
          </p:cNvPr>
          <p:cNvSpPr txBox="1">
            <a:spLocks/>
          </p:cNvSpPr>
          <p:nvPr/>
        </p:nvSpPr>
        <p:spPr>
          <a:xfrm>
            <a:off x="1178770" y="3449963"/>
            <a:ext cx="7363762" cy="1914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ea typeface="宋体"/>
              </a:rPr>
              <a:t>Design</a:t>
            </a:r>
            <a:r>
              <a:rPr lang="en-US" sz="1600" dirty="0">
                <a:ea typeface="宋体"/>
              </a:rPr>
              <a:t>:   3 Jack classes: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Square</a:t>
            </a:r>
            <a:r>
              <a:rPr lang="en-US" sz="1600" dirty="0">
                <a:ea typeface="宋体"/>
              </a:rPr>
              <a:t>: Represents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</a:t>
            </a:r>
            <a:r>
              <a:rPr lang="en-US" sz="1600" dirty="0">
                <a:ea typeface="宋体"/>
              </a:rPr>
              <a:t> object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SquareGame</a:t>
            </a:r>
            <a:r>
              <a:rPr lang="en-US" sz="1600" dirty="0">
                <a:ea typeface="宋体"/>
              </a:rPr>
              <a:t>: Creates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</a:t>
            </a:r>
            <a:r>
              <a:rPr lang="en-US" sz="1600" dirty="0">
                <a:ea typeface="宋体"/>
              </a:rPr>
              <a:t>, then enters a loop that captures the user’s input</a:t>
            </a:r>
            <a:br>
              <a:rPr lang="en-US" sz="1600" dirty="0">
                <a:ea typeface="宋体"/>
              </a:rPr>
            </a:br>
            <a:r>
              <a:rPr lang="en-US" sz="1600" dirty="0">
                <a:ea typeface="宋体"/>
              </a:rPr>
              <a:t>                      and moves the square / resizes / quits accordingly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Main</a:t>
            </a:r>
            <a:r>
              <a:rPr lang="en-US" sz="1400" dirty="0">
                <a:latin typeface="Consolas"/>
                <a:ea typeface="宋体"/>
                <a:cs typeface="Consolas"/>
              </a:rPr>
              <a:t>:</a:t>
            </a:r>
            <a:r>
              <a:rPr lang="en-US" sz="1600" dirty="0">
                <a:ea typeface="宋体"/>
              </a:rPr>
              <a:t> Creates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SquareGame</a:t>
            </a:r>
            <a:r>
              <a:rPr lang="en-US" sz="1600" dirty="0">
                <a:ea typeface="宋体"/>
              </a:rPr>
              <a:t>, and launches the game.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14DA20-096A-BE4B-B376-0ACAA7A0FBAB}"/>
              </a:ext>
            </a:extLst>
          </p:cNvPr>
          <p:cNvGrpSpPr/>
          <p:nvPr/>
        </p:nvGrpSpPr>
        <p:grpSpPr>
          <a:xfrm>
            <a:off x="860961" y="1301724"/>
            <a:ext cx="2859558" cy="1615680"/>
            <a:chOff x="5606305" y="2691319"/>
            <a:chExt cx="2727234" cy="15517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23D0DFB-0CD2-8445-AC7D-7E3A3218B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EDE33D-1AAE-A44B-AD57-70865D912D98}"/>
                </a:ext>
              </a:extLst>
            </p:cNvPr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29A8BE-F403-F147-A50B-E769BFBE9155}"/>
                </a:ext>
              </a:extLst>
            </p:cNvPr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8032AD6-31B7-EF42-B03F-C1A0DBDF13E6}"/>
                </a:ext>
              </a:extLst>
            </p:cNvPr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66353A2-5D60-094D-87C7-AFCF783FD28B}"/>
                </a:ext>
              </a:extLst>
            </p:cNvPr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utoShape 4">
            <a:extLst>
              <a:ext uri="{FF2B5EF4-FFF2-40B4-BE49-F238E27FC236}">
                <a16:creationId xmlns:a16="http://schemas.microsoft.com/office/drawing/2014/main" id="{5F28B0CD-DA19-2947-9526-999DB9DD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70" y="4915457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31432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Application example</a:t>
            </a:r>
            <a:r>
              <a:rPr lang="en-US" sz="2000" dirty="0"/>
              <a:t>: Square Dance</a:t>
            </a:r>
            <a:endParaRPr lang="en-US" sz="12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5029B2-56AC-C34F-B4F7-05C7CAE92783}"/>
              </a:ext>
            </a:extLst>
          </p:cNvPr>
          <p:cNvSpPr txBox="1">
            <a:spLocks/>
          </p:cNvSpPr>
          <p:nvPr/>
        </p:nvSpPr>
        <p:spPr>
          <a:xfrm>
            <a:off x="1178770" y="3449963"/>
            <a:ext cx="7363762" cy="1914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u="sng" dirty="0">
                <a:ea typeface="宋体"/>
              </a:rPr>
              <a:t>Design</a:t>
            </a:r>
            <a:r>
              <a:rPr lang="en-US" sz="1600" dirty="0">
                <a:ea typeface="宋体"/>
              </a:rPr>
              <a:t>:   3 Jack classes: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Square</a:t>
            </a:r>
            <a:r>
              <a:rPr lang="en-US" sz="1600" dirty="0">
                <a:ea typeface="宋体"/>
              </a:rPr>
              <a:t>: Represents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</a:t>
            </a:r>
            <a:r>
              <a:rPr lang="en-US" sz="1600" dirty="0">
                <a:ea typeface="宋体"/>
              </a:rPr>
              <a:t> object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SquareGame</a:t>
            </a:r>
            <a:r>
              <a:rPr lang="en-US" sz="1600" dirty="0">
                <a:ea typeface="宋体"/>
              </a:rPr>
              <a:t>: Creates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</a:t>
            </a:r>
            <a:r>
              <a:rPr lang="en-US" sz="1600" dirty="0">
                <a:ea typeface="宋体"/>
              </a:rPr>
              <a:t>, then enters a loop that captures the user’s input</a:t>
            </a:r>
            <a:br>
              <a:rPr lang="en-US" sz="1600" dirty="0">
                <a:ea typeface="宋体"/>
              </a:rPr>
            </a:br>
            <a:r>
              <a:rPr lang="en-US" sz="1600" dirty="0">
                <a:ea typeface="宋体"/>
              </a:rPr>
              <a:t>                      and moves the square / resizes / quits accordingly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b="1" dirty="0">
                <a:latin typeface="Consolas"/>
                <a:ea typeface="宋体"/>
                <a:cs typeface="Consolas"/>
              </a:rPr>
              <a:t>Main</a:t>
            </a:r>
            <a:r>
              <a:rPr lang="en-US" sz="1400" dirty="0">
                <a:latin typeface="Consolas"/>
                <a:ea typeface="宋体"/>
                <a:cs typeface="Consolas"/>
              </a:rPr>
              <a:t>:</a:t>
            </a:r>
            <a:r>
              <a:rPr lang="en-US" sz="1600" dirty="0">
                <a:ea typeface="宋体"/>
              </a:rPr>
              <a:t> Creates a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SquareGame</a:t>
            </a:r>
            <a:r>
              <a:rPr lang="en-US" sz="1600" dirty="0">
                <a:ea typeface="宋体"/>
              </a:rPr>
              <a:t>, and launches the game.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14DA20-096A-BE4B-B376-0ACAA7A0FBAB}"/>
              </a:ext>
            </a:extLst>
          </p:cNvPr>
          <p:cNvGrpSpPr/>
          <p:nvPr/>
        </p:nvGrpSpPr>
        <p:grpSpPr>
          <a:xfrm>
            <a:off x="860961" y="1301724"/>
            <a:ext cx="2859558" cy="1615680"/>
            <a:chOff x="5606305" y="2691319"/>
            <a:chExt cx="2727234" cy="15517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23D0DFB-0CD2-8445-AC7D-7E3A3218B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305" y="2691319"/>
              <a:ext cx="2727234" cy="1551791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EDE33D-1AAE-A44B-AD57-70865D912D98}"/>
                </a:ext>
              </a:extLst>
            </p:cNvPr>
            <p:cNvCxnSpPr/>
            <p:nvPr/>
          </p:nvCxnSpPr>
          <p:spPr>
            <a:xfrm flipH="1" flipV="1">
              <a:off x="7108693" y="2965183"/>
              <a:ext cx="7352" cy="184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29A8BE-F403-F147-A50B-E769BFBE9155}"/>
                </a:ext>
              </a:extLst>
            </p:cNvPr>
            <p:cNvCxnSpPr/>
            <p:nvPr/>
          </p:nvCxnSpPr>
          <p:spPr>
            <a:xfrm>
              <a:off x="7132002" y="3794604"/>
              <a:ext cx="3597" cy="198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8032AD6-31B7-EF42-B03F-C1A0DBDF13E6}"/>
                </a:ext>
              </a:extLst>
            </p:cNvPr>
            <p:cNvCxnSpPr/>
            <p:nvPr/>
          </p:nvCxnSpPr>
          <p:spPr>
            <a:xfrm flipV="1">
              <a:off x="7419122" y="3449517"/>
              <a:ext cx="190032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66353A2-5D60-094D-87C7-AFCF783FD28B}"/>
                </a:ext>
              </a:extLst>
            </p:cNvPr>
            <p:cNvCxnSpPr/>
            <p:nvPr/>
          </p:nvCxnSpPr>
          <p:spPr>
            <a:xfrm flipH="1">
              <a:off x="6635127" y="3459596"/>
              <a:ext cx="193767" cy="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utoShape 4">
            <a:extLst>
              <a:ext uri="{FF2B5EF4-FFF2-40B4-BE49-F238E27FC236}">
                <a16:creationId xmlns:a16="http://schemas.microsoft.com/office/drawing/2014/main" id="{5F28B0CD-DA19-2947-9526-999DB9DD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70" y="4915457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236D38BD-A988-3249-936E-376162AD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795" y="1301724"/>
            <a:ext cx="3808993" cy="22220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/** Main class of the Square Dance game. */</a:t>
            </a:r>
          </a:p>
          <a:p>
            <a:r>
              <a:rPr lang="en-US" sz="1100" dirty="0">
                <a:latin typeface="Consolas"/>
                <a:cs typeface="Consolas"/>
              </a:rPr>
              <a:t>class Main {</a:t>
            </a:r>
          </a:p>
          <a:p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 /** Initializes a new game and starts it. */    </a:t>
            </a:r>
          </a:p>
          <a:p>
            <a:r>
              <a:rPr lang="en-US" sz="1100" dirty="0">
                <a:latin typeface="Consolas"/>
                <a:cs typeface="Consolas"/>
              </a:rPr>
              <a:t>  function void main() {</a:t>
            </a:r>
          </a:p>
          <a:p>
            <a:r>
              <a:rPr lang="en-US" sz="1100" dirty="0">
                <a:latin typeface="Consolas"/>
                <a:cs typeface="Consolas"/>
              </a:rPr>
              <a:t>     var SquareGame game;</a:t>
            </a:r>
          </a:p>
          <a:p>
            <a:r>
              <a:rPr lang="en-US" sz="1100" dirty="0">
                <a:latin typeface="Consolas"/>
                <a:cs typeface="Consolas"/>
              </a:rPr>
              <a:t>     let game = SquareGame.new();</a:t>
            </a:r>
          </a:p>
          <a:p>
            <a:r>
              <a:rPr lang="en-US" sz="1100" dirty="0">
                <a:latin typeface="Consolas"/>
                <a:cs typeface="Consolas"/>
              </a:rPr>
              <a:t>     do game.run();</a:t>
            </a:r>
          </a:p>
          <a:p>
            <a:r>
              <a:rPr lang="en-US" sz="1100" dirty="0">
                <a:latin typeface="Consolas"/>
                <a:cs typeface="Consolas"/>
              </a:rPr>
              <a:t>     do game.dispose();</a:t>
            </a:r>
          </a:p>
          <a:p>
            <a:r>
              <a:rPr lang="en-US" sz="1100" dirty="0">
                <a:latin typeface="Consolas"/>
                <a:cs typeface="Consolas"/>
              </a:rPr>
              <a:t>     return;</a:t>
            </a:r>
          </a:p>
          <a:p>
            <a:r>
              <a:rPr lang="en-US" sz="1100" dirty="0">
                <a:latin typeface="Consolas"/>
                <a:cs typeface="Consolas"/>
              </a:rPr>
              <a:t>  }</a:t>
            </a:r>
          </a:p>
          <a:p>
            <a:r>
              <a:rPr lang="en-US" sz="1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53BA52B-5C02-8946-A41D-FE0A4317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88" y="994195"/>
            <a:ext cx="24216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sz="1400" dirty="0">
                <a:latin typeface="Consolas"/>
                <a:cs typeface="Consolas"/>
              </a:rPr>
              <a:t>Main.jack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108793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  <a:endParaRPr 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Program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Basic language constructs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1822" y="4577282"/>
            <a:ext cx="4362919" cy="158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6525" y="3161642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language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operating system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B7AFF3E-A643-0F43-979A-A0FC74D9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22" y="5708508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1C339-9040-CD49-B785-BF7EF5B5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723343" y="1163378"/>
            <a:ext cx="329074" cy="327810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93E1CE33-9638-414A-96BF-48AE52D45162}"/>
              </a:ext>
            </a:extLst>
          </p:cNvPr>
          <p:cNvSpPr/>
          <p:nvPr/>
        </p:nvSpPr>
        <p:spPr>
          <a:xfrm>
            <a:off x="4617163" y="3429000"/>
            <a:ext cx="3154119" cy="577278"/>
          </a:xfrm>
          <a:prstGeom prst="wedgeRoundRectCallout">
            <a:avLst>
              <a:gd name="adj1" fmla="val -76245"/>
              <a:gd name="adj2" fmla="val 7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To be used as a technical reference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23251BCD-3ADF-384C-A21E-B1C089966181}"/>
              </a:ext>
            </a:extLst>
          </p:cNvPr>
          <p:cNvSpPr/>
          <p:nvPr/>
        </p:nvSpPr>
        <p:spPr>
          <a:xfrm>
            <a:off x="4632460" y="1862807"/>
            <a:ext cx="3057095" cy="577278"/>
          </a:xfrm>
          <a:prstGeom prst="wedgeRoundRectCallout">
            <a:avLst>
              <a:gd name="adj1" fmla="val -65531"/>
              <a:gd name="adj2" fmla="val 55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Gives a flavor of the language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E724DA-FDA2-E34D-B714-ED0EC4B00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742748" y="3219773"/>
            <a:ext cx="329074" cy="32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00D85-C433-E343-8A81-1578F4AFB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1238048" y="4983609"/>
            <a:ext cx="329074" cy="327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870A7B-7750-9E42-88AB-4B3E0ED14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1238048" y="5346058"/>
            <a:ext cx="329074" cy="3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  <a:endParaRPr lang="en-US" sz="105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06568" y="1266661"/>
            <a:ext cx="5265029" cy="3210916"/>
            <a:chOff x="827395" y="1422748"/>
            <a:chExt cx="7416243" cy="4086254"/>
          </a:xfrm>
        </p:grpSpPr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827395" y="1422748"/>
              <a:ext cx="7404483" cy="4086254"/>
              <a:chOff x="384" y="576"/>
              <a:chExt cx="5136" cy="2736"/>
            </a:xfrm>
          </p:grpSpPr>
          <p:pic>
            <p:nvPicPr>
              <p:cNvPr id="42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858467" y="1458025"/>
              <a:ext cx="7385171" cy="4033078"/>
              <a:chOff x="533400" y="1066800"/>
              <a:chExt cx="8153400" cy="4724400"/>
            </a:xfrm>
          </p:grpSpPr>
          <p:grpSp>
            <p:nvGrpSpPr>
              <p:cNvPr id="38" name="Group 8"/>
              <p:cNvGrpSpPr>
                <a:grpSpLocks/>
              </p:cNvGrpSpPr>
              <p:nvPr/>
            </p:nvGrpSpPr>
            <p:grpSpPr bwMode="auto">
              <a:xfrm>
                <a:off x="533400" y="1066800"/>
                <a:ext cx="8153400" cy="4724400"/>
                <a:chOff x="384" y="576"/>
                <a:chExt cx="5136" cy="2736"/>
              </a:xfrm>
            </p:grpSpPr>
            <p:pic>
              <p:nvPicPr>
                <p:cNvPr id="40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9" name="Rectangle 38"/>
              <p:cNvSpPr/>
              <p:nvPr/>
            </p:nvSpPr>
            <p:spPr bwMode="auto">
              <a:xfrm>
                <a:off x="683568" y="1340768"/>
                <a:ext cx="5616624" cy="367240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9584" y="1645350"/>
              <a:ext cx="7061200" cy="37084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756495" y="4627790"/>
            <a:ext cx="3805519" cy="1615996"/>
            <a:chOff x="1557732" y="4751091"/>
            <a:chExt cx="4120715" cy="18150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/>
            <a:srcRect l="31546" t="25875" r="56035" b="66169"/>
            <a:stretch/>
          </p:blipFill>
          <p:spPr>
            <a:xfrm>
              <a:off x="1557732" y="4751091"/>
              <a:ext cx="3366921" cy="18150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48416" t="55317" r="45023" b="40974"/>
            <a:stretch/>
          </p:blipFill>
          <p:spPr>
            <a:xfrm>
              <a:off x="3671676" y="4821657"/>
              <a:ext cx="1706003" cy="81162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6"/>
            <a:srcRect l="48416" t="59058" r="49838" b="40732"/>
            <a:stretch/>
          </p:blipFill>
          <p:spPr>
            <a:xfrm rot="16200000">
              <a:off x="5428563" y="5362244"/>
              <a:ext cx="454049" cy="45719"/>
            </a:xfrm>
            <a:prstGeom prst="rect">
              <a:avLst/>
            </a:prstGeom>
          </p:spPr>
        </p:pic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A882F66-5060-9547-AFD3-25F37A4421D4}"/>
              </a:ext>
            </a:extLst>
          </p:cNvPr>
          <p:cNvSpPr txBox="1">
            <a:spLocks/>
          </p:cNvSpPr>
          <p:nvPr/>
        </p:nvSpPr>
        <p:spPr>
          <a:xfrm>
            <a:off x="2044285" y="1020214"/>
            <a:ext cx="5274014" cy="289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80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Space Invaders (by Ran Navok)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01419BE-691E-1A49-AE82-1CE48A5A2EEA}"/>
              </a:ext>
            </a:extLst>
          </p:cNvPr>
          <p:cNvSpPr txBox="1">
            <a:spLocks/>
          </p:cNvSpPr>
          <p:nvPr/>
        </p:nvSpPr>
        <p:spPr>
          <a:xfrm>
            <a:off x="1579305" y="4756319"/>
            <a:ext cx="1224307" cy="144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600" dirty="0">
                <a:ea typeface="宋体"/>
              </a:rPr>
              <a:t>Basic graphical elements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ea typeface="宋体"/>
              </a:rPr>
              <a:t>(</a:t>
            </a:r>
            <a:r>
              <a:rPr lang="en-US" sz="1600" i="1" dirty="0">
                <a:ea typeface="宋体"/>
              </a:rPr>
              <a:t>sprites</a:t>
            </a:r>
            <a:r>
              <a:rPr lang="en-US" sz="1600" dirty="0">
                <a:ea typeface="宋体"/>
              </a:rPr>
              <a:t>):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14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constructs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9C542-A2D0-6A44-9643-A22FE779B369}"/>
              </a:ext>
            </a:extLst>
          </p:cNvPr>
          <p:cNvSpPr txBox="1"/>
          <p:nvPr/>
        </p:nvSpPr>
        <p:spPr>
          <a:xfrm>
            <a:off x="6550807" y="1440663"/>
            <a:ext cx="236748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u="sng" dirty="0">
                <a:latin typeface="Times New Roman"/>
                <a:cs typeface="Times New Roman"/>
              </a:rPr>
              <a:t>Program structure</a:t>
            </a:r>
            <a:endParaRPr lang="en-US" sz="1600" u="sng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 Jack program is a collection of one or more Jack classes,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one of which must be named </a:t>
            </a:r>
            <a:r>
              <a:rPr lang="en-US" sz="1200" dirty="0">
                <a:latin typeface="Consolas"/>
                <a:cs typeface="Consolas"/>
              </a:rPr>
              <a:t>Main</a:t>
            </a:r>
          </a:p>
          <a:p>
            <a:pPr marL="182563" indent="-182563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</a:t>
            </a:r>
            <a:r>
              <a:rPr lang="en-US" sz="1200" dirty="0">
                <a:latin typeface="Consolas"/>
                <a:cs typeface="Consolas"/>
              </a:rPr>
              <a:t>Main</a:t>
            </a:r>
            <a:r>
              <a:rPr lang="en-US" sz="1600" dirty="0">
                <a:latin typeface="Times New Roman"/>
                <a:cs typeface="Times New Roman"/>
              </a:rPr>
              <a:t> class must have at least one function, named </a:t>
            </a:r>
            <a:r>
              <a:rPr lang="en-US" sz="1200" dirty="0">
                <a:latin typeface="Consolas"/>
                <a:cs typeface="Consolas"/>
              </a:rPr>
              <a:t>main</a:t>
            </a:r>
            <a:endParaRPr lang="en-US" sz="1200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Program’s entry point: </a:t>
            </a:r>
            <a:r>
              <a:rPr lang="en-US" sz="1200" dirty="0">
                <a:latin typeface="Consolas"/>
                <a:cs typeface="Consolas"/>
              </a:rPr>
              <a:t>Main.main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0A12E0B-827E-3447-8F94-D0E44E70D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5" y="1440663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/</a:t>
            </a:r>
            <a:r>
              <a:rPr lang="he-IL" dirty="0">
                <a:latin typeface="Times New Roman"/>
                <a:ea typeface="Consolas"/>
                <a:cs typeface="Times New Roman"/>
              </a:rPr>
              <a:t>**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 Performs some interaction with the user</a:t>
            </a:r>
            <a:r>
              <a:rPr lang="he-IL" dirty="0">
                <a:latin typeface="Times New Roman"/>
                <a:ea typeface="Consolas"/>
                <a:cs typeface="Times New Roman"/>
              </a:rPr>
              <a:t>.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*/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FF"/>
                </a:solidFill>
                <a:cs typeface="+mj-cs"/>
              </a:rPr>
              <a:t>class Main {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FF"/>
                </a:solidFill>
                <a:cs typeface="+mj-cs"/>
              </a:rPr>
              <a:t>  function void main() {</a:t>
            </a:r>
          </a:p>
          <a:p>
            <a:pPr>
              <a:spcBef>
                <a:spcPts val="200"/>
              </a:spcBef>
            </a:pPr>
            <a:r>
              <a:rPr lang="en-US" dirty="0"/>
              <a:t>    String s;</a:t>
            </a:r>
          </a:p>
          <a:p>
            <a:pPr>
              <a:spcBef>
                <a:spcPts val="200"/>
              </a:spcBef>
            </a:pPr>
            <a:r>
              <a:rPr lang="en-US" dirty="0"/>
              <a:t>    int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Keyboard.readLine("Whats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Keyboard.readInt("Whats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Appends the character </a:t>
            </a:r>
            <a:r>
              <a:rPr lang="tr-TR" dirty="0"/>
              <a:t>'!'</a:t>
            </a:r>
            <a:endParaRPr lang="en-US" dirty="0"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while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Output.printString(s);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Output.println();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984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113025" y="1292412"/>
            <a:ext cx="5258572" cy="3140762"/>
            <a:chOff x="827395" y="1422748"/>
            <a:chExt cx="6275540" cy="3292311"/>
          </a:xfrm>
        </p:grpSpPr>
        <p:grpSp>
          <p:nvGrpSpPr>
            <p:cNvPr id="51" name="Group 8"/>
            <p:cNvGrpSpPr>
              <a:grpSpLocks/>
            </p:cNvGrpSpPr>
            <p:nvPr/>
          </p:nvGrpSpPr>
          <p:grpSpPr bwMode="auto">
            <a:xfrm>
              <a:off x="827395" y="1422748"/>
              <a:ext cx="6265589" cy="3292311"/>
              <a:chOff x="384" y="576"/>
              <a:chExt cx="5136" cy="2736"/>
            </a:xfrm>
          </p:grpSpPr>
          <p:pic>
            <p:nvPicPr>
              <p:cNvPr id="58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853688" y="1451171"/>
              <a:ext cx="6249247" cy="3249467"/>
              <a:chOff x="533400" y="1066800"/>
              <a:chExt cx="8153400" cy="4724400"/>
            </a:xfrm>
          </p:grpSpPr>
          <p:grpSp>
            <p:nvGrpSpPr>
              <p:cNvPr id="54" name="Group 8"/>
              <p:cNvGrpSpPr>
                <a:grpSpLocks/>
              </p:cNvGrpSpPr>
              <p:nvPr/>
            </p:nvGrpSpPr>
            <p:grpSpPr bwMode="auto">
              <a:xfrm>
                <a:off x="533400" y="1066800"/>
                <a:ext cx="8153400" cy="4724400"/>
                <a:chOff x="384" y="576"/>
                <a:chExt cx="5136" cy="2736"/>
              </a:xfrm>
            </p:grpSpPr>
            <p:pic>
              <p:nvPicPr>
                <p:cNvPr id="56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5" name="Rectangle 54"/>
              <p:cNvSpPr/>
              <p:nvPr/>
            </p:nvSpPr>
            <p:spPr bwMode="auto">
              <a:xfrm>
                <a:off x="683568" y="1340768"/>
                <a:ext cx="5616624" cy="367240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106" y="1610878"/>
              <a:ext cx="5965191" cy="296522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318299" y="43869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09737" y="4598713"/>
            <a:ext cx="3788553" cy="1233518"/>
            <a:chOff x="2269140" y="4491630"/>
            <a:chExt cx="4029015" cy="1470201"/>
          </a:xfrm>
        </p:grpSpPr>
        <p:grpSp>
          <p:nvGrpSpPr>
            <p:cNvPr id="60" name="Group 59"/>
            <p:cNvGrpSpPr/>
            <p:nvPr/>
          </p:nvGrpSpPr>
          <p:grpSpPr>
            <a:xfrm>
              <a:off x="2269140" y="4529076"/>
              <a:ext cx="803830" cy="1177448"/>
              <a:chOff x="5732911" y="2009514"/>
              <a:chExt cx="1259813" cy="1601503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6"/>
              <a:srcRect l="42496" t="44888" r="53788" b="51843"/>
              <a:stretch/>
            </p:blipFill>
            <p:spPr>
              <a:xfrm>
                <a:off x="5865522" y="2738865"/>
                <a:ext cx="1060011" cy="872152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732911" y="2009514"/>
                <a:ext cx="1259813" cy="759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51770" y="4723487"/>
              <a:ext cx="1447675" cy="1238344"/>
              <a:chOff x="5986092" y="3623263"/>
              <a:chExt cx="1535211" cy="1362671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6"/>
              <a:srcRect l="36123" t="33070" r="60287" b="60108"/>
              <a:stretch/>
            </p:blipFill>
            <p:spPr>
              <a:xfrm>
                <a:off x="5986092" y="3738709"/>
                <a:ext cx="701634" cy="1247225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6649125" y="3623263"/>
                <a:ext cx="872178" cy="1220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461642" y="4491630"/>
              <a:ext cx="836513" cy="1196640"/>
              <a:chOff x="7547570" y="4602502"/>
              <a:chExt cx="1005259" cy="1354110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6"/>
              <a:srcRect l="48433" t="44888" r="46620" b="51843"/>
              <a:stretch/>
            </p:blipFill>
            <p:spPr>
              <a:xfrm>
                <a:off x="7575870" y="5253890"/>
                <a:ext cx="976959" cy="702722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47570" y="4602502"/>
                <a:ext cx="872178" cy="677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6"/>
            <a:srcRect l="57741" t="41847" r="39533" b="55220"/>
            <a:stretch/>
          </p:blipFill>
          <p:spPr>
            <a:xfrm>
              <a:off x="4479797" y="5144960"/>
              <a:ext cx="497362" cy="582492"/>
            </a:xfrm>
            <a:prstGeom prst="rect">
              <a:avLst/>
            </a:prstGeom>
          </p:spPr>
        </p:pic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9147691-ECC1-A342-B6C4-6768F634A474}"/>
              </a:ext>
            </a:extLst>
          </p:cNvPr>
          <p:cNvSpPr txBox="1">
            <a:spLocks/>
          </p:cNvSpPr>
          <p:nvPr/>
        </p:nvSpPr>
        <p:spPr>
          <a:xfrm>
            <a:off x="1579305" y="4756319"/>
            <a:ext cx="1224307" cy="144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600" dirty="0">
                <a:ea typeface="宋体"/>
              </a:rPr>
              <a:t>Basic graphical elements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ea typeface="宋体"/>
              </a:rPr>
              <a:t>(</a:t>
            </a:r>
            <a:r>
              <a:rPr lang="en-US" sz="1600" i="1" dirty="0">
                <a:ea typeface="宋体"/>
              </a:rPr>
              <a:t>sprites</a:t>
            </a:r>
            <a:r>
              <a:rPr lang="en-US" sz="1600" dirty="0">
                <a:ea typeface="宋体"/>
              </a:rPr>
              <a:t>):</a:t>
            </a:r>
            <a:endParaRPr lang="en-US" sz="16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90BB66A-A0D2-D24C-AD3B-0AB8E7CD26FE}"/>
              </a:ext>
            </a:extLst>
          </p:cNvPr>
          <p:cNvSpPr txBox="1">
            <a:spLocks/>
          </p:cNvSpPr>
          <p:nvPr/>
        </p:nvSpPr>
        <p:spPr>
          <a:xfrm>
            <a:off x="2044285" y="1020214"/>
            <a:ext cx="5274014" cy="289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800"/>
              </a:spcBef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Sokoban (by Golan Parashi)</a:t>
            </a:r>
          </a:p>
        </p:txBody>
      </p:sp>
    </p:spTree>
    <p:extLst>
      <p:ext uri="{BB962C8B-B14F-4D97-AF65-F5344CB8AC3E}">
        <p14:creationId xmlns:p14="http://schemas.microsoft.com/office/powerpoint/2010/main" val="312198469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8226" y="2043575"/>
            <a:ext cx="7529860" cy="1703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800" u="sng" dirty="0">
                <a:ea typeface="宋体"/>
              </a:rPr>
              <a:t>Challenges</a:t>
            </a:r>
          </a:p>
          <a:p>
            <a:pPr>
              <a:spcBef>
                <a:spcPts val="800"/>
              </a:spcBef>
            </a:pPr>
            <a:r>
              <a:rPr lang="en-US" sz="1800" dirty="0">
                <a:ea typeface="宋体"/>
              </a:rPr>
              <a:t>Drawing sprites quickly</a:t>
            </a:r>
          </a:p>
          <a:p>
            <a:pPr>
              <a:spcBef>
                <a:spcPts val="800"/>
              </a:spcBef>
            </a:pPr>
            <a:r>
              <a:rPr lang="en-US" sz="1800" dirty="0">
                <a:ea typeface="宋体"/>
              </a:rPr>
              <a:t>Creating smooth animations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1884" y="3432059"/>
            <a:ext cx="7529860" cy="1703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800" u="sng" dirty="0">
                <a:ea typeface="宋体"/>
              </a:rPr>
              <a:t>Solutions</a:t>
            </a:r>
          </a:p>
          <a:p>
            <a:pPr>
              <a:spcBef>
                <a:spcPts val="800"/>
              </a:spcBef>
            </a:pPr>
            <a:r>
              <a:rPr lang="en-US" sz="1800" dirty="0">
                <a:ea typeface="宋体"/>
              </a:rPr>
              <a:t>Use the</a:t>
            </a:r>
            <a:r>
              <a:rPr lang="he-IL" sz="1800" dirty="0">
                <a:ea typeface="宋体"/>
              </a:rPr>
              <a:t> </a:t>
            </a:r>
            <a:r>
              <a:rPr lang="en-US" sz="1800" dirty="0">
                <a:ea typeface="宋体"/>
              </a:rPr>
              <a:t>standard OS graphics library (may be slow)</a:t>
            </a:r>
          </a:p>
          <a:p>
            <a:pPr>
              <a:spcBef>
                <a:spcPts val="800"/>
              </a:spcBef>
            </a:pPr>
            <a:r>
              <a:rPr lang="en-US" sz="1800" dirty="0">
                <a:ea typeface="宋体"/>
              </a:rPr>
              <a:t>Write your own graphics functions (can be fast)</a:t>
            </a:r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4558" y="1084633"/>
            <a:ext cx="7529860" cy="1703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800" u="sng" dirty="0">
                <a:ea typeface="宋体"/>
              </a:rPr>
              <a:t>Sprite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dirty="0">
                <a:ea typeface="宋体"/>
              </a:rPr>
              <a:t>A fixed two-dimensional bitmap, typically integrated into a larger scene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4830935"/>
            <a:ext cx="3344934" cy="1630157"/>
            <a:chOff x="1557732" y="4751091"/>
            <a:chExt cx="4120715" cy="181504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31546" t="25875" r="56035" b="66169"/>
            <a:stretch/>
          </p:blipFill>
          <p:spPr>
            <a:xfrm>
              <a:off x="1557732" y="4751091"/>
              <a:ext cx="3366921" cy="18150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48416" t="55317" r="45023" b="40974"/>
            <a:stretch/>
          </p:blipFill>
          <p:spPr>
            <a:xfrm>
              <a:off x="3671676" y="4821657"/>
              <a:ext cx="1706003" cy="81162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48416" t="59058" r="49838" b="40732"/>
            <a:stretch/>
          </p:blipFill>
          <p:spPr>
            <a:xfrm rot="16200000">
              <a:off x="5428563" y="5362244"/>
              <a:ext cx="454049" cy="4571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820936" y="4547429"/>
            <a:ext cx="3798710" cy="1341503"/>
            <a:chOff x="2269140" y="4491630"/>
            <a:chExt cx="4029015" cy="1470201"/>
          </a:xfrm>
        </p:grpSpPr>
        <p:grpSp>
          <p:nvGrpSpPr>
            <p:cNvPr id="19" name="Group 18"/>
            <p:cNvGrpSpPr/>
            <p:nvPr/>
          </p:nvGrpSpPr>
          <p:grpSpPr>
            <a:xfrm>
              <a:off x="2269140" y="4529076"/>
              <a:ext cx="803830" cy="1177448"/>
              <a:chOff x="5732911" y="2009514"/>
              <a:chExt cx="1259813" cy="1601503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/>
              <a:srcRect l="42496" t="44888" r="53788" b="51843"/>
              <a:stretch/>
            </p:blipFill>
            <p:spPr>
              <a:xfrm>
                <a:off x="5865522" y="2738865"/>
                <a:ext cx="1060011" cy="872152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5732911" y="2009514"/>
                <a:ext cx="1259813" cy="759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351770" y="4723487"/>
              <a:ext cx="1447675" cy="1238344"/>
              <a:chOff x="5986092" y="3623263"/>
              <a:chExt cx="1535211" cy="136267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4"/>
              <a:srcRect l="36123" t="33070" r="60287" b="60108"/>
              <a:stretch/>
            </p:blipFill>
            <p:spPr>
              <a:xfrm>
                <a:off x="5986092" y="3738709"/>
                <a:ext cx="701634" cy="1247225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649125" y="3623263"/>
                <a:ext cx="872178" cy="1220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61642" y="4491630"/>
              <a:ext cx="836513" cy="1196640"/>
              <a:chOff x="7547570" y="4602502"/>
              <a:chExt cx="1005259" cy="135411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/>
              <a:srcRect l="48433" t="44888" r="46620" b="51843"/>
              <a:stretch/>
            </p:blipFill>
            <p:spPr>
              <a:xfrm>
                <a:off x="7575870" y="5253890"/>
                <a:ext cx="976959" cy="702722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7547570" y="4602502"/>
                <a:ext cx="872178" cy="677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/>
            <a:srcRect l="57741" t="41847" r="39533" b="55220"/>
            <a:stretch/>
          </p:blipFill>
          <p:spPr>
            <a:xfrm>
              <a:off x="4479797" y="5144960"/>
              <a:ext cx="497362" cy="582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8566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output hardware </a:t>
            </a:r>
            <a:r>
              <a:rPr lang="en-US" sz="2000" dirty="0"/>
              <a:t>(revisited)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555002"/>
            <a:ext cx="2733820" cy="4268357"/>
            <a:chOff x="376273" y="1555002"/>
            <a:chExt cx="2733820" cy="4268357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endParaRPr lang="he-IL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 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 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600"/>
                </a:spcBef>
              </a:pPr>
              <a:r>
                <a:rPr lang="en-US" sz="1200" dirty="0">
                  <a:latin typeface="Consolas"/>
                  <a:cs typeface="Consolas"/>
                </a:rPr>
                <a:t>24576</a:t>
              </a:r>
            </a:p>
            <a:p>
              <a:pPr algn="r">
                <a:spcBef>
                  <a:spcPts val="2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923439" y="3255304"/>
            <a:ext cx="1669487" cy="1676160"/>
          </a:xfrm>
          <a:prstGeom prst="rect">
            <a:avLst/>
          </a:prstGeom>
          <a:solidFill>
            <a:srgbClr val="FFE0BC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8K screen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memory map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0513" y="4933650"/>
            <a:ext cx="1669487" cy="255819"/>
          </a:xfrm>
          <a:prstGeom prst="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word kb map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7C04A8-67C4-714C-A5FC-39EAF1930CFB}"/>
              </a:ext>
            </a:extLst>
          </p:cNvPr>
          <p:cNvGrpSpPr/>
          <p:nvPr/>
        </p:nvGrpSpPr>
        <p:grpSpPr>
          <a:xfrm>
            <a:off x="2603348" y="5095000"/>
            <a:ext cx="2202890" cy="1132808"/>
            <a:chOff x="5084808" y="4711558"/>
            <a:chExt cx="2202890" cy="113280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158CCA-3A93-2245-8C00-29BC895A5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2530" y="4711558"/>
              <a:ext cx="985168" cy="1132808"/>
            </a:xfrm>
            <a:prstGeom prst="rect">
              <a:avLst/>
            </a:prstGeom>
          </p:spPr>
        </p:pic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616F2D0-895E-4445-B23F-6A60DA0680F1}"/>
                </a:ext>
              </a:extLst>
            </p:cNvPr>
            <p:cNvSpPr/>
            <p:nvPr/>
          </p:nvSpPr>
          <p:spPr>
            <a:xfrm>
              <a:off x="5084808" y="4755014"/>
              <a:ext cx="1241852" cy="477795"/>
            </a:xfrm>
            <a:custGeom>
              <a:avLst/>
              <a:gdLst>
                <a:gd name="connsiteX0" fmla="*/ 634313 w 634313"/>
                <a:gd name="connsiteY0" fmla="*/ 477795 h 477795"/>
                <a:gd name="connsiteX1" fmla="*/ 432486 w 634313"/>
                <a:gd name="connsiteY1" fmla="*/ 399535 h 477795"/>
                <a:gd name="connsiteX2" fmla="*/ 461319 w 634313"/>
                <a:gd name="connsiteY2" fmla="*/ 205946 h 477795"/>
                <a:gd name="connsiteX3" fmla="*/ 321276 w 634313"/>
                <a:gd name="connsiteY3" fmla="*/ 94735 h 477795"/>
                <a:gd name="connsiteX4" fmla="*/ 0 w 634313"/>
                <a:gd name="connsiteY4" fmla="*/ 0 h 477795"/>
                <a:gd name="connsiteX5" fmla="*/ 0 w 634313"/>
                <a:gd name="connsiteY5" fmla="*/ 0 h 477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313" h="477795">
                  <a:moveTo>
                    <a:pt x="634313" y="477795"/>
                  </a:moveTo>
                  <a:cubicBezTo>
                    <a:pt x="547815" y="461319"/>
                    <a:pt x="461318" y="444843"/>
                    <a:pt x="432486" y="399535"/>
                  </a:cubicBezTo>
                  <a:cubicBezTo>
                    <a:pt x="403654" y="354227"/>
                    <a:pt x="479854" y="256746"/>
                    <a:pt x="461319" y="205946"/>
                  </a:cubicBezTo>
                  <a:cubicBezTo>
                    <a:pt x="442784" y="155146"/>
                    <a:pt x="398162" y="129059"/>
                    <a:pt x="321276" y="94735"/>
                  </a:cubicBezTo>
                  <a:cubicBezTo>
                    <a:pt x="244389" y="6041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chemeClr val="tx1">
                  <a:lumMod val="50000"/>
                  <a:lumOff val="50000"/>
                </a:schemeClr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9BA6832A-7307-1D4E-A4C1-381AD320DC46}"/>
              </a:ext>
            </a:extLst>
          </p:cNvPr>
          <p:cNvSpPr/>
          <p:nvPr/>
        </p:nvSpPr>
        <p:spPr>
          <a:xfrm flipV="1">
            <a:off x="2590000" y="4065415"/>
            <a:ext cx="2174286" cy="477794"/>
          </a:xfrm>
          <a:custGeom>
            <a:avLst/>
            <a:gdLst>
              <a:gd name="connsiteX0" fmla="*/ 0 w 1093764"/>
              <a:gd name="connsiteY0" fmla="*/ 0 h 449990"/>
              <a:gd name="connsiteX1" fmla="*/ 297712 w 1093764"/>
              <a:gd name="connsiteY1" fmla="*/ 333153 h 449990"/>
              <a:gd name="connsiteX2" fmla="*/ 723014 w 1093764"/>
              <a:gd name="connsiteY2" fmla="*/ 226828 h 449990"/>
              <a:gd name="connsiteX3" fmla="*/ 1063256 w 1093764"/>
              <a:gd name="connsiteY3" fmla="*/ 432391 h 449990"/>
              <a:gd name="connsiteX4" fmla="*/ 1056167 w 1093764"/>
              <a:gd name="connsiteY4" fmla="*/ 425302 h 44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3764" h="449990">
                <a:moveTo>
                  <a:pt x="0" y="0"/>
                </a:moveTo>
                <a:cubicBezTo>
                  <a:pt x="88605" y="147674"/>
                  <a:pt x="177210" y="295348"/>
                  <a:pt x="297712" y="333153"/>
                </a:cubicBezTo>
                <a:cubicBezTo>
                  <a:pt x="418214" y="370958"/>
                  <a:pt x="595423" y="210288"/>
                  <a:pt x="723014" y="226828"/>
                </a:cubicBezTo>
                <a:cubicBezTo>
                  <a:pt x="850605" y="243368"/>
                  <a:pt x="1007730" y="399312"/>
                  <a:pt x="1063256" y="432391"/>
                </a:cubicBezTo>
                <a:cubicBezTo>
                  <a:pt x="1118782" y="465470"/>
                  <a:pt x="1087474" y="445386"/>
                  <a:pt x="1056167" y="425302"/>
                </a:cubicBezTo>
              </a:path>
            </a:pathLst>
          </a:cu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04324B-2579-004E-9E7B-6373F8FDAF16}"/>
              </a:ext>
            </a:extLst>
          </p:cNvPr>
          <p:cNvGrpSpPr/>
          <p:nvPr/>
        </p:nvGrpSpPr>
        <p:grpSpPr>
          <a:xfrm>
            <a:off x="4294199" y="2963424"/>
            <a:ext cx="1528558" cy="1729241"/>
            <a:chOff x="5633515" y="3548736"/>
            <a:chExt cx="1528558" cy="172924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94D3F2-2406-7540-865B-822F5F104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3515" y="3548736"/>
              <a:ext cx="1528558" cy="172924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D4CD37-DDE9-3C4C-93DB-EA79F20D696C}"/>
                </a:ext>
              </a:extLst>
            </p:cNvPr>
            <p:cNvSpPr txBox="1"/>
            <p:nvPr/>
          </p:nvSpPr>
          <p:spPr>
            <a:xfrm rot="449375">
              <a:off x="5997803" y="3887830"/>
              <a:ext cx="839181" cy="72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900" dirty="0">
                <a:latin typeface="Courier"/>
                <a:cs typeface="Courier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839D2E-71E5-B145-A49D-476B8AC8E5DB}"/>
                </a:ext>
              </a:extLst>
            </p:cNvPr>
            <p:cNvGrpSpPr/>
            <p:nvPr/>
          </p:nvGrpSpPr>
          <p:grpSpPr>
            <a:xfrm rot="603100">
              <a:off x="6116875" y="3942613"/>
              <a:ext cx="667640" cy="579949"/>
              <a:chOff x="10522193" y="1859909"/>
              <a:chExt cx="771037" cy="707855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A934C1B-FA42-F64D-80D1-30EA7E063F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2496" t="44888" r="53788" b="51843"/>
              <a:stretch/>
            </p:blipFill>
            <p:spPr>
              <a:xfrm>
                <a:off x="10616189" y="1982673"/>
                <a:ext cx="637681" cy="58509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DEE8BB-F7F5-8D48-B93E-864981328B06}"/>
                  </a:ext>
                </a:extLst>
              </p:cNvPr>
              <p:cNvSpPr txBox="1"/>
              <p:nvPr/>
            </p:nvSpPr>
            <p:spPr>
              <a:xfrm>
                <a:off x="10522193" y="1859909"/>
                <a:ext cx="771037" cy="1474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endParaRPr lang="en-US" sz="900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89E750-F88A-034A-A964-CC403F2B3A08}"/>
                </a:ext>
              </a:extLst>
            </p:cNvPr>
            <p:cNvSpPr txBox="1"/>
            <p:nvPr/>
          </p:nvSpPr>
          <p:spPr>
            <a:xfrm rot="617285">
              <a:off x="6107206" y="4554400"/>
              <a:ext cx="667640" cy="776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900" dirty="0">
                <a:latin typeface="Courier"/>
                <a:cs typeface="Courier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DD7737-36A9-6D49-BA3D-19432C63F108}"/>
                </a:ext>
              </a:extLst>
            </p:cNvPr>
            <p:cNvSpPr txBox="1"/>
            <p:nvPr/>
          </p:nvSpPr>
          <p:spPr>
            <a:xfrm rot="5765733">
              <a:off x="6467761" y="4236851"/>
              <a:ext cx="667640" cy="776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900" dirty="0">
                <a:latin typeface="Courier"/>
                <a:cs typeface="Courier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89BB3E2-FD6F-904B-A794-3D57B19F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1" y="1240267"/>
            <a:ext cx="177272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44946950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output hardware </a:t>
            </a:r>
            <a:r>
              <a:rPr lang="en-US" sz="2000" dirty="0"/>
              <a:t>(revisited)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555002"/>
            <a:ext cx="2733820" cy="4268357"/>
            <a:chOff x="376273" y="1555002"/>
            <a:chExt cx="2733820" cy="4268357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endParaRPr lang="he-IL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 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 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</p:grpSp>
      <p:sp>
        <p:nvSpPr>
          <p:cNvPr id="20" name="Right Brace 19"/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765177" y="2790751"/>
            <a:ext cx="4186670" cy="2552403"/>
            <a:chOff x="4073072" y="1328395"/>
            <a:chExt cx="4186670" cy="2552403"/>
          </a:xfrm>
        </p:grpSpPr>
        <p:grpSp>
          <p:nvGrpSpPr>
            <p:cNvPr id="43" name="Group 42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55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62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3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5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60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61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106" y="1610878"/>
                  <a:ext cx="5965191" cy="2965221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61767" y="2661006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96739" y="1356990"/>
                <a:ext cx="740379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255</a:t>
              </a:r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0 1 2 ...                        511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6198604" y="3472743"/>
            <a:ext cx="364683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70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8FD38E84-C90B-E34F-B3B4-2812DB5D9E1E}"/>
              </a:ext>
            </a:extLst>
          </p:cNvPr>
          <p:cNvSpPr/>
          <p:nvPr/>
        </p:nvSpPr>
        <p:spPr>
          <a:xfrm>
            <a:off x="4293767" y="4916076"/>
            <a:ext cx="4230715" cy="701182"/>
          </a:xfrm>
          <a:prstGeom prst="wedgeRoundRectCallout">
            <a:avLst>
              <a:gd name="adj1" fmla="val -27510"/>
              <a:gd name="adj2" fmla="val -125398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Hack screen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: 256 rows of 512 pixels each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1141C0-201F-034B-AF6C-7E2471D5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1" y="1240267"/>
            <a:ext cx="177272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17760132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output hardware </a:t>
            </a:r>
            <a:r>
              <a:rPr lang="en-US" sz="2000" dirty="0"/>
              <a:t>(revisited)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555002"/>
            <a:ext cx="2733820" cy="4268357"/>
            <a:chOff x="376273" y="1555002"/>
            <a:chExt cx="2733820" cy="4268357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endParaRPr lang="he-IL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</p:grpSp>
      <p:sp>
        <p:nvSpPr>
          <p:cNvPr id="20" name="Right Brace 19"/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765177" y="2790751"/>
            <a:ext cx="4186670" cy="2552403"/>
            <a:chOff x="4073072" y="1328395"/>
            <a:chExt cx="4186670" cy="2552403"/>
          </a:xfrm>
        </p:grpSpPr>
        <p:grpSp>
          <p:nvGrpSpPr>
            <p:cNvPr id="43" name="Group 42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55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62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3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5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60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61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106" y="1610878"/>
                  <a:ext cx="5965191" cy="2965221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61767" y="2661006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96739" y="1356990"/>
                <a:ext cx="740379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255</a:t>
              </a:r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0 1 2 ...                        511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6198604" y="3472743"/>
            <a:ext cx="364683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70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54D94CAE-6640-F349-8EB4-BDFE06E552B7}"/>
              </a:ext>
            </a:extLst>
          </p:cNvPr>
          <p:cNvSpPr/>
          <p:nvPr/>
        </p:nvSpPr>
        <p:spPr>
          <a:xfrm rot="5400000">
            <a:off x="1614108" y="4219579"/>
            <a:ext cx="276944" cy="23727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BB547690-8D0C-7944-8D7A-DC978EF1B489}"/>
              </a:ext>
            </a:extLst>
          </p:cNvPr>
          <p:cNvSpPr/>
          <p:nvPr/>
        </p:nvSpPr>
        <p:spPr>
          <a:xfrm rot="5400000">
            <a:off x="6594428" y="3906783"/>
            <a:ext cx="276944" cy="23727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7331FEC-68A3-3440-8FD8-81F9B418B630}"/>
              </a:ext>
            </a:extLst>
          </p:cNvPr>
          <p:cNvSpPr/>
          <p:nvPr/>
        </p:nvSpPr>
        <p:spPr>
          <a:xfrm>
            <a:off x="4293767" y="4916076"/>
            <a:ext cx="4230715" cy="701182"/>
          </a:xfrm>
          <a:prstGeom prst="wedgeRoundRectCallout">
            <a:avLst>
              <a:gd name="adj1" fmla="val -27510"/>
              <a:gd name="adj2" fmla="val -125398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Hack screen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: 256 rows of 512 pixels each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DAFEC5-C10E-BA4B-9B10-F4D88CC6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1" y="1240267"/>
            <a:ext cx="177272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405185860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output hardware </a:t>
            </a:r>
            <a:r>
              <a:rPr lang="en-US" sz="2000" dirty="0"/>
              <a:t>(revisited)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555002"/>
            <a:ext cx="2733820" cy="4268357"/>
            <a:chOff x="376273" y="1555002"/>
            <a:chExt cx="2733820" cy="4268357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endParaRPr lang="he-IL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0000000000000111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65177" y="2790751"/>
            <a:ext cx="4186670" cy="2552403"/>
            <a:chOff x="4073072" y="1328395"/>
            <a:chExt cx="4186670" cy="2552403"/>
          </a:xfrm>
        </p:grpSpPr>
        <p:grpSp>
          <p:nvGrpSpPr>
            <p:cNvPr id="69" name="Group 68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79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8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7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8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84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5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106" y="1610878"/>
                  <a:ext cx="5965191" cy="2965221"/>
                </a:xfrm>
                <a:prstGeom prst="rect">
                  <a:avLst/>
                </a:prstGeom>
              </p:spPr>
            </p:pic>
          </p:grpSp>
          <p:sp>
            <p:nvSpPr>
              <p:cNvPr id="73" name="Rectangle 72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61767" y="2661006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696739" y="1356990"/>
                <a:ext cx="740379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255</a:t>
              </a:r>
            </a:p>
          </p:txBody>
        </p:sp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98604" y="3381107"/>
            <a:ext cx="716644" cy="713716"/>
            <a:chOff x="6198604" y="3381107"/>
            <a:chExt cx="716644" cy="713716"/>
          </a:xfrm>
        </p:grpSpPr>
        <p:sp>
          <p:nvSpPr>
            <p:cNvPr id="10" name="Rectangle 9"/>
            <p:cNvSpPr/>
            <p:nvPr/>
          </p:nvSpPr>
          <p:spPr>
            <a:xfrm>
              <a:off x="6550565" y="3381107"/>
              <a:ext cx="364683" cy="622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-17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98604" y="3472743"/>
              <a:ext cx="364683" cy="622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7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ight Brace 36"/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6DD17067-2A85-AC4D-8451-E38A0B36A077}"/>
              </a:ext>
            </a:extLst>
          </p:cNvPr>
          <p:cNvSpPr/>
          <p:nvPr/>
        </p:nvSpPr>
        <p:spPr>
          <a:xfrm rot="5400000">
            <a:off x="1614108" y="4219579"/>
            <a:ext cx="276944" cy="23727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9D179977-4504-3A40-9652-DFE1215619E9}"/>
              </a:ext>
            </a:extLst>
          </p:cNvPr>
          <p:cNvSpPr/>
          <p:nvPr/>
        </p:nvSpPr>
        <p:spPr>
          <a:xfrm rot="5400000">
            <a:off x="6594428" y="3906783"/>
            <a:ext cx="276944" cy="23727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3F1B54D0-8C45-694C-ADBB-FE2489B7ECCA}"/>
              </a:ext>
            </a:extLst>
          </p:cNvPr>
          <p:cNvSpPr/>
          <p:nvPr/>
        </p:nvSpPr>
        <p:spPr>
          <a:xfrm>
            <a:off x="4293767" y="4916076"/>
            <a:ext cx="4230715" cy="701182"/>
          </a:xfrm>
          <a:prstGeom prst="wedgeRoundRectCallout">
            <a:avLst>
              <a:gd name="adj1" fmla="val -27510"/>
              <a:gd name="adj2" fmla="val -125398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Hack screen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: 256 rows of 512 pixels each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828BF0-2314-8041-BDA4-040B77321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1" y="1240267"/>
            <a:ext cx="177272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7175132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output hardware </a:t>
            </a:r>
            <a:r>
              <a:rPr lang="en-US" sz="2000" dirty="0"/>
              <a:t>(revisited)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555002"/>
            <a:ext cx="2733820" cy="4268357"/>
            <a:chOff x="376273" y="1555002"/>
            <a:chExt cx="2733820" cy="4268357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endParaRPr lang="he-IL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1111111111111111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5177" y="2790751"/>
            <a:ext cx="4186670" cy="2552403"/>
            <a:chOff x="4073072" y="1328395"/>
            <a:chExt cx="4186670" cy="2552403"/>
          </a:xfrm>
        </p:grpSpPr>
        <p:grpSp>
          <p:nvGrpSpPr>
            <p:cNvPr id="22" name="Group 21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38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9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3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36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7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106" y="1610878"/>
                  <a:ext cx="5965191" cy="2965221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61767" y="2661006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96739" y="1356990"/>
                <a:ext cx="740379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255</a:t>
              </a: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77736" y="3380436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................</a:t>
            </a:r>
          </a:p>
        </p:txBody>
      </p:sp>
      <p:sp>
        <p:nvSpPr>
          <p:cNvPr id="40" name="Right Brace 39"/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6F214D84-0673-F04D-B40D-3BA8328C8FA2}"/>
              </a:ext>
            </a:extLst>
          </p:cNvPr>
          <p:cNvSpPr/>
          <p:nvPr/>
        </p:nvSpPr>
        <p:spPr>
          <a:xfrm rot="5400000">
            <a:off x="1614108" y="4219579"/>
            <a:ext cx="276944" cy="23727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ABA223AA-CEFC-1C40-83B0-87FC1AE9606C}"/>
              </a:ext>
            </a:extLst>
          </p:cNvPr>
          <p:cNvSpPr/>
          <p:nvPr/>
        </p:nvSpPr>
        <p:spPr>
          <a:xfrm rot="5400000">
            <a:off x="6594428" y="3906783"/>
            <a:ext cx="276944" cy="23727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5E9D1D0E-A307-1F46-AC5C-F4E80CDF6816}"/>
              </a:ext>
            </a:extLst>
          </p:cNvPr>
          <p:cNvSpPr/>
          <p:nvPr/>
        </p:nvSpPr>
        <p:spPr>
          <a:xfrm>
            <a:off x="4293767" y="4916076"/>
            <a:ext cx="4230715" cy="701182"/>
          </a:xfrm>
          <a:prstGeom prst="wedgeRoundRectCallout">
            <a:avLst>
              <a:gd name="adj1" fmla="val -27510"/>
              <a:gd name="adj2" fmla="val -125398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Hack screen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: 256 rows of 512 pixels each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4169FA-8020-C54E-AFAA-04E13A5D8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1" y="1240267"/>
            <a:ext cx="177272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68017208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output hardware </a:t>
            </a:r>
            <a:r>
              <a:rPr lang="en-US" sz="2000" dirty="0"/>
              <a:t>(revisited)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42067" y="1555002"/>
            <a:ext cx="2733820" cy="4268357"/>
            <a:chOff x="376273" y="1555002"/>
            <a:chExt cx="2733820" cy="4268357"/>
          </a:xfrm>
        </p:grpSpPr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endParaRPr lang="he-IL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1010101010101010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5177" y="2790751"/>
            <a:ext cx="4186670" cy="2552403"/>
            <a:chOff x="4073072" y="1328395"/>
            <a:chExt cx="4186670" cy="2552403"/>
          </a:xfrm>
        </p:grpSpPr>
        <p:grpSp>
          <p:nvGrpSpPr>
            <p:cNvPr id="22" name="Group 21"/>
            <p:cNvGrpSpPr/>
            <p:nvPr/>
          </p:nvGrpSpPr>
          <p:grpSpPr>
            <a:xfrm>
              <a:off x="5088309" y="1654734"/>
              <a:ext cx="3171433" cy="1906365"/>
              <a:chOff x="2113025" y="1175182"/>
              <a:chExt cx="5258572" cy="314076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113025" y="1175182"/>
                <a:ext cx="5258572" cy="3140762"/>
                <a:chOff x="827395" y="1422748"/>
                <a:chExt cx="6275540" cy="3292311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827395" y="1422748"/>
                  <a:ext cx="6265589" cy="3292311"/>
                  <a:chOff x="384" y="576"/>
                  <a:chExt cx="5136" cy="2736"/>
                </a:xfrm>
              </p:grpSpPr>
              <p:pic>
                <p:nvPicPr>
                  <p:cNvPr id="38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9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853688" y="1451171"/>
                  <a:ext cx="6249247" cy="3249467"/>
                  <a:chOff x="533400" y="1066800"/>
                  <a:chExt cx="8153400" cy="4724400"/>
                </a:xfrm>
              </p:grpSpPr>
              <p:grpSp>
                <p:nvGrpSpPr>
                  <p:cNvPr id="3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33400" y="1066800"/>
                    <a:ext cx="8153400" cy="4724400"/>
                    <a:chOff x="384" y="576"/>
                    <a:chExt cx="5136" cy="2736"/>
                  </a:xfrm>
                </p:grpSpPr>
                <p:pic>
                  <p:nvPicPr>
                    <p:cNvPr id="36" name="Picture 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12889" b="51041"/>
                    <a:stretch>
                      <a:fillRect/>
                    </a:stretch>
                  </p:blipFill>
                  <p:spPr bwMode="auto">
                    <a:xfrm>
                      <a:off x="384" y="576"/>
                      <a:ext cx="5136" cy="26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7" name="Picture 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656" t="54529" b="44795"/>
                    <a:stretch>
                      <a:fillRect/>
                    </a:stretch>
                  </p:blipFill>
                  <p:spPr bwMode="auto">
                    <a:xfrm>
                      <a:off x="384" y="3168"/>
                      <a:ext cx="5136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683568" y="1340768"/>
                    <a:ext cx="5616624" cy="367240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106" y="1610878"/>
                  <a:ext cx="5965191" cy="2965221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/>
              <p:cNvSpPr/>
              <p:nvPr/>
            </p:nvSpPr>
            <p:spPr>
              <a:xfrm>
                <a:off x="2220361" y="1385365"/>
                <a:ext cx="4609467" cy="8073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38124" y="2496863"/>
                <a:ext cx="4778216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46116" y="1921058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43217" y="2002413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61767" y="2661006"/>
                <a:ext cx="2139011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96739" y="1356990"/>
                <a:ext cx="740379" cy="1508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073072" y="1620024"/>
              <a:ext cx="937481" cy="226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255</a:t>
              </a: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4971513" y="1328395"/>
              <a:ext cx="3270465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dirty="0">
                  <a:latin typeface="Consolas"/>
                  <a:cs typeface="Consolas"/>
                </a:rPr>
                <a:t>0 1 2 ...                        511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77736" y="3380436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</a:t>
            </a:r>
            <a:r>
              <a:rPr lang="en-US" spc="-170" dirty="0">
                <a:solidFill>
                  <a:schemeClr val="bg1"/>
                </a:solidFill>
              </a:rPr>
              <a:t>.</a:t>
            </a:r>
            <a:r>
              <a:rPr lang="en-US" spc="-170" dirty="0">
                <a:solidFill>
                  <a:schemeClr val="tx1"/>
                </a:solidFill>
              </a:rPr>
              <a:t>.</a:t>
            </a:r>
            <a:r>
              <a:rPr lang="en-US" spc="-170" dirty="0">
                <a:solidFill>
                  <a:schemeClr val="bg1"/>
                </a:solidFill>
              </a:rPr>
              <a:t>.</a:t>
            </a:r>
            <a:r>
              <a:rPr lang="en-US" spc="-170" dirty="0">
                <a:solidFill>
                  <a:schemeClr val="tx1"/>
                </a:solidFill>
              </a:rPr>
              <a:t>.</a:t>
            </a:r>
            <a:r>
              <a:rPr lang="en-US" spc="-170" dirty="0">
                <a:solidFill>
                  <a:schemeClr val="bg1"/>
                </a:solidFill>
              </a:rPr>
              <a:t>.</a:t>
            </a:r>
            <a:r>
              <a:rPr lang="en-US" spc="-170" dirty="0">
                <a:solidFill>
                  <a:schemeClr val="tx1"/>
                </a:solidFill>
              </a:rPr>
              <a:t>.</a:t>
            </a:r>
            <a:r>
              <a:rPr lang="en-US" spc="-170" dirty="0">
                <a:solidFill>
                  <a:schemeClr val="bg1"/>
                </a:solidFill>
              </a:rPr>
              <a:t>.</a:t>
            </a:r>
            <a:r>
              <a:rPr lang="en-US" spc="-170" dirty="0">
                <a:solidFill>
                  <a:schemeClr val="tx1"/>
                </a:solidFill>
              </a:rPr>
              <a:t>.</a:t>
            </a:r>
            <a:r>
              <a:rPr lang="en-US" spc="-170" dirty="0">
                <a:solidFill>
                  <a:schemeClr val="bg1"/>
                </a:solidFill>
              </a:rPr>
              <a:t>.</a:t>
            </a:r>
            <a:r>
              <a:rPr lang="en-US" spc="-170" dirty="0">
                <a:solidFill>
                  <a:schemeClr val="tx1"/>
                </a:solidFill>
              </a:rPr>
              <a:t>.</a:t>
            </a:r>
            <a:r>
              <a:rPr lang="en-US" spc="-170" dirty="0">
                <a:solidFill>
                  <a:schemeClr val="bg1"/>
                </a:solidFill>
              </a:rPr>
              <a:t>.</a:t>
            </a:r>
            <a:r>
              <a:rPr lang="en-US" spc="-170" dirty="0">
                <a:solidFill>
                  <a:schemeClr val="tx1"/>
                </a:solidFill>
              </a:rPr>
              <a:t>.</a:t>
            </a:r>
            <a:r>
              <a:rPr lang="en-US" spc="-170" dirty="0">
                <a:solidFill>
                  <a:schemeClr val="bg1"/>
                </a:solidFill>
              </a:rPr>
              <a:t>.</a:t>
            </a:r>
            <a:r>
              <a:rPr lang="en-US" spc="-170" dirty="0">
                <a:solidFill>
                  <a:schemeClr val="tx1"/>
                </a:solidFill>
              </a:rPr>
              <a:t>.</a:t>
            </a:r>
            <a:r>
              <a:rPr lang="en-US" spc="-17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Right Brace 39"/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3152570" y="3220095"/>
            <a:ext cx="1013326" cy="6079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refresh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6F214D84-0673-F04D-B40D-3BA8328C8FA2}"/>
              </a:ext>
            </a:extLst>
          </p:cNvPr>
          <p:cNvSpPr/>
          <p:nvPr/>
        </p:nvSpPr>
        <p:spPr>
          <a:xfrm rot="5400000">
            <a:off x="1614108" y="4219579"/>
            <a:ext cx="276944" cy="23727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ABA223AA-CEFC-1C40-83B0-87FC1AE9606C}"/>
              </a:ext>
            </a:extLst>
          </p:cNvPr>
          <p:cNvSpPr/>
          <p:nvPr/>
        </p:nvSpPr>
        <p:spPr>
          <a:xfrm rot="5400000">
            <a:off x="6594428" y="3906783"/>
            <a:ext cx="276944" cy="23727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8C9CE88-BD12-7D4D-BD9D-B23C7A7F497D}"/>
              </a:ext>
            </a:extLst>
          </p:cNvPr>
          <p:cNvSpPr/>
          <p:nvPr/>
        </p:nvSpPr>
        <p:spPr>
          <a:xfrm>
            <a:off x="4293767" y="4916076"/>
            <a:ext cx="4230715" cy="701182"/>
          </a:xfrm>
          <a:prstGeom prst="wedgeRoundRectCallout">
            <a:avLst>
              <a:gd name="adj1" fmla="val -27510"/>
              <a:gd name="adj2" fmla="val -125398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42900" indent="-342900" algn="ctr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Hack screen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: 256 rows of 512 pixels each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DF9B34-8DF3-B548-B47A-15BA426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1" y="1240267"/>
            <a:ext cx="177272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124779103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output hardware </a:t>
            </a:r>
            <a:r>
              <a:rPr lang="en-US" sz="2000" dirty="0"/>
              <a:t>(revisited)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142067" y="1240267"/>
            <a:ext cx="2765476" cy="4583092"/>
            <a:chOff x="376273" y="1240267"/>
            <a:chExt cx="2765476" cy="4583092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1431748" y="1555002"/>
              <a:ext cx="1678345" cy="4104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1111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101</a:t>
              </a:r>
              <a:r>
                <a:rPr lang="he-IL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</a:t>
              </a:r>
              <a:endParaRPr lang="he-IL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1111111111111111</a:t>
              </a:r>
            </a:p>
            <a:p>
              <a:pPr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0000000000000000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...</a:t>
              </a:r>
            </a:p>
            <a:p>
              <a:pPr>
                <a:spcBef>
                  <a:spcPts val="40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1000111100111100</a:t>
              </a:r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376273" y="1565314"/>
              <a:ext cx="937481" cy="425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0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16384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19003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24575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...</a:t>
              </a:r>
            </a:p>
            <a:p>
              <a:pPr algn="r">
                <a:spcBef>
                  <a:spcPts val="400"/>
                </a:spcBef>
              </a:pPr>
              <a:r>
                <a:rPr lang="en-US" sz="1200" dirty="0">
                  <a:latin typeface="Consolas"/>
                  <a:cs typeface="Consolas"/>
                </a:rPr>
                <a:t>32767</a:t>
              </a: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>
                <a:spcBef>
                  <a:spcPts val="4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r>
                <a:rPr lang="en-US" sz="1200" dirty="0">
                  <a:latin typeface="Consolas"/>
                  <a:cs typeface="Consolas"/>
                </a:rPr>
                <a:t>   </a:t>
              </a: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  <a:p>
              <a:pPr algn="r"/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369021" y="1240267"/>
              <a:ext cx="177272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ctr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ea typeface="宋体"/>
                  <a:cs typeface="Times New Roman"/>
                </a:rPr>
                <a:t>RAM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917FD5-4A67-E748-AFCA-C06FFFEF7BE2}"/>
              </a:ext>
            </a:extLst>
          </p:cNvPr>
          <p:cNvGrpSpPr/>
          <p:nvPr/>
        </p:nvGrpSpPr>
        <p:grpSpPr>
          <a:xfrm>
            <a:off x="4675866" y="3988553"/>
            <a:ext cx="4193306" cy="1113041"/>
            <a:chOff x="3469366" y="3843541"/>
            <a:chExt cx="4193306" cy="1113041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8112DD3E-4E98-6443-AA7C-41757EAAB69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366" y="3843541"/>
              <a:ext cx="4193306" cy="391601"/>
            </a:xfrm>
            <a:prstGeom prst="rect">
              <a:avLst/>
            </a:prstGeom>
          </p:spPr>
          <p:txBody>
            <a:bodyPr vert="horz" lIns="91440" tIns="45720" rIns="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8288" indent="-268288">
                <a:spcBef>
                  <a:spcPts val="1800"/>
                </a:spcBef>
                <a:buFont typeface="Wingdings" charset="0"/>
                <a:buNone/>
              </a:pPr>
              <a:r>
                <a:rPr lang="en-US" sz="1400" dirty="0"/>
                <a:t>Example: Drawing a “line”  of 16 pixels:</a:t>
              </a:r>
            </a:p>
          </p:txBody>
        </p:sp>
        <p:sp>
          <p:nvSpPr>
            <p:cNvPr id="27" name="Text Box 3">
              <a:extLst>
                <a:ext uri="{FF2B5EF4-FFF2-40B4-BE49-F238E27FC236}">
                  <a16:creationId xmlns:a16="http://schemas.microsoft.com/office/drawing/2014/main" id="{C7ABDBC8-B74C-334B-96FF-875D67704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723" y="4156362"/>
              <a:ext cx="3556742" cy="800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72000" rIns="0" bIns="97200" anchor="ctr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indent="0">
                <a:spcBef>
                  <a:spcPts val="2200"/>
                </a:spcBef>
              </a:pPr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// Sets RAM[19003] to 1111111111111111</a:t>
              </a:r>
            </a:p>
            <a:p>
              <a:pPr marL="0" indent="0">
                <a:spcBef>
                  <a:spcPts val="600"/>
                </a:spcBef>
              </a:pPr>
              <a:r>
                <a:rPr lang="en-US" sz="1200" dirty="0">
                  <a:latin typeface="Consolas"/>
                  <a:cs typeface="Consolas"/>
                </a:rPr>
                <a:t>do Memory.poke(19003,-1)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06352A4-7092-8545-95F5-0F77673E27EF}"/>
              </a:ext>
            </a:extLst>
          </p:cNvPr>
          <p:cNvSpPr txBox="1">
            <a:spLocks/>
          </p:cNvSpPr>
          <p:nvPr/>
        </p:nvSpPr>
        <p:spPr>
          <a:xfrm>
            <a:off x="4672701" y="1233563"/>
            <a:ext cx="3051665" cy="451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None/>
            </a:pPr>
            <a:r>
              <a:rPr lang="en-US" sz="1400" dirty="0">
                <a:ea typeface="宋体"/>
              </a:rPr>
              <a:t>The OS class </a:t>
            </a:r>
            <a:r>
              <a:rPr lang="en-US" sz="14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Memory</a:t>
            </a:r>
            <a:r>
              <a:rPr lang="en-US" sz="1400" dirty="0">
                <a:ea typeface="宋体"/>
              </a:rPr>
              <a:t> (API)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51211455-5A0D-C04D-BB94-615F69722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22" y="1555002"/>
            <a:ext cx="3284620" cy="20407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144000" rIns="0" bIns="19080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100" dirty="0"/>
              <a:t>class Memory {</a:t>
            </a:r>
          </a:p>
          <a:p>
            <a:pPr>
              <a:spcBef>
                <a:spcPts val="1000"/>
              </a:spcBef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function int peek(int address)</a:t>
            </a:r>
          </a:p>
          <a:p>
            <a:pPr>
              <a:spcBef>
                <a:spcPts val="1000"/>
              </a:spcBef>
            </a:pPr>
            <a:r>
              <a:rPr lang="en-US" sz="1100" dirty="0"/>
              <a:t>   function void </a:t>
            </a:r>
            <a:r>
              <a:rPr lang="en-US" sz="1100" b="1" dirty="0"/>
              <a:t>poke</a:t>
            </a:r>
            <a:r>
              <a:rPr lang="en-US" sz="1100" dirty="0"/>
              <a:t>(int address,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100" dirty="0"/>
              <a:t>                      int value)</a:t>
            </a:r>
          </a:p>
          <a:p>
            <a:pPr>
              <a:spcBef>
                <a:spcPts val="1000"/>
              </a:spcBef>
            </a:pPr>
            <a:r>
              <a:rPr lang="en-US" sz="1100" dirty="0"/>
              <a:t>  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function Array alloc(int size)</a:t>
            </a:r>
          </a:p>
          <a:p>
            <a:pPr>
              <a:spcBef>
                <a:spcPts val="1000"/>
              </a:spcBef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  function void deAlloc(Array o)</a:t>
            </a:r>
          </a:p>
          <a:p>
            <a:pPr>
              <a:spcBef>
                <a:spcPts val="1000"/>
              </a:spcBef>
            </a:pPr>
            <a:r>
              <a:rPr lang="en-US" sz="1100" dirty="0"/>
              <a:t>}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A3B7B927-899E-074B-85E5-BBE1755E9B36}"/>
              </a:ext>
            </a:extLst>
          </p:cNvPr>
          <p:cNvSpPr/>
          <p:nvPr/>
        </p:nvSpPr>
        <p:spPr>
          <a:xfrm>
            <a:off x="4672351" y="5460862"/>
            <a:ext cx="3794486" cy="628358"/>
          </a:xfrm>
          <a:prstGeom prst="wedgeRoundRectCallout">
            <a:avLst>
              <a:gd name="adj1" fmla="val -17585"/>
              <a:gd name="adj2" fmla="val -1241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 Instead of writing bits directly into the memory map, we can use the OS graphics library (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Screen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)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DFE2BD5-E5C1-C948-88EC-6B23B86C71B7}"/>
              </a:ext>
            </a:extLst>
          </p:cNvPr>
          <p:cNvSpPr/>
          <p:nvPr/>
        </p:nvSpPr>
        <p:spPr>
          <a:xfrm>
            <a:off x="2815107" y="3295780"/>
            <a:ext cx="148121" cy="1594459"/>
          </a:xfrm>
          <a:prstGeom prst="rightBrace">
            <a:avLst>
              <a:gd name="adj1" fmla="val 523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990545-15D6-A24B-B342-14CF3845C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751" y="3840300"/>
            <a:ext cx="1417617" cy="6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8K screen</a:t>
            </a:r>
          </a:p>
          <a:p>
            <a:pPr marL="342900" indent="-342900" algn="l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ea typeface="宋体"/>
                <a:cs typeface="Times New Roman"/>
              </a:rPr>
              <a:t>memory map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699E02BC-3A19-8648-9C48-6F317600521D}"/>
              </a:ext>
            </a:extLst>
          </p:cNvPr>
          <p:cNvSpPr/>
          <p:nvPr/>
        </p:nvSpPr>
        <p:spPr>
          <a:xfrm>
            <a:off x="2381856" y="1980535"/>
            <a:ext cx="2421695" cy="628358"/>
          </a:xfrm>
          <a:prstGeom prst="wedgeRoundRectCallout">
            <a:avLst>
              <a:gd name="adj1" fmla="val 67372"/>
              <a:gd name="adj2" fmla="val 52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 Can be used to “write pixels” directly into the RAM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2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drawing</a:t>
            </a:r>
            <a:r>
              <a:rPr lang="en-US" sz="1800" dirty="0"/>
              <a:t> (may be slow)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088309" y="1372525"/>
            <a:ext cx="3171433" cy="1906365"/>
            <a:chOff x="2113025" y="1175182"/>
            <a:chExt cx="5258572" cy="3140762"/>
          </a:xfrm>
        </p:grpSpPr>
        <p:grpSp>
          <p:nvGrpSpPr>
            <p:cNvPr id="23" name="Group 22"/>
            <p:cNvGrpSpPr/>
            <p:nvPr/>
          </p:nvGrpSpPr>
          <p:grpSpPr>
            <a:xfrm>
              <a:off x="2113025" y="1175182"/>
              <a:ext cx="5258572" cy="3140762"/>
              <a:chOff x="827395" y="1422748"/>
              <a:chExt cx="6275540" cy="3292311"/>
            </a:xfrm>
          </p:grpSpPr>
          <p:grpSp>
            <p:nvGrpSpPr>
              <p:cNvPr id="30" name="Group 8"/>
              <p:cNvGrpSpPr>
                <a:grpSpLocks/>
              </p:cNvGrpSpPr>
              <p:nvPr/>
            </p:nvGrpSpPr>
            <p:grpSpPr bwMode="auto">
              <a:xfrm>
                <a:off x="827395" y="1422748"/>
                <a:ext cx="6265589" cy="3292311"/>
                <a:chOff x="384" y="576"/>
                <a:chExt cx="5136" cy="2736"/>
              </a:xfrm>
            </p:grpSpPr>
            <p:pic>
              <p:nvPicPr>
                <p:cNvPr id="38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9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1" name="Group 30"/>
              <p:cNvGrpSpPr/>
              <p:nvPr/>
            </p:nvGrpSpPr>
            <p:grpSpPr>
              <a:xfrm>
                <a:off x="853688" y="1451171"/>
                <a:ext cx="6249247" cy="3249467"/>
                <a:chOff x="533400" y="1066800"/>
                <a:chExt cx="8153400" cy="4724400"/>
              </a:xfrm>
            </p:grpSpPr>
            <p:grpSp>
              <p:nvGrpSpPr>
                <p:cNvPr id="34" name="Group 8"/>
                <p:cNvGrpSpPr>
                  <a:grpSpLocks/>
                </p:cNvGrpSpPr>
                <p:nvPr/>
              </p:nvGrpSpPr>
              <p:grpSpPr bwMode="auto">
                <a:xfrm>
                  <a:off x="533400" y="1066800"/>
                  <a:ext cx="8153400" cy="4724400"/>
                  <a:chOff x="384" y="576"/>
                  <a:chExt cx="5136" cy="2736"/>
                </a:xfrm>
              </p:grpSpPr>
              <p:pic>
                <p:nvPicPr>
                  <p:cNvPr id="3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7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35" name="Rectangle 34"/>
                <p:cNvSpPr/>
                <p:nvPr/>
              </p:nvSpPr>
              <p:spPr bwMode="auto">
                <a:xfrm>
                  <a:off x="683568" y="1340768"/>
                  <a:ext cx="5616624" cy="36724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106" y="1610878"/>
                <a:ext cx="5965191" cy="2965221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/>
          </p:nvSpPr>
          <p:spPr>
            <a:xfrm>
              <a:off x="2220361" y="1385365"/>
              <a:ext cx="4609467" cy="807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8124" y="2496863"/>
              <a:ext cx="4778216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46116" y="1921058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43217" y="2002413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61767" y="2661006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96739" y="1356990"/>
              <a:ext cx="740379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4073072" y="1337815"/>
            <a:ext cx="937481" cy="226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1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255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4971513" y="1046186"/>
            <a:ext cx="3270465" cy="3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0 1 2 ...                        511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47510" y="1637553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7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2201" y="2136304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42339" y="2180617"/>
            <a:ext cx="1235399" cy="622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46479" y="1046950"/>
            <a:ext cx="3149507" cy="1613058"/>
            <a:chOff x="4546479" y="1046950"/>
            <a:chExt cx="3149507" cy="1613058"/>
          </a:xfrm>
        </p:grpSpPr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7000532" y="1046950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410</a:t>
              </a: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4546479" y="233662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155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10304" y="1371124"/>
              <a:ext cx="25273" cy="1137340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086253" y="2521708"/>
              <a:ext cx="2209310" cy="5713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7">
            <a:extLst>
              <a:ext uri="{FF2B5EF4-FFF2-40B4-BE49-F238E27FC236}">
                <a16:creationId xmlns:a16="http://schemas.microsoft.com/office/drawing/2014/main" id="{BB6B75D8-AADA-9C44-8C91-42C083D8A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16" y="1250996"/>
            <a:ext cx="3716792" cy="237905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50" dirty="0"/>
              <a:t>Class Screen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clearScreen()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setColor(boolean b)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drawPixel(int x, int 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drawLine(int x1, int y1,</a:t>
            </a:r>
            <a:br>
              <a:rPr lang="en-US" sz="1050" dirty="0"/>
            </a:br>
            <a:r>
              <a:rPr lang="en-US" sz="1050" dirty="0"/>
              <a:t>                     int x2, int y2)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drawRectangle(int x1, int y1,</a:t>
            </a:r>
            <a:br>
              <a:rPr lang="en-US" sz="1050" dirty="0"/>
            </a:br>
            <a:r>
              <a:rPr lang="en-US" sz="1050" dirty="0"/>
              <a:t>                          int x2, int y2)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drawCircle(int x, int y, int r)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}</a:t>
            </a:r>
          </a:p>
          <a:p>
            <a:endParaRPr lang="en-US" sz="105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5E4EF19-5DF6-8246-9F93-8E05F4F79FFF}"/>
              </a:ext>
            </a:extLst>
          </p:cNvPr>
          <p:cNvSpPr txBox="1">
            <a:spLocks/>
          </p:cNvSpPr>
          <p:nvPr/>
        </p:nvSpPr>
        <p:spPr>
          <a:xfrm>
            <a:off x="698282" y="983744"/>
            <a:ext cx="3051665" cy="451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None/>
            </a:pPr>
            <a:r>
              <a:rPr lang="en-US" sz="1400" dirty="0">
                <a:ea typeface="宋体"/>
              </a:rPr>
              <a:t>The OS class </a:t>
            </a:r>
            <a:r>
              <a:rPr lang="en-US" sz="14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Screen</a:t>
            </a:r>
            <a:r>
              <a:rPr lang="en-US" sz="1400" dirty="0">
                <a:ea typeface="宋体"/>
              </a:rPr>
              <a:t> (API)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666F9D-F648-9C47-8162-D910CAE0A45D}"/>
              </a:ext>
            </a:extLst>
          </p:cNvPr>
          <p:cNvGrpSpPr/>
          <p:nvPr/>
        </p:nvGrpSpPr>
        <p:grpSpPr>
          <a:xfrm>
            <a:off x="7993563" y="2251031"/>
            <a:ext cx="760612" cy="674243"/>
            <a:chOff x="9702808" y="2274383"/>
            <a:chExt cx="760612" cy="674243"/>
          </a:xfrm>
        </p:grpSpPr>
        <p:sp>
          <p:nvSpPr>
            <p:cNvPr id="62" name="Rounded Rectangular Callout 61">
              <a:extLst>
                <a:ext uri="{FF2B5EF4-FFF2-40B4-BE49-F238E27FC236}">
                  <a16:creationId xmlns:a16="http://schemas.microsoft.com/office/drawing/2014/main" id="{AA6EA954-8493-2F46-BA07-16311450C9CD}"/>
                </a:ext>
              </a:extLst>
            </p:cNvPr>
            <p:cNvSpPr/>
            <p:nvPr/>
          </p:nvSpPr>
          <p:spPr>
            <a:xfrm>
              <a:off x="9702808" y="2274383"/>
              <a:ext cx="760612" cy="674243"/>
            </a:xfrm>
            <a:prstGeom prst="wedgeRoundRectCallout">
              <a:avLst>
                <a:gd name="adj1" fmla="val -113865"/>
                <a:gd name="adj2" fmla="val 19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endParaRPr lang="en-US" sz="14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C27181-F971-794C-B6E9-2BC4DF665075}"/>
                </a:ext>
              </a:extLst>
            </p:cNvPr>
            <p:cNvGrpSpPr/>
            <p:nvPr/>
          </p:nvGrpSpPr>
          <p:grpSpPr>
            <a:xfrm>
              <a:off x="9867419" y="2444560"/>
              <a:ext cx="486796" cy="344438"/>
              <a:chOff x="5947510" y="4124131"/>
              <a:chExt cx="486796" cy="34443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95D923-A1AD-BF4F-A9BD-B3466C75BE9A}"/>
                  </a:ext>
                </a:extLst>
              </p:cNvPr>
              <p:cNvSpPr/>
              <p:nvPr/>
            </p:nvSpPr>
            <p:spPr>
              <a:xfrm>
                <a:off x="5947510" y="4124131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E1ABB0-5CF8-2543-9082-91294DA4784E}"/>
                  </a:ext>
                </a:extLst>
              </p:cNvPr>
              <p:cNvSpPr/>
              <p:nvPr/>
            </p:nvSpPr>
            <p:spPr>
              <a:xfrm>
                <a:off x="6116663" y="4124131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0AE5515-FE2C-4048-A190-F3C03794EF45}"/>
                  </a:ext>
                </a:extLst>
              </p:cNvPr>
              <p:cNvSpPr/>
              <p:nvPr/>
            </p:nvSpPr>
            <p:spPr>
              <a:xfrm>
                <a:off x="6285816" y="4124131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BC72F77-E9CC-2845-8A10-A10F38EFFA22}"/>
                  </a:ext>
                </a:extLst>
              </p:cNvPr>
              <p:cNvSpPr/>
              <p:nvPr/>
            </p:nvSpPr>
            <p:spPr>
              <a:xfrm>
                <a:off x="5947510" y="4309949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3DE868B-88E2-364F-8950-4C355E281E4B}"/>
                  </a:ext>
                </a:extLst>
              </p:cNvPr>
              <p:cNvSpPr/>
              <p:nvPr/>
            </p:nvSpPr>
            <p:spPr>
              <a:xfrm>
                <a:off x="6116663" y="4309949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898A41-7949-BE4D-842F-B808A7611BC2}"/>
                  </a:ext>
                </a:extLst>
              </p:cNvPr>
              <p:cNvSpPr/>
              <p:nvPr/>
            </p:nvSpPr>
            <p:spPr>
              <a:xfrm>
                <a:off x="6285816" y="4309949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79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constructs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5C0CC-1AA4-974E-B3EC-05B9D6EB1A81}"/>
              </a:ext>
            </a:extLst>
          </p:cNvPr>
          <p:cNvSpPr txBox="1"/>
          <p:nvPr/>
        </p:nvSpPr>
        <p:spPr>
          <a:xfrm>
            <a:off x="6550807" y="980747"/>
            <a:ext cx="3615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u="sng" dirty="0">
                <a:latin typeface="Times New Roman"/>
                <a:cs typeface="Times New Roman"/>
              </a:rPr>
              <a:t>Data types</a:t>
            </a:r>
          </a:p>
          <a:p>
            <a:pPr lvl="0">
              <a:spcBef>
                <a:spcPts val="1200"/>
              </a:spcBef>
            </a:pPr>
            <a:r>
              <a:rPr lang="en-US" sz="1600" dirty="0">
                <a:latin typeface="Times New Roman"/>
                <a:cs typeface="Times New Roman"/>
              </a:rPr>
              <a:t>Primitive:</a:t>
            </a:r>
          </a:p>
          <a:p>
            <a:pPr marL="82550" indent="-18415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200" dirty="0">
                <a:latin typeface="Consolas"/>
                <a:cs typeface="Consolas"/>
              </a:rPr>
              <a:t>int</a:t>
            </a:r>
            <a:endParaRPr lang="en-US" sz="1200" dirty="0">
              <a:latin typeface="Times New Roman"/>
              <a:cs typeface="Times New Roman"/>
            </a:endParaRPr>
          </a:p>
          <a:p>
            <a:pPr marL="82550" indent="-18415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200" dirty="0">
                <a:latin typeface="Consolas"/>
                <a:cs typeface="Consolas"/>
              </a:rPr>
              <a:t>char</a:t>
            </a:r>
          </a:p>
          <a:p>
            <a:pPr marL="82550" indent="-18415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200" dirty="0">
                <a:latin typeface="Consolas"/>
                <a:cs typeface="Consolas"/>
              </a:rPr>
              <a:t>boolean</a:t>
            </a:r>
          </a:p>
          <a:p>
            <a:pPr lvl="0">
              <a:spcBef>
                <a:spcPts val="1800"/>
              </a:spcBef>
            </a:pPr>
            <a:r>
              <a:rPr lang="en-US" sz="1600" dirty="0">
                <a:latin typeface="Times New Roman"/>
                <a:cs typeface="Times New Roman"/>
              </a:rPr>
              <a:t>Class types:</a:t>
            </a:r>
          </a:p>
          <a:p>
            <a:pPr marL="234950" indent="-220663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Built-in types, like </a:t>
            </a:r>
            <a:r>
              <a:rPr lang="en-US" sz="1200" dirty="0">
                <a:latin typeface="Consolas"/>
                <a:cs typeface="Consolas"/>
              </a:rPr>
              <a:t>String</a:t>
            </a:r>
            <a:endParaRPr lang="en-US" sz="1200" dirty="0">
              <a:latin typeface="Times New Roman"/>
              <a:cs typeface="Times New Roman"/>
            </a:endParaRPr>
          </a:p>
          <a:p>
            <a:pPr marL="234950" indent="-220663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Programmer-defined types: 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Defined and used as needed.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5E6E80B2-B617-A445-B3B6-F1666C10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5" y="1440663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/</a:t>
            </a:r>
            <a:r>
              <a:rPr lang="he-IL" dirty="0">
                <a:latin typeface="Times New Roman"/>
                <a:ea typeface="Consolas"/>
                <a:cs typeface="Times New Roman"/>
              </a:rPr>
              <a:t>**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 Performs some interaction with the user</a:t>
            </a:r>
            <a:r>
              <a:rPr lang="he-IL" dirty="0">
                <a:latin typeface="Times New Roman"/>
                <a:ea typeface="Consolas"/>
                <a:cs typeface="Times New Roman"/>
              </a:rPr>
              <a:t>.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*/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>
                <a:cs typeface="+mj-cs"/>
              </a:rPr>
              <a:t>class Main {</a:t>
            </a:r>
          </a:p>
          <a:p>
            <a:pPr>
              <a:spcBef>
                <a:spcPts val="200"/>
              </a:spcBef>
            </a:pPr>
            <a:r>
              <a:rPr lang="en-US" dirty="0">
                <a:cs typeface="+mj-cs"/>
              </a:rPr>
              <a:t>  function void main() {</a:t>
            </a:r>
          </a:p>
          <a:p>
            <a:pPr>
              <a:spcBef>
                <a:spcPts val="2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cs typeface="+mj-cs"/>
              </a:rPr>
              <a:t>String</a:t>
            </a:r>
            <a:r>
              <a:rPr lang="en-US" dirty="0"/>
              <a:t> s;</a:t>
            </a:r>
          </a:p>
          <a:p>
            <a:pPr>
              <a:spcBef>
                <a:spcPts val="2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cs typeface="+mj-cs"/>
              </a:rPr>
              <a:t>int</a:t>
            </a:r>
            <a:r>
              <a:rPr lang="en-US" dirty="0"/>
              <a:t>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Keyboard.readLine("Whats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Keyboard.readInt("Whats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Appends the character </a:t>
            </a:r>
            <a:r>
              <a:rPr lang="tr-TR" dirty="0"/>
              <a:t>'!'</a:t>
            </a:r>
            <a:endParaRPr lang="en-US" dirty="0"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while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Output.printString(s);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Output.println();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228113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drawing</a:t>
            </a:r>
            <a:r>
              <a:rPr lang="en-US" sz="1800" dirty="0"/>
              <a:t> (may be slow)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088309" y="1372525"/>
            <a:ext cx="3171433" cy="1906365"/>
            <a:chOff x="2113025" y="1175182"/>
            <a:chExt cx="5258572" cy="3140762"/>
          </a:xfrm>
        </p:grpSpPr>
        <p:grpSp>
          <p:nvGrpSpPr>
            <p:cNvPr id="23" name="Group 22"/>
            <p:cNvGrpSpPr/>
            <p:nvPr/>
          </p:nvGrpSpPr>
          <p:grpSpPr>
            <a:xfrm>
              <a:off x="2113025" y="1175182"/>
              <a:ext cx="5258572" cy="3140762"/>
              <a:chOff x="827395" y="1422748"/>
              <a:chExt cx="6275540" cy="3292311"/>
            </a:xfrm>
          </p:grpSpPr>
          <p:grpSp>
            <p:nvGrpSpPr>
              <p:cNvPr id="30" name="Group 8"/>
              <p:cNvGrpSpPr>
                <a:grpSpLocks/>
              </p:cNvGrpSpPr>
              <p:nvPr/>
            </p:nvGrpSpPr>
            <p:grpSpPr bwMode="auto">
              <a:xfrm>
                <a:off x="827395" y="1422748"/>
                <a:ext cx="6265589" cy="3292311"/>
                <a:chOff x="384" y="576"/>
                <a:chExt cx="5136" cy="2736"/>
              </a:xfrm>
            </p:grpSpPr>
            <p:pic>
              <p:nvPicPr>
                <p:cNvPr id="38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12889" b="51041"/>
                <a:stretch>
                  <a:fillRect/>
                </a:stretch>
              </p:blipFill>
              <p:spPr bwMode="auto">
                <a:xfrm>
                  <a:off x="384" y="576"/>
                  <a:ext cx="5136" cy="26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9" name="Picture 10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56" t="54529" b="44795"/>
                <a:stretch>
                  <a:fillRect/>
                </a:stretch>
              </p:blipFill>
              <p:spPr bwMode="auto">
                <a:xfrm>
                  <a:off x="384" y="3168"/>
                  <a:ext cx="5136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31" name="Group 30"/>
              <p:cNvGrpSpPr/>
              <p:nvPr/>
            </p:nvGrpSpPr>
            <p:grpSpPr>
              <a:xfrm>
                <a:off x="853688" y="1451171"/>
                <a:ext cx="6249247" cy="3249467"/>
                <a:chOff x="533400" y="1066800"/>
                <a:chExt cx="8153400" cy="4724400"/>
              </a:xfrm>
            </p:grpSpPr>
            <p:grpSp>
              <p:nvGrpSpPr>
                <p:cNvPr id="34" name="Group 8"/>
                <p:cNvGrpSpPr>
                  <a:grpSpLocks/>
                </p:cNvGrpSpPr>
                <p:nvPr/>
              </p:nvGrpSpPr>
              <p:grpSpPr bwMode="auto">
                <a:xfrm>
                  <a:off x="533400" y="1066800"/>
                  <a:ext cx="8153400" cy="4724400"/>
                  <a:chOff x="384" y="576"/>
                  <a:chExt cx="5136" cy="2736"/>
                </a:xfrm>
              </p:grpSpPr>
              <p:pic>
                <p:nvPicPr>
                  <p:cNvPr id="3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12889" b="51041"/>
                  <a:stretch>
                    <a:fillRect/>
                  </a:stretch>
                </p:blipFill>
                <p:spPr bwMode="auto">
                  <a:xfrm>
                    <a:off x="384" y="576"/>
                    <a:ext cx="5136" cy="26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7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56" t="54529" b="44795"/>
                  <a:stretch>
                    <a:fillRect/>
                  </a:stretch>
                </p:blipFill>
                <p:spPr bwMode="auto">
                  <a:xfrm>
                    <a:off x="384" y="3168"/>
                    <a:ext cx="5136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35" name="Rectangle 34"/>
                <p:cNvSpPr/>
                <p:nvPr/>
              </p:nvSpPr>
              <p:spPr bwMode="auto">
                <a:xfrm>
                  <a:off x="683568" y="1340768"/>
                  <a:ext cx="5616624" cy="36724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106" y="1610878"/>
                <a:ext cx="5965191" cy="2965221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/>
          </p:nvSpPr>
          <p:spPr>
            <a:xfrm>
              <a:off x="2220361" y="1385365"/>
              <a:ext cx="4609467" cy="807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8124" y="2496863"/>
              <a:ext cx="4778216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46116" y="1921058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43217" y="2002413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61767" y="2661006"/>
              <a:ext cx="2139011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96739" y="1356990"/>
              <a:ext cx="740379" cy="1508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4073072" y="1337815"/>
            <a:ext cx="937481" cy="226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1</a:t>
            </a: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endParaRPr lang="en-US" sz="1200" dirty="0">
              <a:latin typeface="Consolas"/>
              <a:cs typeface="Consolas"/>
            </a:endParaRPr>
          </a:p>
          <a:p>
            <a:pPr algn="r"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255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4971513" y="1046186"/>
            <a:ext cx="3270465" cy="3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0 1 2 ...                        511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4071818" y="4161789"/>
            <a:ext cx="3624168" cy="96015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Times New Roman"/>
                <a:cs typeface="Times New Roman"/>
              </a:rPr>
              <a:t> draws the image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do Screen.drawLine(410,155,412,155);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do Screen.drawLine(410,156,412,156);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268288" indent="-268288">
              <a:spcBef>
                <a:spcPts val="600"/>
              </a:spcBef>
              <a:buFont typeface="Wingdings" charset="0"/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4112175" y="5520185"/>
            <a:ext cx="3583812" cy="61480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2000" rIns="0" bIns="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Times New Roman"/>
                <a:cs typeface="Times New Roman"/>
              </a:rPr>
              <a:t> draws the image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do Screen.drawRectangle(410,155,412,156);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268288" indent="-268288">
              <a:spcBef>
                <a:spcPts val="600"/>
              </a:spcBef>
              <a:buFont typeface="Wingdings" charset="0"/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7510" y="1637553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7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2201" y="2136304"/>
            <a:ext cx="1235399" cy="62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42339" y="2180617"/>
            <a:ext cx="1235399" cy="622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70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46479" y="1046950"/>
            <a:ext cx="3149507" cy="1613058"/>
            <a:chOff x="4546479" y="1046950"/>
            <a:chExt cx="3149507" cy="1613058"/>
          </a:xfrm>
        </p:grpSpPr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7000532" y="1046950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410</a:t>
              </a: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4546479" y="2336624"/>
              <a:ext cx="695454" cy="32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tIns="97200" rIns="0" bIns="9720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en-US" sz="1200" b="1" dirty="0">
                  <a:solidFill>
                    <a:srgbClr val="A70000"/>
                  </a:solidFill>
                  <a:latin typeface="Consolas"/>
                  <a:cs typeface="Consolas"/>
                </a:rPr>
                <a:t>155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10304" y="1371124"/>
              <a:ext cx="25273" cy="1137340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086253" y="2521708"/>
              <a:ext cx="2209310" cy="5713"/>
            </a:xfrm>
            <a:prstGeom prst="line">
              <a:avLst/>
            </a:prstGeom>
            <a:ln w="9525">
              <a:solidFill>
                <a:srgbClr val="A7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7">
            <a:extLst>
              <a:ext uri="{FF2B5EF4-FFF2-40B4-BE49-F238E27FC236}">
                <a16:creationId xmlns:a16="http://schemas.microsoft.com/office/drawing/2014/main" id="{BB6B75D8-AADA-9C44-8C91-42C083D8A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16" y="1250996"/>
            <a:ext cx="3716792" cy="237905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/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188"/>
              </a:spcBef>
              <a:buClr>
                <a:srgbClr val="006600"/>
              </a:buClr>
              <a:buSzPct val="85000"/>
              <a:buFont typeface="Wingdings" charset="0"/>
              <a:buNone/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 algn="r" rtl="1">
              <a:defRPr sz="2400">
                <a:latin typeface="Times New Roman" charset="0"/>
                <a:ea typeface="ＭＳ Ｐゴシック" charset="0"/>
              </a:defRPr>
            </a:lvl2pPr>
            <a:lvl3pPr marL="1143000" indent="-228600" algn="r" rtl="1">
              <a:defRPr sz="2400">
                <a:latin typeface="Times New Roman" charset="0"/>
                <a:ea typeface="ＭＳ Ｐゴシック" charset="0"/>
              </a:defRPr>
            </a:lvl3pPr>
            <a:lvl4pPr marL="1600200" indent="-228600" algn="r" rtl="1">
              <a:defRPr sz="2400">
                <a:latin typeface="Times New Roman" charset="0"/>
                <a:ea typeface="ＭＳ Ｐゴシック" charset="0"/>
              </a:defRPr>
            </a:lvl4pPr>
            <a:lvl5pPr marL="2057400" indent="-228600" algn="r" rtl="1">
              <a:defRPr sz="2400">
                <a:latin typeface="Times New Roman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50" dirty="0"/>
              <a:t>Class Screen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function void clearScreen()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  function void setColor(boolean b)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b="1" dirty="0"/>
              <a:t>drawPixel</a:t>
            </a:r>
            <a:r>
              <a:rPr lang="en-US" sz="1050" dirty="0"/>
              <a:t>(int x, int 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b="1" dirty="0"/>
              <a:t>drawLine</a:t>
            </a:r>
            <a:r>
              <a:rPr lang="en-US" sz="1050" dirty="0"/>
              <a:t>(int x1, int y1,</a:t>
            </a:r>
            <a:br>
              <a:rPr lang="en-US" sz="1050" dirty="0"/>
            </a:br>
            <a:r>
              <a:rPr lang="en-US" sz="1050" dirty="0"/>
              <a:t>                     int x2, int y2)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function void </a:t>
            </a:r>
            <a:r>
              <a:rPr lang="en-US" sz="1050" b="1" dirty="0"/>
              <a:t>drawRectangle</a:t>
            </a:r>
            <a:r>
              <a:rPr lang="en-US" sz="1050" dirty="0"/>
              <a:t>(int x1, int y1,</a:t>
            </a:r>
            <a:br>
              <a:rPr lang="en-US" sz="1050" dirty="0"/>
            </a:br>
            <a:r>
              <a:rPr lang="en-US" sz="1050" dirty="0"/>
              <a:t>                          int x2, int y2)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/>
              <a:t>  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function void drawCircle(int x, int y, int r)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sz="1050" dirty="0"/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703E2080-DBF6-9041-9054-620E812A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34" y="4158101"/>
            <a:ext cx="2765462" cy="195735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Times New Roman"/>
                <a:cs typeface="Times New Roman"/>
              </a:rPr>
              <a:t> draws the image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do Screen.drawPixel(410,155);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do Screen.drawPixel(411,155);</a:t>
            </a:r>
          </a:p>
          <a:p>
            <a:pPr marL="0" indent="0">
              <a:spcBef>
                <a:spcPts val="600"/>
              </a:spcBef>
            </a:pPr>
            <a:r>
              <a:rPr lang="en-US" sz="1100" dirty="0">
                <a:latin typeface="Consolas"/>
                <a:cs typeface="Consolas"/>
              </a:rPr>
              <a:t>do Screen.drawPixel(412,155);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do Screen.drawPixel(410,156);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do Screen.drawPixel(411,156);</a:t>
            </a:r>
          </a:p>
          <a:p>
            <a:pPr marL="0" indent="0">
              <a:spcBef>
                <a:spcPts val="600"/>
              </a:spcBef>
            </a:pPr>
            <a:r>
              <a:rPr lang="en-US" sz="1100" dirty="0">
                <a:latin typeface="Consolas"/>
                <a:cs typeface="Consolas"/>
              </a:rPr>
              <a:t>do Screen.drawPixel(412,156);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268288" indent="-268288">
              <a:spcBef>
                <a:spcPts val="600"/>
              </a:spcBef>
              <a:buFont typeface="Wingdings" charset="0"/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5E4EF19-5DF6-8246-9F93-8E05F4F79FFF}"/>
              </a:ext>
            </a:extLst>
          </p:cNvPr>
          <p:cNvSpPr txBox="1">
            <a:spLocks/>
          </p:cNvSpPr>
          <p:nvPr/>
        </p:nvSpPr>
        <p:spPr>
          <a:xfrm>
            <a:off x="698282" y="983744"/>
            <a:ext cx="3051665" cy="451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None/>
            </a:pPr>
            <a:r>
              <a:rPr lang="en-US" sz="1400" dirty="0">
                <a:ea typeface="宋体"/>
              </a:rPr>
              <a:t>The OS class </a:t>
            </a:r>
            <a:r>
              <a:rPr lang="en-US" sz="14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Screen</a:t>
            </a:r>
            <a:r>
              <a:rPr lang="en-US" sz="1400" dirty="0">
                <a:ea typeface="宋体"/>
              </a:rPr>
              <a:t> (API)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E51EF75C-0CC9-D84F-B026-0008FC4A1A61}"/>
              </a:ext>
            </a:extLst>
          </p:cNvPr>
          <p:cNvSpPr txBox="1">
            <a:spLocks noChangeArrowheads="1"/>
          </p:cNvSpPr>
          <p:nvPr/>
        </p:nvSpPr>
        <p:spPr>
          <a:xfrm>
            <a:off x="915720" y="3914919"/>
            <a:ext cx="1903437" cy="391601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800"/>
              </a:spcBef>
              <a:buFont typeface="Wingdings" charset="0"/>
              <a:buNone/>
            </a:pPr>
            <a:r>
              <a:rPr lang="en-US" sz="1200" dirty="0"/>
              <a:t>Jack code (option 1)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C46C298E-6282-0C4B-91ED-16ADD78B5E72}"/>
              </a:ext>
            </a:extLst>
          </p:cNvPr>
          <p:cNvSpPr txBox="1">
            <a:spLocks noChangeArrowheads="1"/>
          </p:cNvSpPr>
          <p:nvPr/>
        </p:nvSpPr>
        <p:spPr>
          <a:xfrm>
            <a:off x="4019793" y="3914920"/>
            <a:ext cx="1903437" cy="391601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800"/>
              </a:spcBef>
              <a:buFont typeface="Wingdings" charset="0"/>
              <a:buNone/>
            </a:pPr>
            <a:r>
              <a:rPr lang="en-US" sz="1200" dirty="0"/>
              <a:t>Jack code (option 2)</a:t>
            </a: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AF8819F-C4DD-964A-8354-052B8366F73B}"/>
              </a:ext>
            </a:extLst>
          </p:cNvPr>
          <p:cNvSpPr txBox="1">
            <a:spLocks noChangeArrowheads="1"/>
          </p:cNvSpPr>
          <p:nvPr/>
        </p:nvSpPr>
        <p:spPr>
          <a:xfrm>
            <a:off x="4019794" y="5267249"/>
            <a:ext cx="1903437" cy="391601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800"/>
              </a:spcBef>
              <a:buFont typeface="Wingdings" charset="0"/>
              <a:buNone/>
            </a:pPr>
            <a:r>
              <a:rPr lang="en-US" sz="1200" dirty="0"/>
              <a:t>Jack code (option 3)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6E4262-E0C4-BA46-9039-BA366FB089FC}"/>
              </a:ext>
            </a:extLst>
          </p:cNvPr>
          <p:cNvGrpSpPr/>
          <p:nvPr/>
        </p:nvGrpSpPr>
        <p:grpSpPr>
          <a:xfrm>
            <a:off x="7993563" y="2251031"/>
            <a:ext cx="760612" cy="674243"/>
            <a:chOff x="9702808" y="2274383"/>
            <a:chExt cx="760612" cy="674243"/>
          </a:xfrm>
        </p:grpSpPr>
        <p:sp>
          <p:nvSpPr>
            <p:cNvPr id="45" name="Rounded Rectangular Callout 44">
              <a:extLst>
                <a:ext uri="{FF2B5EF4-FFF2-40B4-BE49-F238E27FC236}">
                  <a16:creationId xmlns:a16="http://schemas.microsoft.com/office/drawing/2014/main" id="{7EDE1F11-F2CC-0A4D-8E8B-D4CCF09AECA3}"/>
                </a:ext>
              </a:extLst>
            </p:cNvPr>
            <p:cNvSpPr/>
            <p:nvPr/>
          </p:nvSpPr>
          <p:spPr>
            <a:xfrm>
              <a:off x="9702808" y="2274383"/>
              <a:ext cx="760612" cy="674243"/>
            </a:xfrm>
            <a:prstGeom prst="wedgeRoundRectCallout">
              <a:avLst>
                <a:gd name="adj1" fmla="val -113865"/>
                <a:gd name="adj2" fmla="val 19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endParaRPr lang="en-US" sz="14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AAD2D7E-54FA-6141-87B5-C873DD1174B7}"/>
                </a:ext>
              </a:extLst>
            </p:cNvPr>
            <p:cNvGrpSpPr/>
            <p:nvPr/>
          </p:nvGrpSpPr>
          <p:grpSpPr>
            <a:xfrm>
              <a:off x="9867419" y="2444560"/>
              <a:ext cx="486796" cy="344438"/>
              <a:chOff x="5947510" y="4124131"/>
              <a:chExt cx="486796" cy="34443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1133ED2-42D1-5743-8497-F8E3E712A781}"/>
                  </a:ext>
                </a:extLst>
              </p:cNvPr>
              <p:cNvSpPr/>
              <p:nvPr/>
            </p:nvSpPr>
            <p:spPr>
              <a:xfrm>
                <a:off x="5947510" y="4124131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29B777-D25F-E147-95F3-A0B74E1AA62B}"/>
                  </a:ext>
                </a:extLst>
              </p:cNvPr>
              <p:cNvSpPr/>
              <p:nvPr/>
            </p:nvSpPr>
            <p:spPr>
              <a:xfrm>
                <a:off x="6116663" y="4124131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75A8D97-ADF8-9D4D-8793-8FF7866D526F}"/>
                  </a:ext>
                </a:extLst>
              </p:cNvPr>
              <p:cNvSpPr/>
              <p:nvPr/>
            </p:nvSpPr>
            <p:spPr>
              <a:xfrm>
                <a:off x="6285816" y="4124131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04AE4D8-D9D5-2D44-B9C0-3786E41811B4}"/>
                  </a:ext>
                </a:extLst>
              </p:cNvPr>
              <p:cNvSpPr/>
              <p:nvPr/>
            </p:nvSpPr>
            <p:spPr>
              <a:xfrm>
                <a:off x="5947510" y="4309949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FFE33C-4035-A949-821D-0A3D5AE585E0}"/>
                  </a:ext>
                </a:extLst>
              </p:cNvPr>
              <p:cNvSpPr/>
              <p:nvPr/>
            </p:nvSpPr>
            <p:spPr>
              <a:xfrm>
                <a:off x="6116663" y="4309949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8A766C8-D39C-6E48-A597-7A916451066C}"/>
                  </a:ext>
                </a:extLst>
              </p:cNvPr>
              <p:cNvSpPr/>
              <p:nvPr/>
            </p:nvSpPr>
            <p:spPr>
              <a:xfrm>
                <a:off x="6285816" y="4309949"/>
                <a:ext cx="148490" cy="1586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910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drawing</a:t>
            </a:r>
            <a:r>
              <a:rPr lang="en-US" sz="1800" dirty="0"/>
              <a:t> (may be slow)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E2DF97A-318A-824B-A811-3C57FBCB488B}"/>
              </a:ext>
            </a:extLst>
          </p:cNvPr>
          <p:cNvGrpSpPr/>
          <p:nvPr/>
        </p:nvGrpSpPr>
        <p:grpSpPr>
          <a:xfrm>
            <a:off x="4978110" y="1043463"/>
            <a:ext cx="3381389" cy="3504653"/>
            <a:chOff x="4978110" y="1043463"/>
            <a:chExt cx="3381389" cy="3504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E03265-2CCC-E949-9B7D-4060045D1D4C}"/>
                </a:ext>
              </a:extLst>
            </p:cNvPr>
            <p:cNvGrpSpPr/>
            <p:nvPr/>
          </p:nvGrpSpPr>
          <p:grpSpPr>
            <a:xfrm>
              <a:off x="4978110" y="1043463"/>
              <a:ext cx="2698902" cy="2403965"/>
              <a:chOff x="4978110" y="1043463"/>
              <a:chExt cx="2698902" cy="2403965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5047196" y="1359632"/>
                <a:ext cx="2629816" cy="20877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// Draws the top row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Screen.drawPixel(6,1);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Screen.drawPixel(7,1);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Screen.drawPixel(12,1);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// Draws the bottom row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Screen.drawPixel(3,16);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Screen.drawPixel(15,16);    </a:t>
                </a:r>
              </a:p>
              <a:p>
                <a:endParaRPr lang="en-US" sz="1200" dirty="0">
                  <a:latin typeface="Consolas"/>
                  <a:cs typeface="Consolas"/>
                </a:endParaRPr>
              </a:p>
              <a:p>
                <a:endParaRPr lang="en-US" sz="1200" dirty="0">
                  <a:latin typeface="Consolas"/>
                  <a:cs typeface="Consola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978110" y="1043463"/>
                <a:ext cx="242169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ea typeface="宋体"/>
                    <a:cs typeface="Times New Roman"/>
                  </a:rPr>
                  <a:t>Image drawing code:</a:t>
                </a:r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5047113" y="3631894"/>
              <a:ext cx="3312386" cy="9162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1800" u="sng" dirty="0">
                  <a:ea typeface="宋体"/>
                </a:rPr>
                <a:t>Efficiency:</a:t>
              </a:r>
            </a:p>
            <a:p>
              <a:pPr marL="0" indent="0">
                <a:spcBef>
                  <a:spcPts val="1200"/>
                </a:spcBef>
                <a:buNone/>
              </a:pPr>
              <a:r>
                <a:rPr lang="en-US" sz="1600" dirty="0">
                  <a:ea typeface="宋体"/>
                </a:rPr>
                <a:t>75 pixel drawing operations</a:t>
              </a:r>
              <a:endParaRPr lang="en-US" sz="16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3563ED-093B-604B-A021-A72771E6EFB2}"/>
              </a:ext>
            </a:extLst>
          </p:cNvPr>
          <p:cNvGrpSpPr/>
          <p:nvPr/>
        </p:nvGrpSpPr>
        <p:grpSpPr>
          <a:xfrm>
            <a:off x="3104691" y="4520278"/>
            <a:ext cx="5625095" cy="1936087"/>
            <a:chOff x="3104691" y="4520278"/>
            <a:chExt cx="5625095" cy="1936087"/>
          </a:xfrm>
        </p:grpSpPr>
        <p:grpSp>
          <p:nvGrpSpPr>
            <p:cNvPr id="5" name="Group 4"/>
            <p:cNvGrpSpPr/>
            <p:nvPr/>
          </p:nvGrpSpPr>
          <p:grpSpPr>
            <a:xfrm>
              <a:off x="5044689" y="4520278"/>
              <a:ext cx="3685097" cy="1792014"/>
              <a:chOff x="4887004" y="4717874"/>
              <a:chExt cx="3685097" cy="1792014"/>
            </a:xfrm>
          </p:grpSpPr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4956140" y="4997383"/>
                <a:ext cx="3332224" cy="15125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400" dirty="0">
                    <a:solidFill>
                      <a:srgbClr val="008000"/>
                    </a:solidFill>
                  </a:rPr>
                  <a:t>//</a:t>
                </a:r>
                <a:r>
                  <a:rPr lang="en-US" sz="1400" dirty="0"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 sets pixel (</a:t>
                </a:r>
                <a:r>
                  <a:rPr lang="en-US" sz="1400" i="1" dirty="0"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1400" dirty="0"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400" i="1" dirty="0"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y</a:t>
                </a:r>
                <a:r>
                  <a:rPr lang="en-US" sz="1400" dirty="0"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) to black / white: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400" i="1" dirty="0">
                    <a:latin typeface="Times New Roman"/>
                    <a:cs typeface="Times New Roman"/>
                  </a:rPr>
                  <a:t>address</a:t>
                </a:r>
                <a:r>
                  <a:rPr lang="en-US" sz="1400" dirty="0">
                    <a:latin typeface="Times New Roman"/>
                    <a:cs typeface="Times New Roman"/>
                  </a:rPr>
                  <a:t> = 32 * 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y</a:t>
                </a:r>
                <a:r>
                  <a:rPr lang="en-US" sz="1400" dirty="0">
                    <a:latin typeface="Times New Roman"/>
                    <a:cs typeface="Times New Roman"/>
                  </a:rPr>
                  <a:t> + 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x </a:t>
                </a:r>
                <a:r>
                  <a:rPr lang="en-US" sz="1400" dirty="0">
                    <a:latin typeface="Times New Roman"/>
                    <a:cs typeface="Times New Roman"/>
                  </a:rPr>
                  <a:t>/ 16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400" i="1" dirty="0">
                    <a:latin typeface="Times New Roman"/>
                    <a:cs typeface="Times New Roman"/>
                  </a:rPr>
                  <a:t>value </a:t>
                </a:r>
                <a:r>
                  <a:rPr lang="en-US" sz="1400" dirty="0">
                    <a:latin typeface="Times New Roman"/>
                    <a:cs typeface="Times New Roman"/>
                  </a:rPr>
                  <a:t>= </a:t>
                </a:r>
                <a:r>
                  <a:rPr lang="en-US" sz="1400" dirty="0">
                    <a:latin typeface="Consolas"/>
                    <a:cs typeface="Consolas"/>
                  </a:rPr>
                  <a:t>Memory.peek[</a:t>
                </a:r>
                <a:r>
                  <a:rPr lang="en-US" sz="1400" dirty="0">
                    <a:latin typeface="Times New Roman"/>
                    <a:cs typeface="Times New Roman"/>
                  </a:rPr>
                  <a:t>16384 + 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address</a:t>
                </a:r>
                <a:r>
                  <a:rPr lang="en-US" sz="1400" dirty="0">
                    <a:latin typeface="Consolas"/>
                    <a:cs typeface="Consolas"/>
                  </a:rPr>
                  <a:t>]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400" dirty="0">
                    <a:latin typeface="Times New Roman"/>
                    <a:cs typeface="Times New Roman"/>
                  </a:rPr>
                  <a:t>set the (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x </a:t>
                </a:r>
                <a:r>
                  <a:rPr lang="en-US" sz="1400" dirty="0">
                    <a:latin typeface="Times New Roman"/>
                    <a:cs typeface="Times New Roman"/>
                  </a:rPr>
                  <a:t>% 16)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th</a:t>
                </a:r>
                <a:r>
                  <a:rPr lang="en-US" sz="1400" dirty="0">
                    <a:latin typeface="Times New Roman"/>
                    <a:cs typeface="Times New Roman"/>
                  </a:rPr>
                  <a:t> bit of 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value</a:t>
                </a:r>
                <a:r>
                  <a:rPr lang="en-US" sz="1400" dirty="0">
                    <a:latin typeface="Times New Roman"/>
                    <a:cs typeface="Times New Roman"/>
                  </a:rPr>
                  <a:t> to 0 or 1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400" dirty="0">
                    <a:latin typeface="Times New Roman"/>
                    <a:cs typeface="Times New Roman"/>
                  </a:rPr>
                  <a:t>do </a:t>
                </a:r>
                <a:r>
                  <a:rPr lang="en-US" sz="1400" dirty="0">
                    <a:latin typeface="Consolas"/>
                    <a:cs typeface="Consolas"/>
                  </a:rPr>
                  <a:t>Memory.poke(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address</a:t>
                </a:r>
                <a:r>
                  <a:rPr lang="en-US" sz="1400" dirty="0">
                    <a:latin typeface="Consolas"/>
                    <a:cs typeface="Consolas"/>
                  </a:rPr>
                  <a:t>,</a:t>
                </a:r>
                <a:r>
                  <a:rPr lang="en-US" sz="1400" i="1" dirty="0">
                    <a:latin typeface="Times New Roman"/>
                    <a:cs typeface="Times New Roman"/>
                  </a:rPr>
                  <a:t>value</a:t>
                </a:r>
                <a:r>
                  <a:rPr lang="en-US" sz="1400" dirty="0">
                    <a:latin typeface="Consolas"/>
                    <a:cs typeface="Consolas"/>
                  </a:rPr>
                  <a:t>)</a:t>
                </a:r>
              </a:p>
              <a:p>
                <a:pPr marL="268288" indent="-268288">
                  <a:spcBef>
                    <a:spcPts val="1200"/>
                  </a:spcBef>
                  <a:buFont typeface="Wingdings" charset="0"/>
                  <a:buNone/>
                </a:pP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Rectangle 4"/>
              <p:cNvSpPr txBox="1">
                <a:spLocks noChangeArrowheads="1"/>
              </p:cNvSpPr>
              <p:nvPr/>
            </p:nvSpPr>
            <p:spPr>
              <a:xfrm>
                <a:off x="4887004" y="4717874"/>
                <a:ext cx="3685097" cy="391601"/>
              </a:xfrm>
              <a:prstGeom prst="rect">
                <a:avLst/>
              </a:prstGeom>
            </p:spPr>
            <p:txBody>
              <a:bodyPr vert="horz" lIns="91440" tIns="45720" rIns="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1pPr>
                <a:lvl2pPr marL="717550" indent="-2603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Pct val="50000"/>
                  <a:buFont typeface="Wingdings" charset="2"/>
                  <a:buChar char="q"/>
                  <a:defRPr sz="20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spcBef>
                    <a:spcPts val="1800"/>
                  </a:spcBef>
                  <a:buFont typeface="Wingdings" charset="0"/>
                  <a:buNone/>
                </a:pPr>
                <a:r>
                  <a:rPr lang="en-US" sz="1400" dirty="0"/>
                  <a:t>OS implementation of </a:t>
                </a:r>
                <a:r>
                  <a:rPr lang="en-US" sz="1200" dirty="0">
                    <a:latin typeface="Consolas"/>
                    <a:cs typeface="Consolas"/>
                  </a:rPr>
                  <a:t>drawPixel(</a:t>
                </a:r>
                <a:r>
                  <a:rPr lang="en-US" sz="1400" i="1" dirty="0"/>
                  <a:t>x</a:t>
                </a:r>
                <a:r>
                  <a:rPr lang="en-US" sz="1400" dirty="0">
                    <a:latin typeface="Consolas"/>
                    <a:cs typeface="Consolas"/>
                  </a:rPr>
                  <a:t>,</a:t>
                </a:r>
                <a:r>
                  <a:rPr lang="en-US" sz="1400" i="1" dirty="0"/>
                  <a:t>y</a:t>
                </a:r>
                <a:r>
                  <a:rPr lang="en-US" sz="1200" dirty="0">
                    <a:latin typeface="Consolas"/>
                    <a:cs typeface="Consolas"/>
                  </a:rPr>
                  <a:t>)</a:t>
                </a:r>
                <a:endParaRPr lang="en-US" sz="1400" dirty="0">
                  <a:latin typeface="Consolas"/>
                  <a:cs typeface="Consolas"/>
                </a:endParaRPr>
              </a:p>
            </p:txBody>
          </p:sp>
        </p:grpSp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42976CCE-6819-294A-89AC-D58084110E24}"/>
                </a:ext>
              </a:extLst>
            </p:cNvPr>
            <p:cNvSpPr/>
            <p:nvPr/>
          </p:nvSpPr>
          <p:spPr>
            <a:xfrm>
              <a:off x="3104691" y="5879087"/>
              <a:ext cx="1639042" cy="577278"/>
            </a:xfrm>
            <a:prstGeom prst="wedgeRoundRectCallout">
              <a:avLst>
                <a:gd name="adj1" fmla="val 67372"/>
                <a:gd name="adj2" fmla="val 520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Times New Roman"/>
                  <a:ea typeface="宋体"/>
                  <a:cs typeface="Times New Roman"/>
                </a:rPr>
                <a:t> More about this in chapter 12 (OS)</a:t>
              </a:r>
              <a:endParaRPr lang="en-US" sz="14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drawing</a:t>
            </a:r>
            <a:r>
              <a:rPr lang="en-US" sz="1800" dirty="0"/>
              <a:t> (may be slow)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E2DF97A-318A-824B-A811-3C57FBCB488B}"/>
              </a:ext>
            </a:extLst>
          </p:cNvPr>
          <p:cNvGrpSpPr/>
          <p:nvPr/>
        </p:nvGrpSpPr>
        <p:grpSpPr>
          <a:xfrm>
            <a:off x="4978110" y="1043463"/>
            <a:ext cx="3381389" cy="3504653"/>
            <a:chOff x="4978110" y="1043463"/>
            <a:chExt cx="3381389" cy="3504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E03265-2CCC-E949-9B7D-4060045D1D4C}"/>
                </a:ext>
              </a:extLst>
            </p:cNvPr>
            <p:cNvGrpSpPr/>
            <p:nvPr/>
          </p:nvGrpSpPr>
          <p:grpSpPr>
            <a:xfrm>
              <a:off x="4978110" y="1043463"/>
              <a:ext cx="2698902" cy="2403965"/>
              <a:chOff x="4978110" y="1043463"/>
              <a:chExt cx="2698902" cy="2403965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5047196" y="1359632"/>
                <a:ext cx="2629816" cy="20877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// Draws the top row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Screen.drawPixel(6,1);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Screen.drawPixel(7,1);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Screen.drawPixel(12,1);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// Draws the bottom row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Screen.drawPixel(3,16);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Screen.drawPixel(15,16);    </a:t>
                </a:r>
              </a:p>
              <a:p>
                <a:endParaRPr lang="en-US" sz="1200" dirty="0">
                  <a:latin typeface="Consolas"/>
                  <a:cs typeface="Consolas"/>
                </a:endParaRPr>
              </a:p>
              <a:p>
                <a:endParaRPr lang="en-US" sz="1200" dirty="0">
                  <a:latin typeface="Consolas"/>
                  <a:cs typeface="Consola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978110" y="1043463"/>
                <a:ext cx="242169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ea typeface="宋体"/>
                    <a:cs typeface="Times New Roman"/>
                  </a:rPr>
                  <a:t>Image drawing code:</a:t>
                </a:r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5047113" y="3631894"/>
              <a:ext cx="3312386" cy="9162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1800" u="sng" dirty="0">
                  <a:ea typeface="宋体"/>
                </a:rPr>
                <a:t>Efficiency:</a:t>
              </a:r>
            </a:p>
            <a:p>
              <a:pPr marL="0" indent="0">
                <a:spcBef>
                  <a:spcPts val="1200"/>
                </a:spcBef>
                <a:buNone/>
              </a:pPr>
              <a:r>
                <a:rPr lang="en-US" sz="1600" dirty="0">
                  <a:ea typeface="宋体"/>
                </a:rPr>
                <a:t>75 pixel drawing operations</a:t>
              </a:r>
              <a:endParaRPr lang="en-US" sz="1600" dirty="0"/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D621B5D3-109A-EB4C-A459-2825C91AB2A1}"/>
              </a:ext>
            </a:extLst>
          </p:cNvPr>
          <p:cNvSpPr/>
          <p:nvPr/>
        </p:nvSpPr>
        <p:spPr>
          <a:xfrm>
            <a:off x="5222205" y="4870010"/>
            <a:ext cx="966752" cy="628358"/>
          </a:xfrm>
          <a:prstGeom prst="wedgeRoundRectCallout">
            <a:avLst>
              <a:gd name="adj1" fmla="val -17585"/>
              <a:gd name="adj2" fmla="val -12414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 Can we do better?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59967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 </a:t>
            </a:r>
            <a:r>
              <a:rPr lang="en-US" sz="1800" dirty="0"/>
              <a:t>(optimized)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31887" y="1493079"/>
            <a:ext cx="2708793" cy="42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0000111111100000 = 4064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0001100000110000 = 6192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0001001010010000 = 4752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latin typeface="Consolas"/>
                <a:cs typeface="Consolas"/>
              </a:rPr>
              <a:t>0111111011111100 = 32508</a:t>
            </a:r>
          </a:p>
        </p:txBody>
      </p:sp>
    </p:spTree>
    <p:extLst>
      <p:ext uri="{BB962C8B-B14F-4D97-AF65-F5344CB8AC3E}">
        <p14:creationId xmlns:p14="http://schemas.microsoft.com/office/powerpoint/2010/main" val="30727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drawing </a:t>
            </a:r>
            <a:r>
              <a:rPr lang="en-US" sz="1800" dirty="0"/>
              <a:t>(optimized)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31" r="4656" b="8248"/>
          <a:stretch/>
        </p:blipFill>
        <p:spPr>
          <a:xfrm>
            <a:off x="464403" y="1269957"/>
            <a:ext cx="4122842" cy="4532254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31887" y="1493079"/>
            <a:ext cx="761934" cy="42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97200" rIns="0" bIns="972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4064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6192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4752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latin typeface="Consolas"/>
                <a:cs typeface="Consolas"/>
              </a:rPr>
              <a:t>32508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89D485-9B7C-314C-840F-C8FC19268B54}"/>
              </a:ext>
            </a:extLst>
          </p:cNvPr>
          <p:cNvGrpSpPr/>
          <p:nvPr/>
        </p:nvGrpSpPr>
        <p:grpSpPr>
          <a:xfrm>
            <a:off x="5444532" y="1043463"/>
            <a:ext cx="3268324" cy="2902232"/>
            <a:chOff x="5444532" y="1043463"/>
            <a:chExt cx="3268324" cy="2902232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476297" y="3016775"/>
              <a:ext cx="3236559" cy="928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1800" u="sng" dirty="0">
                  <a:ea typeface="宋体"/>
                </a:rPr>
                <a:t>Efficiency:</a:t>
              </a:r>
            </a:p>
            <a:p>
              <a:pPr marL="0" indent="0">
                <a:lnSpc>
                  <a:spcPct val="100000"/>
                </a:lnSpc>
                <a:spcBef>
                  <a:spcPts val="600"/>
                </a:spcBef>
                <a:buNone/>
              </a:pPr>
              <a:r>
                <a:rPr lang="en-US" sz="1600" dirty="0">
                  <a:ea typeface="宋体"/>
                </a:rPr>
                <a:t>16 memory write operations</a:t>
              </a:r>
            </a:p>
            <a:p>
              <a:pPr marL="0" indent="0">
                <a:spcBef>
                  <a:spcPts val="1200"/>
                </a:spcBef>
                <a:buNone/>
              </a:pPr>
              <a:endParaRPr lang="en-US" sz="18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444532" y="1043463"/>
              <a:ext cx="2808512" cy="1704951"/>
              <a:chOff x="5186626" y="1043463"/>
              <a:chExt cx="2808512" cy="1704951"/>
            </a:xfrm>
          </p:grpSpPr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5284144" y="1369111"/>
                <a:ext cx="2710994" cy="1379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0" tIns="97200" rIns="0" bIns="97200" anchor="t" anchorCtr="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// Draws the sprite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Memory.poke(addr0, 4064);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Memory.poke(addr1, 6192);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Memory.poke(addr2, 4752);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...</a:t>
                </a:r>
              </a:p>
              <a:p>
                <a:r>
                  <a:rPr lang="en-US" sz="1200" dirty="0">
                    <a:latin typeface="Consolas"/>
                    <a:cs typeface="Consolas"/>
                  </a:rPr>
                  <a:t>do Memory.poke(addr15,32508);</a:t>
                </a:r>
              </a:p>
              <a:p>
                <a:endParaRPr lang="en-US" sz="1200" dirty="0">
                  <a:latin typeface="Consolas"/>
                  <a:cs typeface="Consolas"/>
                </a:endParaRPr>
              </a:p>
              <a:p>
                <a:endParaRPr lang="en-US" sz="1200" dirty="0">
                  <a:latin typeface="Consolas"/>
                  <a:cs typeface="Consolas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186626" y="1043463"/>
                <a:ext cx="242169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ea typeface="宋体"/>
                    <a:cs typeface="Times New Roman"/>
                  </a:rPr>
                  <a:t>Image drawing code:</a:t>
                </a: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476297" y="4312783"/>
            <a:ext cx="3159982" cy="92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C51FB-F004-A140-92DE-F87A9C1E429B}"/>
              </a:ext>
            </a:extLst>
          </p:cNvPr>
          <p:cNvGrpSpPr/>
          <p:nvPr/>
        </p:nvGrpSpPr>
        <p:grpSpPr>
          <a:xfrm>
            <a:off x="5476297" y="3940713"/>
            <a:ext cx="5521903" cy="2244680"/>
            <a:chOff x="5476297" y="3940713"/>
            <a:chExt cx="5521903" cy="2244680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CCEF9989-7060-144D-8A73-2F628206BD84}"/>
                </a:ext>
              </a:extLst>
            </p:cNvPr>
            <p:cNvSpPr txBox="1">
              <a:spLocks/>
            </p:cNvSpPr>
            <p:nvPr/>
          </p:nvSpPr>
          <p:spPr>
            <a:xfrm>
              <a:off x="5476297" y="3940713"/>
              <a:ext cx="5521903" cy="928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1600" dirty="0">
                  <a:ea typeface="宋体"/>
                </a:rPr>
                <a:t>We still have to compute: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>
                  <a:latin typeface="Consolas" panose="020B0609020204030204" pitchFamily="49" charset="0"/>
                  <a:ea typeface="宋体"/>
                  <a:cs typeface="Consolas" panose="020B0609020204030204" pitchFamily="49" charset="0"/>
                </a:rPr>
                <a:t>addr0</a:t>
              </a:r>
              <a:r>
                <a:rPr lang="en-US" sz="1800" dirty="0">
                  <a:ea typeface="宋体"/>
                </a:rPr>
                <a:t>, </a:t>
              </a:r>
              <a:r>
                <a:rPr lang="en-US" sz="1200" dirty="0">
                  <a:latin typeface="Consolas" panose="020B0609020204030204" pitchFamily="49" charset="0"/>
                  <a:ea typeface="宋体"/>
                  <a:cs typeface="Consolas" panose="020B0609020204030204" pitchFamily="49" charset="0"/>
                </a:rPr>
                <a:t>addr1</a:t>
              </a:r>
              <a:r>
                <a:rPr lang="en-US" sz="1800" dirty="0">
                  <a:ea typeface="宋体"/>
                </a:rPr>
                <a:t>, …, </a:t>
              </a:r>
              <a:r>
                <a:rPr lang="en-US" sz="1200" dirty="0">
                  <a:latin typeface="Consolas" panose="020B0609020204030204" pitchFamily="49" charset="0"/>
                  <a:ea typeface="宋体"/>
                  <a:cs typeface="Consolas" panose="020B0609020204030204" pitchFamily="49" charset="0"/>
                </a:rPr>
                <a:t>addr15</a:t>
              </a:r>
              <a:r>
                <a:rPr lang="en-US" sz="120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  (as a function of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ea typeface="宋体"/>
                  <a:cs typeface="Consolas" panose="020B0609020204030204" pitchFamily="49" charset="0"/>
                </a:rPr>
                <a:t>x</a:t>
              </a:r>
              <a:r>
                <a:rPr lang="en-US" sz="120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,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ea typeface="宋体"/>
                  <a:cs typeface="Consolas" panose="020B0609020204030204" pitchFamily="49" charset="0"/>
                </a:rPr>
                <a:t>y</a:t>
              </a:r>
              <a:r>
                <a:rPr lang="en-US" sz="120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)</a:t>
              </a:r>
            </a:p>
            <a:p>
              <a:pPr marL="0" indent="0">
                <a:spcBef>
                  <a:spcPts val="1200"/>
                </a:spcBef>
                <a:buNone/>
              </a:pPr>
              <a:endParaRPr lang="en-US" sz="18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FFA849-110A-DE43-8561-43A8EF22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247" y="4596414"/>
              <a:ext cx="2612082" cy="1588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editor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6" y="975049"/>
            <a:ext cx="7541871" cy="385226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54086" y="4928467"/>
            <a:ext cx="9675814" cy="418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ea typeface="宋体"/>
              </a:rPr>
              <a:t>Developed by Golan Parashi (available in </a:t>
            </a:r>
            <a:r>
              <a:rPr lang="en-US" sz="1200" dirty="0">
                <a:latin typeface="Consolas"/>
                <a:ea typeface="宋体"/>
                <a:cs typeface="Consolas"/>
              </a:rPr>
              <a:t>nand2tetris/projects/09)</a:t>
            </a:r>
            <a:endParaRPr lang="en-US" sz="1600" dirty="0">
              <a:ea typeface="宋体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C5C3C1B-1C48-5444-9667-CAB72D0D894C}"/>
              </a:ext>
            </a:extLst>
          </p:cNvPr>
          <p:cNvSpPr/>
          <p:nvPr/>
        </p:nvSpPr>
        <p:spPr>
          <a:xfrm>
            <a:off x="6436979" y="3959499"/>
            <a:ext cx="2200505" cy="628358"/>
          </a:xfrm>
          <a:prstGeom prst="wedgeRoundRectCallout">
            <a:avLst>
              <a:gd name="adj1" fmla="val -38966"/>
              <a:gd name="adj2" fmla="val -776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2. Plug the resulting code into your Jack program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3FCA425-C2A9-1B48-8C6A-C72973EE109C}"/>
              </a:ext>
            </a:extLst>
          </p:cNvPr>
          <p:cNvSpPr/>
          <p:nvPr/>
        </p:nvSpPr>
        <p:spPr>
          <a:xfrm>
            <a:off x="3905583" y="3959499"/>
            <a:ext cx="1664517" cy="628358"/>
          </a:xfrm>
          <a:prstGeom prst="wedgeRoundRectCallout">
            <a:avLst>
              <a:gd name="adj1" fmla="val -42654"/>
              <a:gd name="adj2" fmla="val -796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宋体"/>
                <a:cs typeface="Times New Roman"/>
              </a:rPr>
              <a:t>1. Draw the image in the editor (easy)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1B86D3-663D-7947-88D7-6C226B50609F}"/>
              </a:ext>
            </a:extLst>
          </p:cNvPr>
          <p:cNvSpPr txBox="1">
            <a:spLocks/>
          </p:cNvSpPr>
          <p:nvPr/>
        </p:nvSpPr>
        <p:spPr>
          <a:xfrm>
            <a:off x="954086" y="5346700"/>
            <a:ext cx="9675814" cy="919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u="sng" dirty="0">
                <a:ea typeface="宋体"/>
              </a:rPr>
              <a:t>Best Practice: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For simple graphics, use the OS library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Screen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For high-performance sprites, use the bitmap editor, and </a:t>
            </a:r>
            <a:r>
              <a:rPr lang="en-US" sz="1200" dirty="0">
                <a:latin typeface="Consolas" panose="020B0609020204030204" pitchFamily="49" charset="0"/>
                <a:ea typeface="宋体"/>
                <a:cs typeface="Consolas" panose="020B0609020204030204" pitchFamily="49" charset="0"/>
              </a:rPr>
              <a:t>Memory.poke</a:t>
            </a:r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444204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8224762" y="672607"/>
            <a:ext cx="599440" cy="27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00770" y="1089291"/>
            <a:ext cx="7435435" cy="1715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ea typeface="宋体"/>
              </a:rPr>
              <a:t>Jack is a simple language,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ea typeface="宋体"/>
              </a:rPr>
              <a:t>Featuring essential elements of: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Procedural programming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OO programming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ea typeface="宋体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9956" y="2922726"/>
            <a:ext cx="7435435" cy="1673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ea typeface="宋体"/>
              </a:rPr>
              <a:t>Limitations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Few control structures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Some peculiar syntax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No inheritance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ea typeface="宋体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0190" y="4724172"/>
            <a:ext cx="7435435" cy="1464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ea typeface="宋体"/>
              </a:rPr>
              <a:t>Data types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Primitive type system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ea typeface="宋体"/>
              </a:rPr>
              <a:t>Weakly typed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ea typeface="宋体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955557" y="3248342"/>
            <a:ext cx="3148430" cy="1022525"/>
          </a:xfrm>
          <a:prstGeom prst="wedgeRoundRectCallout">
            <a:avLst>
              <a:gd name="adj1" fmla="val -65567"/>
              <a:gd name="adj2" fmla="val 14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9388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Motivation: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a minimal language that can be implemented by a simple compiler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955557" y="4945156"/>
            <a:ext cx="2963235" cy="1022525"/>
          </a:xfrm>
          <a:prstGeom prst="wedgeRoundRectCallout">
            <a:avLst>
              <a:gd name="adj1" fmla="val -77160"/>
              <a:gd name="adj2" fmla="val 167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9388">
              <a:spcBef>
                <a:spcPts val="6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Motivation: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to give the programmer full control, especially for writing the OS.</a:t>
            </a:r>
          </a:p>
        </p:txBody>
      </p:sp>
    </p:spTree>
    <p:extLst>
      <p:ext uri="{BB962C8B-B14F-4D97-AF65-F5344CB8AC3E}">
        <p14:creationId xmlns:p14="http://schemas.microsoft.com/office/powerpoint/2010/main" val="34165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 animBg="1"/>
      <p:bldP spid="9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41565" y="2113034"/>
            <a:ext cx="3466297" cy="580147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he-IL" dirty="0"/>
              <a:t>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3502" y="2748042"/>
            <a:ext cx="6893078" cy="770121"/>
          </a:xfrm>
        </p:spPr>
        <p:txBody>
          <a:bodyPr/>
          <a:lstStyle/>
          <a:p>
            <a:r>
              <a:rPr lang="en-US" dirty="0"/>
              <a:t>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22625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constructs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A2838-12ED-8044-B437-FF06A6CBC095}"/>
              </a:ext>
            </a:extLst>
          </p:cNvPr>
          <p:cNvSpPr txBox="1"/>
          <p:nvPr/>
        </p:nvSpPr>
        <p:spPr>
          <a:xfrm>
            <a:off x="6446561" y="1534385"/>
            <a:ext cx="2787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lvl="0">
              <a:spcBef>
                <a:spcPts val="1200"/>
              </a:spcBef>
            </a:pPr>
            <a:r>
              <a:rPr lang="en-US" u="sng" dirty="0">
                <a:latin typeface="Times New Roman"/>
                <a:cs typeface="Times New Roman"/>
              </a:rPr>
              <a:t>Flow of control</a:t>
            </a:r>
          </a:p>
          <a:p>
            <a:pPr marL="230188" lvl="1" indent="-219075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if </a:t>
            </a:r>
          </a:p>
          <a:p>
            <a:pPr marL="230188" lvl="1" indent="-219075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while </a:t>
            </a:r>
          </a:p>
          <a:p>
            <a:pPr marL="230188" lvl="1" indent="-219075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400" dirty="0">
                <a:latin typeface="Consolas"/>
                <a:cs typeface="Consolas"/>
              </a:rPr>
              <a:t>do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9247A90-1B2F-6945-93A4-471B99A63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5" y="1440663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/</a:t>
            </a:r>
            <a:r>
              <a:rPr lang="he-IL" dirty="0">
                <a:latin typeface="Times New Roman"/>
                <a:ea typeface="Consolas"/>
                <a:cs typeface="Times New Roman"/>
              </a:rPr>
              <a:t>**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 Performs some interaction with the user</a:t>
            </a:r>
            <a:r>
              <a:rPr lang="he-IL" dirty="0">
                <a:latin typeface="Times New Roman"/>
                <a:ea typeface="Consolas"/>
                <a:cs typeface="Times New Roman"/>
              </a:rPr>
              <a:t>.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*/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>
                <a:cs typeface="+mj-cs"/>
              </a:rPr>
              <a:t>class Main {</a:t>
            </a:r>
          </a:p>
          <a:p>
            <a:pPr>
              <a:spcBef>
                <a:spcPts val="200"/>
              </a:spcBef>
            </a:pPr>
            <a:r>
              <a:rPr lang="en-US" dirty="0">
                <a:cs typeface="+mj-cs"/>
              </a:rPr>
              <a:t>  function void main() {</a:t>
            </a:r>
          </a:p>
          <a:p>
            <a:pPr>
              <a:spcBef>
                <a:spcPts val="200"/>
              </a:spcBef>
            </a:pPr>
            <a:r>
              <a:rPr lang="en-US" dirty="0"/>
              <a:t>    </a:t>
            </a:r>
            <a:r>
              <a:rPr lang="en-US" dirty="0">
                <a:cs typeface="+mj-cs"/>
              </a:rPr>
              <a:t>String</a:t>
            </a:r>
            <a:r>
              <a:rPr lang="en-US" dirty="0"/>
              <a:t> s;</a:t>
            </a:r>
          </a:p>
          <a:p>
            <a:pPr>
              <a:spcBef>
                <a:spcPts val="200"/>
              </a:spcBef>
            </a:pPr>
            <a:r>
              <a:rPr lang="en-US" dirty="0"/>
              <a:t>    </a:t>
            </a:r>
            <a:r>
              <a:rPr lang="en-US" dirty="0">
                <a:cs typeface="+mj-cs"/>
              </a:rPr>
              <a:t>int</a:t>
            </a:r>
            <a:r>
              <a:rPr lang="en-US" dirty="0"/>
              <a:t>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Keyboard.readLine("Whats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Keyboard.readInt("Whats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Appends the character </a:t>
            </a:r>
            <a:r>
              <a:rPr lang="tr-TR" dirty="0"/>
              <a:t>'!'</a:t>
            </a:r>
            <a:endParaRPr lang="en-US" dirty="0"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cs typeface="+mj-cs"/>
              </a:rPr>
              <a:t>while</a:t>
            </a:r>
            <a:r>
              <a:rPr lang="en-US" dirty="0">
                <a:ea typeface="Consolas"/>
              </a:rPr>
              <a:t>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Output.printString(s);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Output.println();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cs typeface="+mj-cs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514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constructs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0E40D-442E-8B41-A0B9-44778999AF9B}"/>
              </a:ext>
            </a:extLst>
          </p:cNvPr>
          <p:cNvSpPr txBox="1"/>
          <p:nvPr/>
        </p:nvSpPr>
        <p:spPr>
          <a:xfrm>
            <a:off x="6446562" y="1453362"/>
            <a:ext cx="32142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lvl="0">
              <a:spcBef>
                <a:spcPts val="1200"/>
              </a:spcBef>
            </a:pPr>
            <a:r>
              <a:rPr lang="en-US" u="sng" dirty="0">
                <a:latin typeface="Times New Roman"/>
                <a:cs typeface="Times New Roman"/>
              </a:rPr>
              <a:t>Input / output</a:t>
            </a:r>
          </a:p>
          <a:p>
            <a:pPr marL="190500" lvl="1" indent="-176213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 class):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of functions for reading from the keyboard</a:t>
            </a:r>
          </a:p>
          <a:p>
            <a:pPr marL="190500" lvl="1" indent="-176213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 class):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of functions for writing to the screen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CBEDF11-EEB7-6546-93F1-2C4A8045B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5" y="1440663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latin typeface="Times New Roman"/>
                <a:ea typeface="Consolas"/>
                <a:cs typeface="Times New Roman"/>
              </a:rPr>
              <a:t>/</a:t>
            </a:r>
            <a:r>
              <a:rPr lang="he-IL" dirty="0">
                <a:latin typeface="Times New Roman"/>
                <a:ea typeface="Consolas"/>
                <a:cs typeface="Times New Roman"/>
              </a:rPr>
              <a:t>**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 Performs some interaction with the user</a:t>
            </a:r>
            <a:r>
              <a:rPr lang="he-IL" dirty="0">
                <a:latin typeface="Times New Roman"/>
                <a:ea typeface="Consolas"/>
                <a:cs typeface="Times New Roman"/>
              </a:rPr>
              <a:t>.</a:t>
            </a:r>
            <a:r>
              <a:rPr lang="en-US" dirty="0">
                <a:latin typeface="Times New Roman"/>
                <a:ea typeface="Consolas"/>
                <a:cs typeface="Times New Roman"/>
              </a:rPr>
              <a:t>*/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>
                <a:cs typeface="+mj-cs"/>
              </a:rPr>
              <a:t>class Main {</a:t>
            </a:r>
          </a:p>
          <a:p>
            <a:pPr>
              <a:spcBef>
                <a:spcPts val="200"/>
              </a:spcBef>
            </a:pPr>
            <a:r>
              <a:rPr lang="en-US" dirty="0">
                <a:cs typeface="+mj-cs"/>
              </a:rPr>
              <a:t>  function void main() {</a:t>
            </a:r>
          </a:p>
          <a:p>
            <a:pPr>
              <a:spcBef>
                <a:spcPts val="200"/>
              </a:spcBef>
            </a:pPr>
            <a:r>
              <a:rPr lang="en-US" dirty="0"/>
              <a:t>    </a:t>
            </a:r>
            <a:r>
              <a:rPr lang="en-US" dirty="0">
                <a:cs typeface="+mj-cs"/>
              </a:rPr>
              <a:t>String</a:t>
            </a:r>
            <a:r>
              <a:rPr lang="en-US" dirty="0"/>
              <a:t> s;</a:t>
            </a:r>
          </a:p>
          <a:p>
            <a:pPr>
              <a:spcBef>
                <a:spcPts val="200"/>
              </a:spcBef>
            </a:pPr>
            <a:r>
              <a:rPr lang="en-US" dirty="0"/>
              <a:t>    </a:t>
            </a:r>
            <a:r>
              <a:rPr lang="en-US" dirty="0">
                <a:cs typeface="+mj-cs"/>
              </a:rPr>
              <a:t>int</a:t>
            </a:r>
            <a:r>
              <a:rPr lang="en-US" dirty="0"/>
              <a:t>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</a:t>
            </a:r>
            <a:r>
              <a:rPr lang="en-US" dirty="0">
                <a:solidFill>
                  <a:srgbClr val="0000FF"/>
                </a:solidFill>
                <a:cs typeface="+mj-cs"/>
              </a:rPr>
              <a:t>Keyboard.readLine</a:t>
            </a:r>
            <a:r>
              <a:rPr lang="en-US" dirty="0"/>
              <a:t>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</a:t>
            </a:r>
            <a:r>
              <a:rPr lang="en-US" dirty="0">
                <a:solidFill>
                  <a:srgbClr val="0000FF"/>
                </a:solidFill>
                <a:cs typeface="+mj-cs"/>
              </a:rPr>
              <a:t>Keyboard.readInt</a:t>
            </a:r>
            <a:r>
              <a:rPr lang="en-US" dirty="0"/>
              <a:t>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Appends the character </a:t>
            </a:r>
            <a:r>
              <a:rPr lang="tr-TR" dirty="0"/>
              <a:t>'!'</a:t>
            </a:r>
            <a:endParaRPr lang="en-US" dirty="0"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</a:t>
            </a:r>
            <a:r>
              <a:rPr lang="en-US" dirty="0">
                <a:cs typeface="+mj-cs"/>
              </a:rPr>
              <a:t>while</a:t>
            </a:r>
            <a:r>
              <a:rPr lang="en-US" dirty="0">
                <a:ea typeface="Consolas"/>
              </a:rPr>
              <a:t>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</a:t>
            </a:r>
            <a:r>
              <a:rPr lang="en-US" dirty="0">
                <a:solidFill>
                  <a:srgbClr val="0000FF"/>
                </a:solidFill>
                <a:cs typeface="+mj-cs"/>
              </a:rPr>
              <a:t>Output.printString</a:t>
            </a:r>
            <a:r>
              <a:rPr lang="en-US" dirty="0"/>
              <a:t>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</a:t>
            </a:r>
            <a:r>
              <a:rPr lang="en-US" dirty="0">
                <a:solidFill>
                  <a:srgbClr val="0000FF"/>
                </a:solidFill>
                <a:cs typeface="+mj-cs"/>
              </a:rPr>
              <a:t>Output.println</a:t>
            </a:r>
            <a:r>
              <a:rPr lang="en-US" dirty="0"/>
              <a:t>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</a:t>
            </a:r>
            <a:r>
              <a:rPr lang="en-US" dirty="0">
                <a:cs typeface="+mj-cs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8097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  <a:endParaRPr 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Program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Basic language constructs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1822" y="4577282"/>
            <a:ext cx="4362919" cy="158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6525" y="3161642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language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operating system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347D722-8C01-7D4A-BB58-F07000D64F90}"/>
              </a:ext>
            </a:extLst>
          </p:cNvPr>
          <p:cNvSpPr/>
          <p:nvPr/>
        </p:nvSpPr>
        <p:spPr>
          <a:xfrm>
            <a:off x="4930378" y="1785722"/>
            <a:ext cx="2702306" cy="577278"/>
          </a:xfrm>
          <a:prstGeom prst="wedgeRoundRectCallout">
            <a:avLst>
              <a:gd name="adj1" fmla="val -69950"/>
              <a:gd name="adj2" fmla="val 13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Gives a flavor of the language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B7AFF3E-A643-0F43-979A-A0FC74D9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628" y="2266307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1C339-9040-CD49-B785-BF7EF5B5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1330959" y="1499848"/>
            <a:ext cx="329074" cy="327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333C-0D3F-F443-8B35-16EC59EE6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1330959" y="1871470"/>
            <a:ext cx="329074" cy="3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838199" y="997962"/>
            <a:ext cx="8061101" cy="4537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525" lvl="1">
              <a:spcBef>
                <a:spcPts val="1200"/>
              </a:spcBef>
            </a:pPr>
            <a:r>
              <a:rPr lang="en-US" sz="1800" dirty="0">
                <a:latin typeface="Times New Roman"/>
                <a:cs typeface="Times New Roman"/>
              </a:rPr>
              <a:t>You are welcome to use this presentation, or any part of it, in Nand to Tetris courses,</a:t>
            </a:r>
            <a:r>
              <a:rPr lang="he-IL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 in other courses, as you see fit.</a:t>
            </a:r>
          </a:p>
          <a:p>
            <a:pPr marL="9525" lvl="1">
              <a:spcBef>
                <a:spcPts val="1200"/>
              </a:spcBef>
            </a:pPr>
            <a:r>
              <a:rPr lang="en-US" sz="1800" dirty="0">
                <a:latin typeface="Times New Roman"/>
                <a:cs typeface="Times New Roman"/>
              </a:rPr>
              <a:t>Usage is free for instruction in educational, non-profit settings.</a:t>
            </a:r>
          </a:p>
          <a:p>
            <a:pPr marL="9525" lvl="1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For permission to use the materials in other settings, contact schocken@gmail.com</a:t>
            </a:r>
            <a:endParaRPr lang="en-US" sz="1800" dirty="0">
              <a:latin typeface="Times New Roman"/>
              <a:cs typeface="Times New Roman"/>
            </a:endParaRPr>
          </a:p>
          <a:p>
            <a:pPr marL="9525" lvl="1">
              <a:spcBef>
                <a:spcPts val="1200"/>
              </a:spcBef>
            </a:pPr>
            <a:r>
              <a:rPr lang="en-US" sz="1800" dirty="0">
                <a:latin typeface="Times New Roman"/>
                <a:cs typeface="Times New Roman"/>
              </a:rPr>
              <a:t>You can use the slides as-is, or modify them as needed.</a:t>
            </a:r>
          </a:p>
          <a:p>
            <a:pPr marL="9525" lvl="1">
              <a:spcBef>
                <a:spcPts val="1200"/>
              </a:spcBef>
            </a:pPr>
            <a:r>
              <a:rPr lang="en-US" sz="1800" dirty="0">
                <a:latin typeface="Times New Roman"/>
                <a:cs typeface="Times New Roman"/>
              </a:rPr>
              <a:t>We’ll appreciate it if you will credit Nand to Tetris somewhere,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and put a reference to </a:t>
            </a:r>
            <a:r>
              <a:rPr lang="en-US" sz="1800" dirty="0">
                <a:latin typeface="Times New Roman"/>
                <a:cs typeface="Times New Roman"/>
                <a:hlinkClick r:id="rId2"/>
              </a:rPr>
              <a:t>www.nand2tetris.org</a:t>
            </a:r>
            <a:endParaRPr lang="en-US" sz="1800" dirty="0">
              <a:latin typeface="Times New Roman"/>
              <a:cs typeface="Times New Roman"/>
            </a:endParaRPr>
          </a:p>
          <a:p>
            <a:pPr marL="9525" lvl="1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To stay in touch with our course team about updates and new teaching materials,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fill in </a:t>
            </a:r>
            <a:r>
              <a:rPr lang="en-US" dirty="0">
                <a:latin typeface="Times New Roman"/>
                <a:cs typeface="Times New Roman"/>
                <a:hlinkClick r:id="rId3"/>
              </a:rPr>
              <a:t>this form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he-IL" sz="1800" dirty="0">
              <a:latin typeface="Times New Roman"/>
              <a:cs typeface="Times New Roman"/>
            </a:endParaRPr>
          </a:p>
          <a:p>
            <a:pPr marL="9525" lvl="1">
              <a:spcBef>
                <a:spcPts val="1200"/>
              </a:spcBef>
            </a:pPr>
            <a:r>
              <a:rPr lang="en-US" sz="1800" dirty="0">
                <a:latin typeface="Times New Roman"/>
                <a:cs typeface="Times New Roman"/>
              </a:rPr>
              <a:t>Happy teaching!</a:t>
            </a:r>
          </a:p>
          <a:p>
            <a:pPr marL="9525" lvl="1">
              <a:spcBef>
                <a:spcPts val="1200"/>
              </a:spcBef>
            </a:pPr>
            <a:r>
              <a:rPr lang="en-US" sz="1800" i="1" dirty="0">
                <a:latin typeface="Times New Roman"/>
                <a:cs typeface="Times New Roman"/>
              </a:rPr>
              <a:t>Shimon Schocken </a:t>
            </a:r>
            <a:r>
              <a:rPr lang="en-US" sz="1800" dirty="0">
                <a:latin typeface="Times New Roman"/>
                <a:cs typeface="Times New Roman"/>
              </a:rPr>
              <a:t>/</a:t>
            </a:r>
            <a:r>
              <a:rPr lang="en-US" sz="1800" i="1" dirty="0">
                <a:latin typeface="Times New Roman"/>
                <a:cs typeface="Times New Roman"/>
              </a:rPr>
              <a:t> Noam Nisan</a:t>
            </a:r>
          </a:p>
          <a:p>
            <a:pPr lvl="1">
              <a:spcBef>
                <a:spcPts val="24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Usage Notice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85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BE83F0F-7712-A54A-992B-0F5B62D7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741" y="1387655"/>
            <a:ext cx="5569438" cy="38379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**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 Performs some interaction with the user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*/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class Main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function void main() {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  String s;</a:t>
            </a:r>
          </a:p>
          <a:p>
            <a:pPr>
              <a:spcBef>
                <a:spcPts val="200"/>
              </a:spcBef>
            </a:pPr>
            <a:r>
              <a:rPr lang="en-US" dirty="0"/>
              <a:t>    int energy, i;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s = Keyboard.readLine("Whats on your mind?");</a:t>
            </a:r>
          </a:p>
          <a:p>
            <a:pPr>
              <a:spcBef>
                <a:spcPts val="200"/>
              </a:spcBef>
            </a:pPr>
            <a:r>
              <a:rPr lang="en-US" dirty="0"/>
              <a:t>    let energy = Keyboard.readInt("Whats your energy level?");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i = 0;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let s = s.appendChar(33);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Appends the character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'!'</a:t>
            </a:r>
            <a:endParaRPr lang="en-US" dirty="0">
              <a:solidFill>
                <a:srgbClr val="0000FF"/>
              </a:solidFill>
              <a:cs typeface="+mj-c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while (i &lt; energy) {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       do Output.printString(s);</a:t>
            </a:r>
          </a:p>
          <a:p>
            <a:pPr>
              <a:spcBef>
                <a:spcPts val="200"/>
              </a:spcBef>
            </a:pPr>
            <a:r>
              <a:rPr lang="en-US" dirty="0"/>
              <a:t>       do Output.println();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let i = i + 1;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dirty="0"/>
              <a:t>    return;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  }</a:t>
            </a:r>
            <a:endParaRPr lang="en-US" dirty="0">
              <a:effectLst/>
            </a:endParaRPr>
          </a:p>
          <a:p>
            <a:pPr>
              <a:spcBef>
                <a:spcPts val="200"/>
              </a:spcBef>
            </a:pPr>
            <a:r>
              <a:rPr lang="en-US" dirty="0"/>
              <a:t>}</a:t>
            </a:r>
            <a:r>
              <a:rPr lang="en-US" dirty="0">
                <a:effectLst/>
              </a:rPr>
              <a:t>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constructs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207192C-68F7-9243-AF05-D42E518336F0}"/>
              </a:ext>
            </a:extLst>
          </p:cNvPr>
          <p:cNvSpPr/>
          <p:nvPr/>
        </p:nvSpPr>
        <p:spPr>
          <a:xfrm>
            <a:off x="5983467" y="3375992"/>
            <a:ext cx="2419869" cy="1529076"/>
          </a:xfrm>
          <a:prstGeom prst="wedgeRoundRectCallout">
            <a:avLst>
              <a:gd name="adj1" fmla="val -69252"/>
              <a:gd name="adj2" fmla="val -404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rIns="0" rtlCol="0" anchor="t" anchorCtr="0"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Simple program:</a:t>
            </a:r>
          </a:p>
          <a:p>
            <a:pPr marL="177800" indent="-1778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Procedural</a:t>
            </a:r>
          </a:p>
          <a:p>
            <a:pPr marL="177800" indent="-1778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One class / one function</a:t>
            </a:r>
          </a:p>
          <a:p>
            <a:pPr marL="177800" indent="-1778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No objects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0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US" sz="1800" dirty="0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FD47EBFA-FFA0-A94F-AFE7-23FE3739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65" y="2562807"/>
            <a:ext cx="36177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Examples </a:t>
            </a:r>
            <a:r>
              <a:rPr lang="en-US" sz="1200" dirty="0">
                <a:latin typeface="Times New Roman"/>
                <a:cs typeface="Times New Roman"/>
              </a:rPr>
              <a:t>(typical program outputs):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486D277-ABA5-B545-A8E5-ECE7AF3CC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522" y="2889898"/>
            <a:ext cx="4619894" cy="9345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90800" rIns="93600" bIns="19080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(1,2) + (3,4) = (4,6)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Vector addition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Distance</a:t>
            </a:r>
            <a:r>
              <a:rPr lang="en-US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dirty="0">
                <a:ea typeface="Consolas"/>
              </a:rPr>
              <a:t>betw.</a:t>
            </a:r>
            <a:r>
              <a:rPr lang="en-US" sz="800" dirty="0">
                <a:ea typeface="Consolas"/>
              </a:rPr>
              <a:t> </a:t>
            </a:r>
            <a:r>
              <a:rPr lang="en-US" dirty="0">
                <a:ea typeface="Consolas"/>
              </a:rPr>
              <a:t>(1,2)</a:t>
            </a:r>
            <a:r>
              <a:rPr lang="en-US" sz="8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dirty="0">
                <a:ea typeface="Consolas"/>
              </a:rPr>
              <a:t>and</a:t>
            </a:r>
            <a:r>
              <a:rPr lang="en-US" sz="8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dirty="0">
                <a:ea typeface="Consolas"/>
              </a:rPr>
              <a:t>(4,6))</a:t>
            </a:r>
            <a:r>
              <a:rPr lang="en-US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dirty="0">
                <a:ea typeface="Consolas"/>
              </a:rPr>
              <a:t>is</a:t>
            </a:r>
            <a:r>
              <a:rPr lang="en-US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dirty="0">
                <a:ea typeface="Consolas"/>
              </a:rPr>
              <a:t>5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Euclidean distance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01F36107-89C5-674F-A140-456DBA87E71D}"/>
              </a:ext>
            </a:extLst>
          </p:cNvPr>
          <p:cNvSpPr/>
          <p:nvPr/>
        </p:nvSpPr>
        <p:spPr>
          <a:xfrm>
            <a:off x="838200" y="1194811"/>
            <a:ext cx="7124700" cy="1374168"/>
          </a:xfrm>
          <a:prstGeom prst="wedgeRoundRectCallout">
            <a:avLst>
              <a:gd name="adj1" fmla="val -83286"/>
              <a:gd name="adj2" fmla="val 11464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000" u="sng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We wish to represent and manipulate</a:t>
            </a:r>
            <a:b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points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in a two-dimensional plane.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endParaRPr lang="en-US" sz="16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1696FF67-D68D-8D40-AF36-0E5103DD6E24}"/>
              </a:ext>
            </a:extLst>
          </p:cNvPr>
          <p:cNvSpPr/>
          <p:nvPr/>
        </p:nvSpPr>
        <p:spPr>
          <a:xfrm>
            <a:off x="838200" y="4420321"/>
            <a:ext cx="7733518" cy="1374168"/>
          </a:xfrm>
          <a:prstGeom prst="wedgeRoundRectCallout">
            <a:avLst>
              <a:gd name="adj1" fmla="val -83286"/>
              <a:gd name="adj2" fmla="val 11464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Object oriented solution: </a:t>
            </a:r>
          </a:p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Represent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as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consisting of two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(the point coordinates),</a:t>
            </a:r>
          </a:p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Jack class designed to represent and manipulate such data structures.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endParaRPr lang="en-US" sz="16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II-1 - New Page (1).jpeg">
            <a:extLst>
              <a:ext uri="{FF2B5EF4-FFF2-40B4-BE49-F238E27FC236}">
                <a16:creationId xmlns:a16="http://schemas.microsoft.com/office/drawing/2014/main" id="{8B5832C9-B8D0-6149-9B2D-5ABC44CFD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4" r="59228" b="55589"/>
          <a:stretch/>
        </p:blipFill>
        <p:spPr>
          <a:xfrm>
            <a:off x="5899027" y="1509187"/>
            <a:ext cx="2672691" cy="29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368C80B-950A-A649-96FF-A01D61519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1277422"/>
            <a:ext cx="3568698" cy="3219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/** Constructs a point from the given coordinates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new(int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endParaRPr lang="en-US" sz="1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/** Returns the numbe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 of points constr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ucted so far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function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getPointCount()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Returns the sum of this point and the other point */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method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plus(Point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other)</a:t>
            </a:r>
            <a:endParaRPr lang="en-US" sz="11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      /** Returns the Euclidean distance between this point and the other point */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method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distance(Point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other)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      /** Prints this point, as "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(x,y)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" */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method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print()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//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 Point methods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D56B7E59-DC43-EA47-B513-717F3E7D5275}"/>
              </a:ext>
            </a:extLst>
          </p:cNvPr>
          <p:cNvSpPr/>
          <p:nvPr/>
        </p:nvSpPr>
        <p:spPr>
          <a:xfrm>
            <a:off x="4903161" y="1625871"/>
            <a:ext cx="2719770" cy="684530"/>
          </a:xfrm>
          <a:prstGeom prst="wedgeRoundRectCallout">
            <a:avLst>
              <a:gd name="adj1" fmla="val -84585"/>
              <a:gd name="adj2" fmla="val -398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Ins="0" rtlCol="0" anchor="t" anchorCtr="0"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Provides services for constructing and manipulating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AFD917-7C13-684D-966F-C1B0B81389B5}"/>
              </a:ext>
            </a:extLst>
          </p:cNvPr>
          <p:cNvGrpSpPr/>
          <p:nvPr/>
        </p:nvGrpSpPr>
        <p:grpSpPr>
          <a:xfrm>
            <a:off x="3390900" y="2873014"/>
            <a:ext cx="5287511" cy="2538867"/>
            <a:chOff x="3390900" y="2873014"/>
            <a:chExt cx="5287511" cy="2538867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BB17E0E3-64A1-9444-B9F9-CF103994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900" y="3622158"/>
              <a:ext cx="3972405" cy="17897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36000" rIns="0" bIns="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var Point p1, p2, p3;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let p1 = Point.new(1,2);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let p2 = Point.new(3,4);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let p3 = p1.plus(p2); 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do p3.print();                        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 (4,6)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do Output.printInt(p1.distance(p2));  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 5 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do Output.printInt(getPointCount());  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 3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71C81-F044-7842-98C6-2AFFC2F6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228" y="3328376"/>
              <a:ext cx="205916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code</a:t>
              </a:r>
            </a:p>
          </p:txBody>
        </p:sp>
        <p:sp>
          <p:nvSpPr>
            <p:cNvPr id="15" name="Rounded Rectangular Callout 14">
              <a:extLst>
                <a:ext uri="{FF2B5EF4-FFF2-40B4-BE49-F238E27FC236}">
                  <a16:creationId xmlns:a16="http://schemas.microsoft.com/office/drawing/2014/main" id="{65F96DAF-DEBF-FB4E-8C85-2666E4C56355}"/>
                </a:ext>
              </a:extLst>
            </p:cNvPr>
            <p:cNvSpPr/>
            <p:nvPr/>
          </p:nvSpPr>
          <p:spPr>
            <a:xfrm>
              <a:off x="5606593" y="2873014"/>
              <a:ext cx="3071818" cy="577278"/>
            </a:xfrm>
            <a:prstGeom prst="wedgeRoundRectCallout">
              <a:avLst>
                <a:gd name="adj1" fmla="val -29779"/>
                <a:gd name="adj2" fmla="val 1001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72000" rIns="0" rtlCol="0" anchor="t" anchorCtr="0"/>
            <a:lstStyle/>
            <a:p>
              <a:pPr>
                <a:spcBef>
                  <a:spcPts val="600"/>
                </a:spcBef>
                <a:buClr>
                  <a:schemeClr val="tx1"/>
                </a:buClr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This code uses the services of the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class. It can appear in any Jack class.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FE6738-3741-B547-BBCD-07D1E4E055C2}"/>
              </a:ext>
            </a:extLst>
          </p:cNvPr>
          <p:cNvSpPr txBox="1"/>
          <p:nvPr/>
        </p:nvSpPr>
        <p:spPr>
          <a:xfrm>
            <a:off x="735580" y="5521321"/>
            <a:ext cx="8404750" cy="988891"/>
          </a:xfrm>
          <a:prstGeom prst="rect">
            <a:avLst/>
          </a:prstGeom>
          <a:noFill/>
        </p:spPr>
        <p:txBody>
          <a:bodyPr wrap="square" lIns="144000" tIns="72000" rtlCol="0">
            <a:no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Here we view the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 as an </a:t>
            </a:r>
            <a:r>
              <a:rPr lang="en-US" sz="1600" i="1" dirty="0">
                <a:latin typeface="Times New Roman"/>
                <a:cs typeface="Times New Roman"/>
              </a:rPr>
              <a:t>abstraction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API specifies the class functionality, without describing how it delivers this functionality.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That’s all that clients need to know.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E110-EE00-8946-BC37-D28F7B6D6C76}"/>
              </a:ext>
            </a:extLst>
          </p:cNvPr>
          <p:cNvSpPr/>
          <p:nvPr/>
        </p:nvSpPr>
        <p:spPr>
          <a:xfrm rot="20640412">
            <a:off x="1284855" y="2677951"/>
            <a:ext cx="2675389" cy="437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open the black box…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FC6B206-E356-C04C-8225-F731D57F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81917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 API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96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</a:t>
            </a: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26538B4A-AF74-6B41-AE8D-25641092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2A2AD-FCD6-CE4A-844A-4A968CB569F2}"/>
              </a:ext>
            </a:extLst>
          </p:cNvPr>
          <p:cNvSpPr txBox="1"/>
          <p:nvPr/>
        </p:nvSpPr>
        <p:spPr>
          <a:xfrm>
            <a:off x="6492696" y="931133"/>
            <a:ext cx="2584812" cy="5736367"/>
          </a:xfrm>
          <a:prstGeom prst="rect">
            <a:avLst/>
          </a:prstGeom>
          <a:noFill/>
        </p:spPr>
        <p:txBody>
          <a:bodyPr wrap="square" lIns="144000" tIns="72000" rtlCol="0">
            <a:noAutofit/>
          </a:bodyPr>
          <a:lstStyle/>
          <a:p>
            <a:pPr>
              <a:spcBef>
                <a:spcPts val="400"/>
              </a:spcBef>
            </a:pPr>
            <a:r>
              <a:rPr lang="en-US" u="sng" dirty="0">
                <a:latin typeface="Times New Roman"/>
                <a:cs typeface="Times New Roman"/>
              </a:rPr>
              <a:t>A Jack class:</a:t>
            </a:r>
          </a:p>
          <a:p>
            <a:pPr marL="215900" indent="-215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Consists of field declarations, static variable declarations, and subroutine declarations </a:t>
            </a:r>
            <a:r>
              <a:rPr lang="en-US" sz="1400" dirty="0">
                <a:latin typeface="Times New Roman"/>
                <a:cs typeface="Times New Roman"/>
              </a:rPr>
              <a:t>(constructors, methods, functions)</a:t>
            </a:r>
          </a:p>
          <a:p>
            <a:pPr marL="215900" indent="-215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All fields and static variables are private</a:t>
            </a:r>
          </a:p>
          <a:p>
            <a:pPr marL="215900" indent="-215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All subroutines are public</a:t>
            </a:r>
          </a:p>
          <a:p>
            <a:pPr marL="215900" indent="-215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only way to get access to a field or a static (from outside the class) is by calling an accessor method (like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gety</a:t>
            </a:r>
            <a:r>
              <a:rPr lang="en-US" sz="1600" dirty="0">
                <a:latin typeface="Times New Roman"/>
                <a:cs typeface="Times New Roman"/>
              </a:rPr>
              <a:t>, …)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7" name="Text Box 3">
            <a:extLst>
              <a:ext uri="{FF2B5EF4-FFF2-40B4-BE49-F238E27FC236}">
                <a16:creationId xmlns:a16="http://schemas.microsoft.com/office/drawing/2014/main" id="{E07E235C-87FB-8A47-BAB6-3519EF3FB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276111"/>
            <a:ext cx="3568699" cy="495958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coordinates of this point: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field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number of point objects constructed so far: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static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Constructs a point and initializes it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the given coordinates */ 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new(int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ax;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this;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Returns the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coordinate of this point */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method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getx()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x;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Returns the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coordinate of this point */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method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gety()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y;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Returns the numbe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 of points constr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ucted so far */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function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getPointCount()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Point methods…</a:t>
            </a:r>
          </a:p>
          <a:p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id="{F4D4CFEA-28E0-C84C-AA85-B9B2515277E2}"/>
              </a:ext>
            </a:extLst>
          </p:cNvPr>
          <p:cNvSpPr/>
          <p:nvPr/>
        </p:nvSpPr>
        <p:spPr>
          <a:xfrm>
            <a:off x="3423013" y="1631700"/>
            <a:ext cx="1872887" cy="330703"/>
          </a:xfrm>
          <a:prstGeom prst="wedgeRoundRectCallout">
            <a:avLst>
              <a:gd name="adj1" fmla="val -80671"/>
              <a:gd name="adj2" fmla="val 829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rtlCol="0" anchor="ctr" anchorCtr="0"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cs typeface="Times New Roman"/>
              </a:rPr>
              <a:t>Fields: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Object properties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DD9006F4-2A21-A640-9F00-1B919540763F}"/>
              </a:ext>
            </a:extLst>
          </p:cNvPr>
          <p:cNvSpPr/>
          <p:nvPr/>
        </p:nvSpPr>
        <p:spPr>
          <a:xfrm>
            <a:off x="4166807" y="3083694"/>
            <a:ext cx="2040232" cy="1105317"/>
          </a:xfrm>
          <a:prstGeom prst="wedgeRoundRectCallout">
            <a:avLst>
              <a:gd name="adj1" fmla="val -99803"/>
              <a:gd name="adj2" fmla="val -369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rtlCol="0" anchor="ctr" anchorCtr="0"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cs typeface="Times New Roman"/>
              </a:rPr>
              <a:t>Constructors: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Create and initialize objects.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A Jack class has 0 or more constructors. One of them is normally named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8332EB59-3156-A042-91BA-CB1A3195329B}"/>
              </a:ext>
            </a:extLst>
          </p:cNvPr>
          <p:cNvSpPr/>
          <p:nvPr/>
        </p:nvSpPr>
        <p:spPr>
          <a:xfrm>
            <a:off x="3827352" y="2399847"/>
            <a:ext cx="1699100" cy="330703"/>
          </a:xfrm>
          <a:prstGeom prst="wedgeRoundRectCallout">
            <a:avLst>
              <a:gd name="adj1" fmla="val -104651"/>
              <a:gd name="adj2" fmla="val -25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rtlCol="0" anchor="ctr" anchorCtr="0"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cs typeface="Times New Roman"/>
              </a:rPr>
              <a:t>Statics: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Class variables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644A9757-9F11-254D-8837-0A020A4F2F92}"/>
              </a:ext>
            </a:extLst>
          </p:cNvPr>
          <p:cNvSpPr/>
          <p:nvPr/>
        </p:nvSpPr>
        <p:spPr>
          <a:xfrm>
            <a:off x="3984472" y="4443229"/>
            <a:ext cx="2222566" cy="512064"/>
          </a:xfrm>
          <a:prstGeom prst="wedgeRoundRectCallout">
            <a:avLst>
              <a:gd name="adj1" fmla="val -70307"/>
              <a:gd name="adj2" fmla="val -535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rtlCol="0" anchor="ctr" anchorCtr="0"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cs typeface="Times New Roman"/>
              </a:rPr>
              <a:t>Methods: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Operate on the current object</a:t>
            </a: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7CE40FA3-B41C-2040-9F13-603B7A98EA05}"/>
              </a:ext>
            </a:extLst>
          </p:cNvPr>
          <p:cNvSpPr/>
          <p:nvPr/>
        </p:nvSpPr>
        <p:spPr>
          <a:xfrm>
            <a:off x="3222529" y="5414802"/>
            <a:ext cx="3345484" cy="512065"/>
          </a:xfrm>
          <a:prstGeom prst="wedgeRoundRectCallout">
            <a:avLst>
              <a:gd name="adj1" fmla="val -60882"/>
              <a:gd name="adj2" fmla="val -556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rtlCol="0" anchor="ctr" anchorCtr="0"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cs typeface="Times New Roman"/>
              </a:rPr>
              <a:t>Functions: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Static methods that operate on no particular object</a:t>
            </a:r>
          </a:p>
        </p:txBody>
      </p:sp>
    </p:spTree>
    <p:extLst>
      <p:ext uri="{BB962C8B-B14F-4D97-AF65-F5344CB8AC3E}">
        <p14:creationId xmlns:p14="http://schemas.microsoft.com/office/powerpoint/2010/main" val="30973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8" grpId="0" animBg="1"/>
      <p:bldP spid="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Creating objects</a:t>
            </a:r>
            <a:endParaRPr lang="en-US" dirty="0"/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26538B4A-AF74-6B41-AE8D-25641092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79B46926-4FB3-D241-9BB4-3AA01EE4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1276112"/>
            <a:ext cx="3362638" cy="31125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coordinates of this point: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field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number of point objects constructed so far: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static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Constructs a point and initializes it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the given coordinates */ 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new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ax;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this;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Point methods…</a:t>
            </a:r>
          </a:p>
          <a:p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24BE02-113D-1541-9290-45BA6BE1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0" y="4526657"/>
            <a:ext cx="432934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Client code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4A846603-A1E9-534C-B803-25BCBD70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612" y="4828942"/>
            <a:ext cx="2325425" cy="118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0" bIns="1440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var Point p1, p2;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 p1 =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Point.new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(1,2);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 p2 =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Point.new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(3,4);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59E0FF03-BC4B-E545-A612-7152706C20C1}"/>
              </a:ext>
            </a:extLst>
          </p:cNvPr>
          <p:cNvSpPr/>
          <p:nvPr/>
        </p:nvSpPr>
        <p:spPr>
          <a:xfrm>
            <a:off x="4428811" y="2128138"/>
            <a:ext cx="4567153" cy="2953147"/>
          </a:xfrm>
          <a:prstGeom prst="wedgeRoundRectCallout">
            <a:avLst>
              <a:gd name="adj1" fmla="val -83286"/>
              <a:gd name="adj2" fmla="val 11464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A peek under the hood: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Jack programmers treat objects as abstractions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We will now preview how the object abstraction is actually implemented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This implementation will be realized when we’ll build the Jack compiler and operating system.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</a:pPr>
            <a:endParaRPr lang="en-US" sz="16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27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Creating objects</a:t>
            </a:r>
            <a:endParaRPr lang="en-US" dirty="0"/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26538B4A-AF74-6B41-AE8D-25641092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79B46926-4FB3-D241-9BB4-3AA01EE4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1276112"/>
            <a:ext cx="3362638" cy="31125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coordinates of this point: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field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number of point objects constructed so far: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static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Constructs a point and initializes it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the given coordinates */ 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new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ax;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this;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Point methods…</a:t>
            </a:r>
          </a:p>
          <a:p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24BE02-113D-1541-9290-45BA6BE1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0" y="4526657"/>
            <a:ext cx="432934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Client code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4A846603-A1E9-534C-B803-25BCBD70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612" y="4828942"/>
            <a:ext cx="2325425" cy="118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0" bIns="1440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var Point p1, p2;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 p1 =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Point.new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(1,2);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 p2 =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Point.new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(3,4);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8EAA7-253F-704E-9247-0898817A4346}"/>
              </a:ext>
            </a:extLst>
          </p:cNvPr>
          <p:cNvGrpSpPr/>
          <p:nvPr/>
        </p:nvGrpSpPr>
        <p:grpSpPr>
          <a:xfrm>
            <a:off x="4723612" y="841205"/>
            <a:ext cx="4830988" cy="5608171"/>
            <a:chOff x="4723612" y="841205"/>
            <a:chExt cx="4830988" cy="5608171"/>
          </a:xfrm>
        </p:grpSpPr>
        <p:sp>
          <p:nvSpPr>
            <p:cNvPr id="51" name="Text Box 146"/>
            <p:cNvSpPr txBox="1">
              <a:spLocks noChangeArrowheads="1"/>
            </p:cNvSpPr>
            <p:nvPr/>
          </p:nvSpPr>
          <p:spPr bwMode="auto">
            <a:xfrm>
              <a:off x="7249627" y="6154091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23" name="Text Box 146"/>
            <p:cNvSpPr txBox="1">
              <a:spLocks noChangeArrowheads="1"/>
            </p:cNvSpPr>
            <p:nvPr/>
          </p:nvSpPr>
          <p:spPr bwMode="auto">
            <a:xfrm>
              <a:off x="7248529" y="4478667"/>
              <a:ext cx="650455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 Box 146"/>
            <p:cNvSpPr txBox="1">
              <a:spLocks noChangeArrowheads="1"/>
            </p:cNvSpPr>
            <p:nvPr/>
          </p:nvSpPr>
          <p:spPr bwMode="auto">
            <a:xfrm>
              <a:off x="7250540" y="4756402"/>
              <a:ext cx="650455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7" name="Text Box 146"/>
            <p:cNvSpPr txBox="1">
              <a:spLocks noChangeArrowheads="1"/>
            </p:cNvSpPr>
            <p:nvPr/>
          </p:nvSpPr>
          <p:spPr bwMode="auto">
            <a:xfrm>
              <a:off x="7250539" y="5032142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29" name="Text Box 146"/>
            <p:cNvSpPr txBox="1">
              <a:spLocks noChangeArrowheads="1"/>
            </p:cNvSpPr>
            <p:nvPr/>
          </p:nvSpPr>
          <p:spPr bwMode="auto">
            <a:xfrm>
              <a:off x="7242765" y="3380054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6606938" y="3382050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46"/>
            <p:cNvSpPr txBox="1">
              <a:spLocks noChangeArrowheads="1"/>
            </p:cNvSpPr>
            <p:nvPr/>
          </p:nvSpPr>
          <p:spPr bwMode="auto">
            <a:xfrm>
              <a:off x="7237581" y="2841403"/>
              <a:ext cx="650455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 Box 146"/>
            <p:cNvSpPr txBox="1">
              <a:spLocks noChangeArrowheads="1"/>
            </p:cNvSpPr>
            <p:nvPr/>
          </p:nvSpPr>
          <p:spPr bwMode="auto">
            <a:xfrm>
              <a:off x="6608948" y="2525081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7297060" y="841205"/>
              <a:ext cx="52475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RAM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35" name="Text Box 146"/>
            <p:cNvSpPr txBox="1">
              <a:spLocks noChangeArrowheads="1"/>
            </p:cNvSpPr>
            <p:nvPr/>
          </p:nvSpPr>
          <p:spPr bwMode="auto">
            <a:xfrm>
              <a:off x="7250538" y="5309760"/>
              <a:ext cx="650455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36" name="Text Box 146"/>
            <p:cNvSpPr txBox="1">
              <a:spLocks noChangeArrowheads="1"/>
            </p:cNvSpPr>
            <p:nvPr/>
          </p:nvSpPr>
          <p:spPr bwMode="auto">
            <a:xfrm>
              <a:off x="7252549" y="5587495"/>
              <a:ext cx="650455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39" name="Text Box 146"/>
            <p:cNvSpPr txBox="1">
              <a:spLocks noChangeArrowheads="1"/>
            </p:cNvSpPr>
            <p:nvPr/>
          </p:nvSpPr>
          <p:spPr bwMode="auto">
            <a:xfrm>
              <a:off x="7252548" y="5863235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41" name="Text Box 146"/>
            <p:cNvSpPr txBox="1">
              <a:spLocks noChangeArrowheads="1"/>
            </p:cNvSpPr>
            <p:nvPr/>
          </p:nvSpPr>
          <p:spPr bwMode="auto">
            <a:xfrm>
              <a:off x="7246136" y="3655569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42" name="Text Box 146"/>
            <p:cNvSpPr txBox="1">
              <a:spLocks noChangeArrowheads="1"/>
            </p:cNvSpPr>
            <p:nvPr/>
          </p:nvSpPr>
          <p:spPr bwMode="auto">
            <a:xfrm>
              <a:off x="6610309" y="3664045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2047</a:t>
              </a:r>
              <a:endPara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146"/>
            <p:cNvSpPr txBox="1">
              <a:spLocks noChangeArrowheads="1"/>
            </p:cNvSpPr>
            <p:nvPr/>
          </p:nvSpPr>
          <p:spPr bwMode="auto">
            <a:xfrm>
              <a:off x="7237843" y="2555448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44" name="Text Box 146"/>
            <p:cNvSpPr txBox="1">
              <a:spLocks noChangeArrowheads="1"/>
            </p:cNvSpPr>
            <p:nvPr/>
          </p:nvSpPr>
          <p:spPr bwMode="auto">
            <a:xfrm>
              <a:off x="7234472" y="2282840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/>
            </a:p>
          </p:txBody>
        </p:sp>
        <p:sp>
          <p:nvSpPr>
            <p:cNvPr id="46" name="Text Box 146"/>
            <p:cNvSpPr txBox="1">
              <a:spLocks noChangeArrowheads="1"/>
            </p:cNvSpPr>
            <p:nvPr/>
          </p:nvSpPr>
          <p:spPr bwMode="auto">
            <a:xfrm>
              <a:off x="7234472" y="1144492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47" name="Text Box 146"/>
            <p:cNvSpPr txBox="1">
              <a:spLocks noChangeArrowheads="1"/>
            </p:cNvSpPr>
            <p:nvPr/>
          </p:nvSpPr>
          <p:spPr bwMode="auto">
            <a:xfrm>
              <a:off x="6615690" y="2285582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146"/>
            <p:cNvSpPr txBox="1">
              <a:spLocks noChangeArrowheads="1"/>
            </p:cNvSpPr>
            <p:nvPr/>
          </p:nvSpPr>
          <p:spPr bwMode="auto">
            <a:xfrm>
              <a:off x="6615690" y="4175045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49" name="Text Box 146"/>
            <p:cNvSpPr txBox="1">
              <a:spLocks noChangeArrowheads="1"/>
            </p:cNvSpPr>
            <p:nvPr/>
          </p:nvSpPr>
          <p:spPr bwMode="auto">
            <a:xfrm>
              <a:off x="7249769" y="4205412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52" name="Text Box 146"/>
            <p:cNvSpPr txBox="1">
              <a:spLocks noChangeArrowheads="1"/>
            </p:cNvSpPr>
            <p:nvPr/>
          </p:nvSpPr>
          <p:spPr bwMode="auto">
            <a:xfrm>
              <a:off x="7233920" y="1997951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>
                <a:spcBef>
                  <a:spcPct val="50000"/>
                </a:spcBef>
                <a:defRPr/>
              </a:pPr>
              <a:endParaRPr lang="en-US" sz="1200" b="0" dirty="0"/>
            </a:p>
          </p:txBody>
        </p:sp>
        <p:sp>
          <p:nvSpPr>
            <p:cNvPr id="54" name="Text Box 146"/>
            <p:cNvSpPr txBox="1">
              <a:spLocks noChangeArrowheads="1"/>
            </p:cNvSpPr>
            <p:nvPr/>
          </p:nvSpPr>
          <p:spPr bwMode="auto">
            <a:xfrm>
              <a:off x="7248393" y="3926742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endParaRPr lang="en-US" sz="1200" b="0" dirty="0">
                <a:cs typeface="+mn-cs"/>
              </a:endParaRPr>
            </a:p>
          </p:txBody>
        </p:sp>
        <p:sp>
          <p:nvSpPr>
            <p:cNvPr id="55" name="Text Box 146"/>
            <p:cNvSpPr txBox="1">
              <a:spLocks noChangeArrowheads="1"/>
            </p:cNvSpPr>
            <p:nvPr/>
          </p:nvSpPr>
          <p:spPr bwMode="auto">
            <a:xfrm>
              <a:off x="6607382" y="3935218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2048</a:t>
              </a:r>
              <a:endPara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ight Brace 55"/>
            <p:cNvSpPr/>
            <p:nvPr/>
          </p:nvSpPr>
          <p:spPr>
            <a:xfrm>
              <a:off x="8191228" y="2285045"/>
              <a:ext cx="150989" cy="1656346"/>
            </a:xfrm>
            <a:prstGeom prst="rightBrace">
              <a:avLst>
                <a:gd name="adj1" fmla="val 4688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8362684" y="2959346"/>
              <a:ext cx="119191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stack</a:t>
              </a:r>
            </a:p>
          </p:txBody>
        </p:sp>
        <p:sp>
          <p:nvSpPr>
            <p:cNvPr id="58" name="Right Brace 57"/>
            <p:cNvSpPr/>
            <p:nvPr/>
          </p:nvSpPr>
          <p:spPr>
            <a:xfrm>
              <a:off x="8188301" y="3990630"/>
              <a:ext cx="179913" cy="2144854"/>
            </a:xfrm>
            <a:prstGeom prst="rightBrace">
              <a:avLst>
                <a:gd name="adj1" fmla="val 4688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8362685" y="5032142"/>
              <a:ext cx="119191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heap</a:t>
              </a:r>
            </a:p>
          </p:txBody>
        </p:sp>
        <p:sp>
          <p:nvSpPr>
            <p:cNvPr id="60" name="Text Box 146"/>
            <p:cNvSpPr txBox="1">
              <a:spLocks noChangeArrowheads="1"/>
            </p:cNvSpPr>
            <p:nvPr/>
          </p:nvSpPr>
          <p:spPr bwMode="auto">
            <a:xfrm>
              <a:off x="7239838" y="3112576"/>
              <a:ext cx="650455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Text Box 146">
              <a:extLst>
                <a:ext uri="{FF2B5EF4-FFF2-40B4-BE49-F238E27FC236}">
                  <a16:creationId xmlns:a16="http://schemas.microsoft.com/office/drawing/2014/main" id="{328F35F9-D300-4D48-B081-04FDBAE8A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4472" y="1439375"/>
              <a:ext cx="650455" cy="295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>
                <a:spcBef>
                  <a:spcPct val="50000"/>
                </a:spcBef>
                <a:defRPr/>
              </a:pPr>
              <a:endParaRPr lang="en-US" sz="1200" b="0" dirty="0"/>
            </a:p>
          </p:txBody>
        </p:sp>
        <p:sp>
          <p:nvSpPr>
            <p:cNvPr id="106" name="Text Box 146">
              <a:extLst>
                <a:ext uri="{FF2B5EF4-FFF2-40B4-BE49-F238E27FC236}">
                  <a16:creationId xmlns:a16="http://schemas.microsoft.com/office/drawing/2014/main" id="{487FF8B8-A733-E646-97BF-2E6D60C04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961" y="1175825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146">
              <a:extLst>
                <a:ext uri="{FF2B5EF4-FFF2-40B4-BE49-F238E27FC236}">
                  <a16:creationId xmlns:a16="http://schemas.microsoft.com/office/drawing/2014/main" id="{8F87C3D6-1C5C-A54B-BF5D-DE0D243CE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3139" y="6134260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146">
              <a:extLst>
                <a:ext uri="{FF2B5EF4-FFF2-40B4-BE49-F238E27FC236}">
                  <a16:creationId xmlns:a16="http://schemas.microsoft.com/office/drawing/2014/main" id="{BD09B52D-B6E3-354E-AE60-00D4C02C5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4472" y="1731013"/>
              <a:ext cx="650455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algn="r" defTabSz="914400" rtl="0" eaLnBrk="1" latinLnBrk="0" hangingPunct="1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67" name="Text Box 146">
              <a:extLst>
                <a:ext uri="{FF2B5EF4-FFF2-40B4-BE49-F238E27FC236}">
                  <a16:creationId xmlns:a16="http://schemas.microsoft.com/office/drawing/2014/main" id="{19B095E1-45C9-CE49-A113-0E39537E8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3139" y="1914718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73" name="Text Box 146">
              <a:extLst>
                <a:ext uri="{FF2B5EF4-FFF2-40B4-BE49-F238E27FC236}">
                  <a16:creationId xmlns:a16="http://schemas.microsoft.com/office/drawing/2014/main" id="{6840EC16-8002-5143-BBCD-3F1E64E32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9513" y="1416594"/>
              <a:ext cx="6293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80" name="Rounded Rectangular Callout 79">
              <a:extLst>
                <a:ext uri="{FF2B5EF4-FFF2-40B4-BE49-F238E27FC236}">
                  <a16:creationId xmlns:a16="http://schemas.microsoft.com/office/drawing/2014/main" id="{9F60AEAD-95CF-444F-BC35-BFA9E1C23A5B}"/>
                </a:ext>
              </a:extLst>
            </p:cNvPr>
            <p:cNvSpPr/>
            <p:nvPr/>
          </p:nvSpPr>
          <p:spPr>
            <a:xfrm>
              <a:off x="5119059" y="1869512"/>
              <a:ext cx="1312063" cy="425912"/>
            </a:xfrm>
            <a:prstGeom prst="wedgeRoundRectCallout">
              <a:avLst>
                <a:gd name="adj1" fmla="val 81670"/>
                <a:gd name="adj2" fmla="val 572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72000" rIns="0" rtlCol="0" anchor="ctr" anchorCtr="0"/>
            <a:lstStyle/>
            <a:p>
              <a:pPr>
                <a:spcBef>
                  <a:spcPts val="600"/>
                </a:spcBef>
                <a:buClr>
                  <a:schemeClr val="tx1"/>
                </a:buClr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Static variables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ounded Rectangular Callout 81">
              <a:extLst>
                <a:ext uri="{FF2B5EF4-FFF2-40B4-BE49-F238E27FC236}">
                  <a16:creationId xmlns:a16="http://schemas.microsoft.com/office/drawing/2014/main" id="{8289859F-B6D4-E548-BE18-6D65B230D408}"/>
                </a:ext>
              </a:extLst>
            </p:cNvPr>
            <p:cNvSpPr/>
            <p:nvPr/>
          </p:nvSpPr>
          <p:spPr>
            <a:xfrm>
              <a:off x="4853099" y="4931326"/>
              <a:ext cx="1590661" cy="432874"/>
            </a:xfrm>
            <a:prstGeom prst="wedgeRoundRectCallout">
              <a:avLst>
                <a:gd name="adj1" fmla="val 69431"/>
                <a:gd name="adj2" fmla="val 91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72000" rIns="0" rtlCol="0" anchor="ctr" anchorCtr="0"/>
            <a:lstStyle/>
            <a:p>
              <a:pPr>
                <a:spcBef>
                  <a:spcPts val="600"/>
                </a:spcBef>
                <a:buClr>
                  <a:schemeClr val="tx1"/>
                </a:buClr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Objects and arrays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Rounded Rectangular Callout 84">
              <a:extLst>
                <a:ext uri="{FF2B5EF4-FFF2-40B4-BE49-F238E27FC236}">
                  <a16:creationId xmlns:a16="http://schemas.microsoft.com/office/drawing/2014/main" id="{C814CA72-0E97-2E43-85FD-EFAE9270E922}"/>
                </a:ext>
              </a:extLst>
            </p:cNvPr>
            <p:cNvSpPr/>
            <p:nvPr/>
          </p:nvSpPr>
          <p:spPr>
            <a:xfrm>
              <a:off x="4723612" y="2945555"/>
              <a:ext cx="1809227" cy="736351"/>
            </a:xfrm>
            <a:prstGeom prst="wedgeRoundRectCallout">
              <a:avLst>
                <a:gd name="adj1" fmla="val 69232"/>
                <a:gd name="adj2" fmla="val 962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72000" rIns="0" rtlCol="0" anchor="ctr" anchorCtr="0"/>
            <a:lstStyle/>
            <a:p>
              <a:pPr>
                <a:spcBef>
                  <a:spcPts val="600"/>
                </a:spcBef>
                <a:buClr>
                  <a:schemeClr val="tx1"/>
                </a:buClr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Local and argument variables of executing subroutines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8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Creating objects</a:t>
            </a:r>
            <a:endParaRPr lang="en-US" dirty="0"/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26538B4A-AF74-6B41-AE8D-25641092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172A66-60A5-624E-AC95-C10A84FD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0" y="4526657"/>
            <a:ext cx="432934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Client code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91" name="Text Box 3">
            <a:extLst>
              <a:ext uri="{FF2B5EF4-FFF2-40B4-BE49-F238E27FC236}">
                <a16:creationId xmlns:a16="http://schemas.microsoft.com/office/drawing/2014/main" id="{8B25AF27-2FB0-4047-A2BA-2AA5D548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612" y="4828942"/>
            <a:ext cx="2325425" cy="118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0" bIns="1440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var Point p1, p2;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 p1 =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Point.new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(1,2);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 p2 =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Point.new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(3,4);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79B46926-4FB3-D241-9BB4-3AA01EE4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1276112"/>
            <a:ext cx="3362638" cy="31125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coordinates of this point: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field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number of point objects constructed so far: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static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Constructs a point and initializes it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the given coordinates */ 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new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ax;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this;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Point methods…</a:t>
            </a:r>
          </a:p>
          <a:p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6B56D0C3-43F5-034E-B8A2-9986B6E4D958}"/>
              </a:ext>
            </a:extLst>
          </p:cNvPr>
          <p:cNvSpPr/>
          <p:nvPr/>
        </p:nvSpPr>
        <p:spPr>
          <a:xfrm>
            <a:off x="5119059" y="1869512"/>
            <a:ext cx="1312063" cy="425912"/>
          </a:xfrm>
          <a:prstGeom prst="wedgeRoundRectCallout">
            <a:avLst>
              <a:gd name="adj1" fmla="val 81670"/>
              <a:gd name="adj2" fmla="val 5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Ins="0" rtlCol="0" anchor="ctr" anchorCtr="0"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Static variables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EA2B4238-8D85-C242-9287-C89ADF084414}"/>
              </a:ext>
            </a:extLst>
          </p:cNvPr>
          <p:cNvSpPr/>
          <p:nvPr/>
        </p:nvSpPr>
        <p:spPr>
          <a:xfrm>
            <a:off x="4723612" y="2945555"/>
            <a:ext cx="1809227" cy="736351"/>
          </a:xfrm>
          <a:prstGeom prst="wedgeRoundRectCallout">
            <a:avLst>
              <a:gd name="adj1" fmla="val 69232"/>
              <a:gd name="adj2" fmla="val 96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Ins="0" rtlCol="0" anchor="ctr" anchorCtr="0"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Local and argument variables of executing subroutines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3AAE0BF5-0276-FC47-9DF3-0DCD8E88EE5B}"/>
              </a:ext>
            </a:extLst>
          </p:cNvPr>
          <p:cNvSpPr/>
          <p:nvPr/>
        </p:nvSpPr>
        <p:spPr>
          <a:xfrm>
            <a:off x="4853099" y="4931326"/>
            <a:ext cx="1590661" cy="432874"/>
          </a:xfrm>
          <a:prstGeom prst="wedgeRoundRectCallout">
            <a:avLst>
              <a:gd name="adj1" fmla="val 69431"/>
              <a:gd name="adj2" fmla="val 9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Ins="0" rtlCol="0" anchor="ctr" anchorCtr="0"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Objects and arrays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 Box 146">
            <a:extLst>
              <a:ext uri="{FF2B5EF4-FFF2-40B4-BE49-F238E27FC236}">
                <a16:creationId xmlns:a16="http://schemas.microsoft.com/office/drawing/2014/main" id="{461B809F-586E-1C46-8D27-09835886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627" y="6154091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62" name="Text Box 146">
            <a:extLst>
              <a:ext uri="{FF2B5EF4-FFF2-40B4-BE49-F238E27FC236}">
                <a16:creationId xmlns:a16="http://schemas.microsoft.com/office/drawing/2014/main" id="{6F79BD66-3EC9-3D43-B8BF-49C296B5A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9" y="4478667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 Box 146">
            <a:extLst>
              <a:ext uri="{FF2B5EF4-FFF2-40B4-BE49-F238E27FC236}">
                <a16:creationId xmlns:a16="http://schemas.microsoft.com/office/drawing/2014/main" id="{17D1E463-11B9-E249-8EA8-9B1A8F698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540" y="4756402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64" name="Text Box 146">
            <a:extLst>
              <a:ext uri="{FF2B5EF4-FFF2-40B4-BE49-F238E27FC236}">
                <a16:creationId xmlns:a16="http://schemas.microsoft.com/office/drawing/2014/main" id="{6A9196F0-1416-B040-B1FD-ADE7B388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302" y="4480663"/>
            <a:ext cx="784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4112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146">
            <a:extLst>
              <a:ext uri="{FF2B5EF4-FFF2-40B4-BE49-F238E27FC236}">
                <a16:creationId xmlns:a16="http://schemas.microsoft.com/office/drawing/2014/main" id="{2BFCCED1-1980-A742-A5A7-6B7C02E71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97" y="4758398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4113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Box 146">
            <a:extLst>
              <a:ext uri="{FF2B5EF4-FFF2-40B4-BE49-F238E27FC236}">
                <a16:creationId xmlns:a16="http://schemas.microsoft.com/office/drawing/2014/main" id="{55452D6B-2617-2A44-83DC-FD353422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539" y="5032142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71" name="Text Box 146">
            <a:extLst>
              <a:ext uri="{FF2B5EF4-FFF2-40B4-BE49-F238E27FC236}">
                <a16:creationId xmlns:a16="http://schemas.microsoft.com/office/drawing/2014/main" id="{AE86FED6-C245-B546-BF9B-2D6C7277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487" y="4977642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Box 146">
            <a:extLst>
              <a:ext uri="{FF2B5EF4-FFF2-40B4-BE49-F238E27FC236}">
                <a16:creationId xmlns:a16="http://schemas.microsoft.com/office/drawing/2014/main" id="{FCB3E695-74A1-E94D-8A48-47A974E7B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765" y="3380054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78" name="Text Box 146">
            <a:extLst>
              <a:ext uri="{FF2B5EF4-FFF2-40B4-BE49-F238E27FC236}">
                <a16:creationId xmlns:a16="http://schemas.microsoft.com/office/drawing/2014/main" id="{90AC9F61-A63B-FD46-9E72-5482549CE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938" y="3382050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 Box 146">
            <a:extLst>
              <a:ext uri="{FF2B5EF4-FFF2-40B4-BE49-F238E27FC236}">
                <a16:creationId xmlns:a16="http://schemas.microsoft.com/office/drawing/2014/main" id="{7A0926EC-09D4-6740-9488-28C479444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81" y="2841403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15087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 Box 146">
            <a:extLst>
              <a:ext uri="{FF2B5EF4-FFF2-40B4-BE49-F238E27FC236}">
                <a16:creationId xmlns:a16="http://schemas.microsoft.com/office/drawing/2014/main" id="{A69E4DC3-6DAA-C14E-B481-7CB2E546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948" y="2525081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0F449F12-064E-D74D-A9B1-982FD33C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75" y="2829690"/>
            <a:ext cx="46561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latin typeface="Consolas"/>
                <a:cs typeface="Consolas"/>
              </a:rPr>
              <a:t>p1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4DE3B711-82A8-F841-9A91-9233BE44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060" y="841205"/>
            <a:ext cx="52475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RAM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3" name="Text Box 146">
            <a:extLst>
              <a:ext uri="{FF2B5EF4-FFF2-40B4-BE49-F238E27FC236}">
                <a16:creationId xmlns:a16="http://schemas.microsoft.com/office/drawing/2014/main" id="{C61A1D27-CAD2-4543-B25E-6D37C102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538" y="5309760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84" name="Text Box 146">
            <a:extLst>
              <a:ext uri="{FF2B5EF4-FFF2-40B4-BE49-F238E27FC236}">
                <a16:creationId xmlns:a16="http://schemas.microsoft.com/office/drawing/2014/main" id="{E845230D-2786-0C4D-8500-0A91C2806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549" y="5587495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85" name="Text Box 146">
            <a:extLst>
              <a:ext uri="{FF2B5EF4-FFF2-40B4-BE49-F238E27FC236}">
                <a16:creationId xmlns:a16="http://schemas.microsoft.com/office/drawing/2014/main" id="{1FA5C479-9D64-C94D-82B5-4D6165E78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11" y="5311756"/>
            <a:ext cx="784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15087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46">
            <a:extLst>
              <a:ext uri="{FF2B5EF4-FFF2-40B4-BE49-F238E27FC236}">
                <a16:creationId xmlns:a16="http://schemas.microsoft.com/office/drawing/2014/main" id="{F1AE77F5-54C6-1A49-8B18-8DB50E6E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906" y="5589491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15088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 Box 146">
            <a:extLst>
              <a:ext uri="{FF2B5EF4-FFF2-40B4-BE49-F238E27FC236}">
                <a16:creationId xmlns:a16="http://schemas.microsoft.com/office/drawing/2014/main" id="{23FC5763-217A-B74A-9FBC-78E46047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548" y="5863235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88" name="Text Box 146">
            <a:extLst>
              <a:ext uri="{FF2B5EF4-FFF2-40B4-BE49-F238E27FC236}">
                <a16:creationId xmlns:a16="http://schemas.microsoft.com/office/drawing/2014/main" id="{F6429282-328D-D849-90AB-BB5BE8F4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496" y="5808735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46">
            <a:extLst>
              <a:ext uri="{FF2B5EF4-FFF2-40B4-BE49-F238E27FC236}">
                <a16:creationId xmlns:a16="http://schemas.microsoft.com/office/drawing/2014/main" id="{21BD1A60-5946-334B-A3ED-E228480CD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136" y="3655569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94" name="Text Box 146">
            <a:extLst>
              <a:ext uri="{FF2B5EF4-FFF2-40B4-BE49-F238E27FC236}">
                <a16:creationId xmlns:a16="http://schemas.microsoft.com/office/drawing/2014/main" id="{F925DEC5-AD09-5546-80EC-8192A0FDC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09" y="3664045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2047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146">
            <a:extLst>
              <a:ext uri="{FF2B5EF4-FFF2-40B4-BE49-F238E27FC236}">
                <a16:creationId xmlns:a16="http://schemas.microsoft.com/office/drawing/2014/main" id="{DCE89F1B-2910-0C48-8607-8BC6F9A3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843" y="2555448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104" name="Text Box 146">
            <a:extLst>
              <a:ext uri="{FF2B5EF4-FFF2-40B4-BE49-F238E27FC236}">
                <a16:creationId xmlns:a16="http://schemas.microsoft.com/office/drawing/2014/main" id="{76DF224C-9583-C549-A4D2-C41210C14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472" y="2282840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/>
          </a:p>
        </p:txBody>
      </p:sp>
      <p:sp>
        <p:nvSpPr>
          <p:cNvPr id="108" name="Text Box 146">
            <a:extLst>
              <a:ext uri="{FF2B5EF4-FFF2-40B4-BE49-F238E27FC236}">
                <a16:creationId xmlns:a16="http://schemas.microsoft.com/office/drawing/2014/main" id="{E4241991-B677-EE49-82DC-58C2B94A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839" y="1431569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111" name="Text Box 146">
            <a:extLst>
              <a:ext uri="{FF2B5EF4-FFF2-40B4-BE49-F238E27FC236}">
                <a16:creationId xmlns:a16="http://schemas.microsoft.com/office/drawing/2014/main" id="{C5F2E92A-727B-2E40-BD80-05036EB0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472" y="1144492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112" name="Text Box 146">
            <a:extLst>
              <a:ext uri="{FF2B5EF4-FFF2-40B4-BE49-F238E27FC236}">
                <a16:creationId xmlns:a16="http://schemas.microsoft.com/office/drawing/2014/main" id="{9368243D-7175-EA4D-BBED-DB2A2277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690" y="2285582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 Box 146">
            <a:extLst>
              <a:ext uri="{FF2B5EF4-FFF2-40B4-BE49-F238E27FC236}">
                <a16:creationId xmlns:a16="http://schemas.microsoft.com/office/drawing/2014/main" id="{9C30241F-EFC5-EB4A-BC26-29ABC40B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690" y="4175045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114" name="Text Box 146">
            <a:extLst>
              <a:ext uri="{FF2B5EF4-FFF2-40B4-BE49-F238E27FC236}">
                <a16:creationId xmlns:a16="http://schemas.microsoft.com/office/drawing/2014/main" id="{A81B04AD-C062-BF4A-9D42-18D26917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769" y="4205412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115" name="Text Box 146">
            <a:extLst>
              <a:ext uri="{FF2B5EF4-FFF2-40B4-BE49-F238E27FC236}">
                <a16:creationId xmlns:a16="http://schemas.microsoft.com/office/drawing/2014/main" id="{983C3B25-0ADE-5744-BE0B-AFB70E9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920" y="1997951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50000"/>
              </a:spcBef>
              <a:defRPr/>
            </a:pPr>
            <a:endParaRPr lang="en-US" sz="1200" b="0" dirty="0"/>
          </a:p>
        </p:txBody>
      </p:sp>
      <p:sp>
        <p:nvSpPr>
          <p:cNvPr id="116" name="Text Box 146">
            <a:extLst>
              <a:ext uri="{FF2B5EF4-FFF2-40B4-BE49-F238E27FC236}">
                <a16:creationId xmlns:a16="http://schemas.microsoft.com/office/drawing/2014/main" id="{EF747572-BD45-724E-87EA-65D99F8FD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393" y="3926742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117" name="Text Box 146">
            <a:extLst>
              <a:ext uri="{FF2B5EF4-FFF2-40B4-BE49-F238E27FC236}">
                <a16:creationId xmlns:a16="http://schemas.microsoft.com/office/drawing/2014/main" id="{16E4855D-15B0-DC47-97D7-197F8CC10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382" y="3935218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A967F1A5-FC26-F94D-A1E0-4D3977D97E67}"/>
              </a:ext>
            </a:extLst>
          </p:cNvPr>
          <p:cNvSpPr/>
          <p:nvPr/>
        </p:nvSpPr>
        <p:spPr>
          <a:xfrm>
            <a:off x="8191228" y="2285045"/>
            <a:ext cx="150989" cy="1656346"/>
          </a:xfrm>
          <a:prstGeom prst="rightBrace">
            <a:avLst>
              <a:gd name="adj1" fmla="val 4688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8565E0DF-8675-5A42-989C-BD06A716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684" y="2959346"/>
            <a:ext cx="119191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stack</a:t>
            </a:r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121D353F-B373-FE40-8193-F0ADD0EAC90B}"/>
              </a:ext>
            </a:extLst>
          </p:cNvPr>
          <p:cNvSpPr/>
          <p:nvPr/>
        </p:nvSpPr>
        <p:spPr>
          <a:xfrm>
            <a:off x="8188301" y="3990630"/>
            <a:ext cx="179913" cy="2144854"/>
          </a:xfrm>
          <a:prstGeom prst="rightBrace">
            <a:avLst>
              <a:gd name="adj1" fmla="val 4688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0">
            <a:extLst>
              <a:ext uri="{FF2B5EF4-FFF2-40B4-BE49-F238E27FC236}">
                <a16:creationId xmlns:a16="http://schemas.microsoft.com/office/drawing/2014/main" id="{51B97113-86FE-A740-A740-7EE28A6D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685" y="5032142"/>
            <a:ext cx="119191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heap</a:t>
            </a:r>
          </a:p>
        </p:txBody>
      </p:sp>
      <p:sp>
        <p:nvSpPr>
          <p:cNvPr id="122" name="Text Box 146">
            <a:extLst>
              <a:ext uri="{FF2B5EF4-FFF2-40B4-BE49-F238E27FC236}">
                <a16:creationId xmlns:a16="http://schemas.microsoft.com/office/drawing/2014/main" id="{1E3B5776-26BE-C14C-A1B7-F17DFFFDB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838" y="3112576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4112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Rectangle 10">
            <a:extLst>
              <a:ext uri="{FF2B5EF4-FFF2-40B4-BE49-F238E27FC236}">
                <a16:creationId xmlns:a16="http://schemas.microsoft.com/office/drawing/2014/main" id="{21E384FC-7529-8E46-B67A-ADA77EBE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584" y="3091725"/>
            <a:ext cx="237880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latin typeface="Consolas"/>
                <a:cs typeface="Consolas"/>
              </a:rPr>
              <a:t>p2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24" name="Text Box 146">
            <a:extLst>
              <a:ext uri="{FF2B5EF4-FFF2-40B4-BE49-F238E27FC236}">
                <a16:creationId xmlns:a16="http://schemas.microsoft.com/office/drawing/2014/main" id="{CE814483-6B91-7B46-AA50-C1089F8B4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472" y="1439375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50000"/>
              </a:spcBef>
              <a:defRPr/>
            </a:pPr>
            <a:endParaRPr lang="en-US" sz="1200" b="0" dirty="0"/>
          </a:p>
        </p:txBody>
      </p:sp>
      <p:sp>
        <p:nvSpPr>
          <p:cNvPr id="125" name="Text Box 146">
            <a:extLst>
              <a:ext uri="{FF2B5EF4-FFF2-40B4-BE49-F238E27FC236}">
                <a16:creationId xmlns:a16="http://schemas.microsoft.com/office/drawing/2014/main" id="{77C71354-6DE8-C944-B90A-8251E3017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961" y="1175825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 Box 146">
            <a:extLst>
              <a:ext uri="{FF2B5EF4-FFF2-40B4-BE49-F238E27FC236}">
                <a16:creationId xmlns:a16="http://schemas.microsoft.com/office/drawing/2014/main" id="{427235E0-AD4C-E94A-BBDF-4B7DBA60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139" y="6134260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0">
            <a:extLst>
              <a:ext uri="{FF2B5EF4-FFF2-40B4-BE49-F238E27FC236}">
                <a16:creationId xmlns:a16="http://schemas.microsoft.com/office/drawing/2014/main" id="{554FD249-5679-C04C-A67C-101CD172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082" y="1727000"/>
            <a:ext cx="237880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latin typeface="Consolas"/>
                <a:cs typeface="Consolas"/>
              </a:rPr>
              <a:t>pointCount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29" name="Text Box 146">
            <a:extLst>
              <a:ext uri="{FF2B5EF4-FFF2-40B4-BE49-F238E27FC236}">
                <a16:creationId xmlns:a16="http://schemas.microsoft.com/office/drawing/2014/main" id="{603FCB37-5C96-4347-BA70-65D7138F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472" y="1731013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r" defTabSz="914400" rtl="0" eaLnBrk="1" latinLnBrk="0" hangingPunct="1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30" name="Text Box 146">
            <a:extLst>
              <a:ext uri="{FF2B5EF4-FFF2-40B4-BE49-F238E27FC236}">
                <a16:creationId xmlns:a16="http://schemas.microsoft.com/office/drawing/2014/main" id="{A9FB2D02-3DFB-B449-8A78-421C91297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139" y="1914718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131" name="Text Box 146">
            <a:extLst>
              <a:ext uri="{FF2B5EF4-FFF2-40B4-BE49-F238E27FC236}">
                <a16:creationId xmlns:a16="http://schemas.microsoft.com/office/drawing/2014/main" id="{0067ADC4-F09F-D847-8E50-5B95F0A9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555" y="1731820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32" name="Rectangle 10">
            <a:extLst>
              <a:ext uri="{FF2B5EF4-FFF2-40B4-BE49-F238E27FC236}">
                <a16:creationId xmlns:a16="http://schemas.microsoft.com/office/drawing/2014/main" id="{250F463B-CA8B-AF4E-BC33-CF96C03E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80" y="2903468"/>
            <a:ext cx="1191915" cy="40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525" indent="-9525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100" dirty="0">
                <a:latin typeface="Times New Roman"/>
                <a:cs typeface="Times New Roman"/>
              </a:rPr>
              <a:t>(arbitrary addresses)</a:t>
            </a:r>
          </a:p>
        </p:txBody>
      </p:sp>
    </p:spTree>
    <p:extLst>
      <p:ext uri="{BB962C8B-B14F-4D97-AF65-F5344CB8AC3E}">
        <p14:creationId xmlns:p14="http://schemas.microsoft.com/office/powerpoint/2010/main" val="388628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Programming: </a:t>
            </a:r>
            <a:r>
              <a:rPr lang="en-US" sz="2400" dirty="0"/>
              <a:t>Creating objects</a:t>
            </a:r>
            <a:endParaRPr lang="en-US" dirty="0"/>
          </a:p>
        </p:txBody>
      </p:sp>
      <p:sp>
        <p:nvSpPr>
          <p:cNvPr id="51" name="Text Box 146"/>
          <p:cNvSpPr txBox="1">
            <a:spLocks noChangeArrowheads="1"/>
          </p:cNvSpPr>
          <p:nvPr/>
        </p:nvSpPr>
        <p:spPr bwMode="auto">
          <a:xfrm>
            <a:off x="7249627" y="6154091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23" name="Text Box 146"/>
          <p:cNvSpPr txBox="1">
            <a:spLocks noChangeArrowheads="1"/>
          </p:cNvSpPr>
          <p:nvPr/>
        </p:nvSpPr>
        <p:spPr bwMode="auto">
          <a:xfrm>
            <a:off x="7248529" y="4478667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Box 146"/>
          <p:cNvSpPr txBox="1">
            <a:spLocks noChangeArrowheads="1"/>
          </p:cNvSpPr>
          <p:nvPr/>
        </p:nvSpPr>
        <p:spPr bwMode="auto">
          <a:xfrm>
            <a:off x="7250540" y="4756402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Text Box 146"/>
          <p:cNvSpPr txBox="1">
            <a:spLocks noChangeArrowheads="1"/>
          </p:cNvSpPr>
          <p:nvPr/>
        </p:nvSpPr>
        <p:spPr bwMode="auto">
          <a:xfrm>
            <a:off x="6462302" y="4480663"/>
            <a:ext cx="784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4112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146"/>
          <p:cNvSpPr txBox="1">
            <a:spLocks noChangeArrowheads="1"/>
          </p:cNvSpPr>
          <p:nvPr/>
        </p:nvSpPr>
        <p:spPr bwMode="auto">
          <a:xfrm>
            <a:off x="6619897" y="4758398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4113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146"/>
          <p:cNvSpPr txBox="1">
            <a:spLocks noChangeArrowheads="1"/>
          </p:cNvSpPr>
          <p:nvPr/>
        </p:nvSpPr>
        <p:spPr bwMode="auto">
          <a:xfrm>
            <a:off x="7250539" y="5032142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28" name="Text Box 146"/>
          <p:cNvSpPr txBox="1">
            <a:spLocks noChangeArrowheads="1"/>
          </p:cNvSpPr>
          <p:nvPr/>
        </p:nvSpPr>
        <p:spPr bwMode="auto">
          <a:xfrm>
            <a:off x="6588487" y="4977642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46"/>
          <p:cNvSpPr txBox="1">
            <a:spLocks noChangeArrowheads="1"/>
          </p:cNvSpPr>
          <p:nvPr/>
        </p:nvSpPr>
        <p:spPr bwMode="auto">
          <a:xfrm>
            <a:off x="7242765" y="3380054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30" name="Text Box 146"/>
          <p:cNvSpPr txBox="1">
            <a:spLocks noChangeArrowheads="1"/>
          </p:cNvSpPr>
          <p:nvPr/>
        </p:nvSpPr>
        <p:spPr bwMode="auto">
          <a:xfrm>
            <a:off x="6606938" y="3382050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46"/>
          <p:cNvSpPr txBox="1">
            <a:spLocks noChangeArrowheads="1"/>
          </p:cNvSpPr>
          <p:nvPr/>
        </p:nvSpPr>
        <p:spPr bwMode="auto">
          <a:xfrm>
            <a:off x="7237581" y="2841403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15087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 Box 146"/>
          <p:cNvSpPr txBox="1">
            <a:spLocks noChangeArrowheads="1"/>
          </p:cNvSpPr>
          <p:nvPr/>
        </p:nvSpPr>
        <p:spPr bwMode="auto">
          <a:xfrm>
            <a:off x="6608948" y="2525081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7884375" y="2829690"/>
            <a:ext cx="46561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latin typeface="Consolas"/>
                <a:cs typeface="Consolas"/>
              </a:rPr>
              <a:t>p1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7297060" y="841205"/>
            <a:ext cx="52475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RAM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5" name="Text Box 146"/>
          <p:cNvSpPr txBox="1">
            <a:spLocks noChangeArrowheads="1"/>
          </p:cNvSpPr>
          <p:nvPr/>
        </p:nvSpPr>
        <p:spPr bwMode="auto">
          <a:xfrm>
            <a:off x="7250538" y="5309760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6" name="Text Box 146"/>
          <p:cNvSpPr txBox="1">
            <a:spLocks noChangeArrowheads="1"/>
          </p:cNvSpPr>
          <p:nvPr/>
        </p:nvSpPr>
        <p:spPr bwMode="auto">
          <a:xfrm>
            <a:off x="7252549" y="5587495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7" name="Text Box 146"/>
          <p:cNvSpPr txBox="1">
            <a:spLocks noChangeArrowheads="1"/>
          </p:cNvSpPr>
          <p:nvPr/>
        </p:nvSpPr>
        <p:spPr bwMode="auto">
          <a:xfrm>
            <a:off x="6464311" y="5311756"/>
            <a:ext cx="7849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15087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146"/>
          <p:cNvSpPr txBox="1">
            <a:spLocks noChangeArrowheads="1"/>
          </p:cNvSpPr>
          <p:nvPr/>
        </p:nvSpPr>
        <p:spPr bwMode="auto">
          <a:xfrm>
            <a:off x="6621906" y="5589491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15088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146"/>
          <p:cNvSpPr txBox="1">
            <a:spLocks noChangeArrowheads="1"/>
          </p:cNvSpPr>
          <p:nvPr/>
        </p:nvSpPr>
        <p:spPr bwMode="auto">
          <a:xfrm>
            <a:off x="7252548" y="5863235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40" name="Text Box 146"/>
          <p:cNvSpPr txBox="1">
            <a:spLocks noChangeArrowheads="1"/>
          </p:cNvSpPr>
          <p:nvPr/>
        </p:nvSpPr>
        <p:spPr bwMode="auto">
          <a:xfrm>
            <a:off x="6590496" y="5808735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46"/>
          <p:cNvSpPr txBox="1">
            <a:spLocks noChangeArrowheads="1"/>
          </p:cNvSpPr>
          <p:nvPr/>
        </p:nvSpPr>
        <p:spPr bwMode="auto">
          <a:xfrm>
            <a:off x="7246136" y="3655569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42" name="Text Box 146"/>
          <p:cNvSpPr txBox="1">
            <a:spLocks noChangeArrowheads="1"/>
          </p:cNvSpPr>
          <p:nvPr/>
        </p:nvSpPr>
        <p:spPr bwMode="auto">
          <a:xfrm>
            <a:off x="6610309" y="3664045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2047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146"/>
          <p:cNvSpPr txBox="1">
            <a:spLocks noChangeArrowheads="1"/>
          </p:cNvSpPr>
          <p:nvPr/>
        </p:nvSpPr>
        <p:spPr bwMode="auto">
          <a:xfrm>
            <a:off x="7237843" y="2555448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44" name="Text Box 146"/>
          <p:cNvSpPr txBox="1">
            <a:spLocks noChangeArrowheads="1"/>
          </p:cNvSpPr>
          <p:nvPr/>
        </p:nvSpPr>
        <p:spPr bwMode="auto">
          <a:xfrm>
            <a:off x="7234472" y="2282840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/>
          </a:p>
        </p:txBody>
      </p:sp>
      <p:sp>
        <p:nvSpPr>
          <p:cNvPr id="45" name="Text Box 146"/>
          <p:cNvSpPr txBox="1">
            <a:spLocks noChangeArrowheads="1"/>
          </p:cNvSpPr>
          <p:nvPr/>
        </p:nvSpPr>
        <p:spPr bwMode="auto">
          <a:xfrm>
            <a:off x="6605839" y="1431569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46" name="Text Box 146"/>
          <p:cNvSpPr txBox="1">
            <a:spLocks noChangeArrowheads="1"/>
          </p:cNvSpPr>
          <p:nvPr/>
        </p:nvSpPr>
        <p:spPr bwMode="auto">
          <a:xfrm>
            <a:off x="7234472" y="1144492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47" name="Text Box 146"/>
          <p:cNvSpPr txBox="1">
            <a:spLocks noChangeArrowheads="1"/>
          </p:cNvSpPr>
          <p:nvPr/>
        </p:nvSpPr>
        <p:spPr bwMode="auto">
          <a:xfrm>
            <a:off x="6615690" y="2285582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146"/>
          <p:cNvSpPr txBox="1">
            <a:spLocks noChangeArrowheads="1"/>
          </p:cNvSpPr>
          <p:nvPr/>
        </p:nvSpPr>
        <p:spPr bwMode="auto">
          <a:xfrm>
            <a:off x="6615690" y="4175045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49" name="Text Box 146"/>
          <p:cNvSpPr txBox="1">
            <a:spLocks noChangeArrowheads="1"/>
          </p:cNvSpPr>
          <p:nvPr/>
        </p:nvSpPr>
        <p:spPr bwMode="auto">
          <a:xfrm>
            <a:off x="7249769" y="4205412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52" name="Text Box 146"/>
          <p:cNvSpPr txBox="1">
            <a:spLocks noChangeArrowheads="1"/>
          </p:cNvSpPr>
          <p:nvPr/>
        </p:nvSpPr>
        <p:spPr bwMode="auto">
          <a:xfrm>
            <a:off x="7233920" y="1997951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50000"/>
              </a:spcBef>
              <a:defRPr/>
            </a:pPr>
            <a:endParaRPr lang="en-US" sz="1200" b="0" dirty="0"/>
          </a:p>
        </p:txBody>
      </p:sp>
      <p:sp>
        <p:nvSpPr>
          <p:cNvPr id="54" name="Text Box 146"/>
          <p:cNvSpPr txBox="1">
            <a:spLocks noChangeArrowheads="1"/>
          </p:cNvSpPr>
          <p:nvPr/>
        </p:nvSpPr>
        <p:spPr bwMode="auto">
          <a:xfrm>
            <a:off x="7248393" y="3926742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 b="0" dirty="0">
              <a:cs typeface="+mn-cs"/>
            </a:endParaRPr>
          </a:p>
        </p:txBody>
      </p:sp>
      <p:sp>
        <p:nvSpPr>
          <p:cNvPr id="55" name="Text Box 146"/>
          <p:cNvSpPr txBox="1">
            <a:spLocks noChangeArrowheads="1"/>
          </p:cNvSpPr>
          <p:nvPr/>
        </p:nvSpPr>
        <p:spPr bwMode="auto">
          <a:xfrm>
            <a:off x="6607382" y="3935218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55"/>
          <p:cNvSpPr/>
          <p:nvPr/>
        </p:nvSpPr>
        <p:spPr>
          <a:xfrm>
            <a:off x="8191228" y="2285045"/>
            <a:ext cx="150989" cy="1656346"/>
          </a:xfrm>
          <a:prstGeom prst="rightBrace">
            <a:avLst>
              <a:gd name="adj1" fmla="val 4688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8362684" y="2959346"/>
            <a:ext cx="119191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stack</a:t>
            </a:r>
          </a:p>
        </p:txBody>
      </p:sp>
      <p:sp>
        <p:nvSpPr>
          <p:cNvPr id="58" name="Right Brace 57"/>
          <p:cNvSpPr/>
          <p:nvPr/>
        </p:nvSpPr>
        <p:spPr>
          <a:xfrm>
            <a:off x="8188301" y="3990630"/>
            <a:ext cx="179913" cy="2144854"/>
          </a:xfrm>
          <a:prstGeom prst="rightBrace">
            <a:avLst>
              <a:gd name="adj1" fmla="val 4688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362685" y="5032142"/>
            <a:ext cx="119191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heap</a:t>
            </a:r>
          </a:p>
        </p:txBody>
      </p:sp>
      <p:sp>
        <p:nvSpPr>
          <p:cNvPr id="60" name="Text Box 146"/>
          <p:cNvSpPr txBox="1">
            <a:spLocks noChangeArrowheads="1"/>
          </p:cNvSpPr>
          <p:nvPr/>
        </p:nvSpPr>
        <p:spPr bwMode="auto">
          <a:xfrm>
            <a:off x="7239838" y="3112576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4112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890584" y="3091725"/>
            <a:ext cx="237880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latin typeface="Consolas"/>
                <a:cs typeface="Consolas"/>
              </a:rPr>
              <a:t>p2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05" name="Text Box 146">
            <a:extLst>
              <a:ext uri="{FF2B5EF4-FFF2-40B4-BE49-F238E27FC236}">
                <a16:creationId xmlns:a16="http://schemas.microsoft.com/office/drawing/2014/main" id="{328F35F9-D300-4D48-B081-04FDBAE8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472" y="1439375"/>
            <a:ext cx="650455" cy="29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spcBef>
                <a:spcPct val="50000"/>
              </a:spcBef>
              <a:defRPr/>
            </a:pPr>
            <a:endParaRPr lang="en-US" sz="1200" b="0" dirty="0"/>
          </a:p>
        </p:txBody>
      </p:sp>
      <p:sp>
        <p:nvSpPr>
          <p:cNvPr id="106" name="Text Box 146">
            <a:extLst>
              <a:ext uri="{FF2B5EF4-FFF2-40B4-BE49-F238E27FC236}">
                <a16:creationId xmlns:a16="http://schemas.microsoft.com/office/drawing/2014/main" id="{487FF8B8-A733-E646-97BF-2E6D60C0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961" y="1175825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 Box 146">
            <a:extLst>
              <a:ext uri="{FF2B5EF4-FFF2-40B4-BE49-F238E27FC236}">
                <a16:creationId xmlns:a16="http://schemas.microsoft.com/office/drawing/2014/main" id="{8F87C3D6-1C5C-A54B-BF5D-DE0D243C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139" y="6134260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26538B4A-AF74-6B41-AE8D-25641092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5" name="Rectangle 10">
            <a:extLst>
              <a:ext uri="{FF2B5EF4-FFF2-40B4-BE49-F238E27FC236}">
                <a16:creationId xmlns:a16="http://schemas.microsoft.com/office/drawing/2014/main" id="{5C470AE8-3A7F-2141-A32A-E2EAA1F06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082" y="1727000"/>
            <a:ext cx="237880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dirty="0">
                <a:latin typeface="Consolas"/>
                <a:cs typeface="Consolas"/>
              </a:rPr>
              <a:t>pointCount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6" name="Text Box 146">
            <a:extLst>
              <a:ext uri="{FF2B5EF4-FFF2-40B4-BE49-F238E27FC236}">
                <a16:creationId xmlns:a16="http://schemas.microsoft.com/office/drawing/2014/main" id="{BD09B52D-B6E3-354E-AE60-00D4C02C5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472" y="1731013"/>
            <a:ext cx="650455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algn="r" defTabSz="914400" rtl="0" eaLnBrk="1" latinLnBrk="0" hangingPunct="1">
              <a:spcBef>
                <a:spcPct val="50000"/>
              </a:spcBef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 Box 146">
            <a:extLst>
              <a:ext uri="{FF2B5EF4-FFF2-40B4-BE49-F238E27FC236}">
                <a16:creationId xmlns:a16="http://schemas.microsoft.com/office/drawing/2014/main" id="{19B095E1-45C9-CE49-A113-0E39537E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139" y="1914718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79B46926-4FB3-D241-9BB4-3AA01EE4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1276112"/>
            <a:ext cx="3362638" cy="31125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coordinates of this point: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field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number of point objects constructed so far: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static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Constructs a point and initializes it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the given coordinates */ 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new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ax;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this;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Point methods…</a:t>
            </a:r>
          </a:p>
          <a:p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04" name="Rounded Rectangular Callout 103">
            <a:extLst>
              <a:ext uri="{FF2B5EF4-FFF2-40B4-BE49-F238E27FC236}">
                <a16:creationId xmlns:a16="http://schemas.microsoft.com/office/drawing/2014/main" id="{AC421D82-B262-1A40-8C69-0084A6A7F659}"/>
              </a:ext>
            </a:extLst>
          </p:cNvPr>
          <p:cNvSpPr/>
          <p:nvPr/>
        </p:nvSpPr>
        <p:spPr>
          <a:xfrm>
            <a:off x="3977835" y="2191717"/>
            <a:ext cx="2512015" cy="2690580"/>
          </a:xfrm>
          <a:prstGeom prst="wedgeRoundRectCallout">
            <a:avLst>
              <a:gd name="adj1" fmla="val -49909"/>
              <a:gd name="adj2" fmla="val 143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 anchorCtr="0"/>
          <a:lstStyle/>
          <a:p>
            <a:pPr marL="171450" indent="-171450">
              <a:lnSpc>
                <a:spcPts val="148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As we will see when we’ll write the Jack compiler, the </a:t>
            </a:r>
            <a:r>
              <a:rPr lang="en-US" sz="1200" i="1" dirty="0">
                <a:solidFill>
                  <a:srgbClr val="000000"/>
                </a:solidFill>
                <a:latin typeface="Times New Roman"/>
                <a:cs typeface="Times New Roman"/>
              </a:rPr>
              <a:t>compiled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constructor’s code </a:t>
            </a:r>
            <a:r>
              <a:rPr lang="en-US" sz="1100" dirty="0">
                <a:solidFill>
                  <a:srgbClr val="000000"/>
                </a:solidFill>
                <a:latin typeface="Times New Roman"/>
                <a:cs typeface="Times New Roman"/>
              </a:rPr>
              <a:t>(not shown here)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calls an OS function that allocates a RAM block for representing the new object</a:t>
            </a:r>
          </a:p>
          <a:p>
            <a:pPr marL="171450" indent="-171450">
              <a:lnSpc>
                <a:spcPts val="148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Next, the compiled constructor code assigns the base address of the allocated block to the object variable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marL="171450" indent="-171450">
              <a:lnSpc>
                <a:spcPts val="148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And… each constructor must end with the statement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A6A79E-9A7D-1346-8860-86BCB84D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0" y="4526657"/>
            <a:ext cx="432934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/>
                <a:cs typeface="Times New Roman"/>
              </a:rPr>
              <a:t>Client code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id="{84647B71-2C4C-7945-A21D-4F6C5F8AD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612" y="4828942"/>
            <a:ext cx="2325425" cy="118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0" bIns="144000" anchor="t" anchorCtr="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var Point p1, p2;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 p1 =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Point.new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(1,2);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 p2 = </a:t>
            </a:r>
            <a:r>
              <a:rPr lang="en-US" sz="1200" b="1" dirty="0">
                <a:solidFill>
                  <a:srgbClr val="0432FF"/>
                </a:solidFill>
                <a:latin typeface="Consolas"/>
                <a:cs typeface="Consolas"/>
              </a:rPr>
              <a:t>Point.new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(3,4);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08" name="Rounded Rectangular Callout 107">
            <a:extLst>
              <a:ext uri="{FF2B5EF4-FFF2-40B4-BE49-F238E27FC236}">
                <a16:creationId xmlns:a16="http://schemas.microsoft.com/office/drawing/2014/main" id="{AD5FBFE2-63CC-3847-9371-EDD1A5026E38}"/>
              </a:ext>
            </a:extLst>
          </p:cNvPr>
          <p:cNvSpPr/>
          <p:nvPr/>
        </p:nvSpPr>
        <p:spPr>
          <a:xfrm>
            <a:off x="3609552" y="5182667"/>
            <a:ext cx="2900137" cy="728487"/>
          </a:xfrm>
          <a:prstGeom prst="wedgeRoundRectCallout">
            <a:avLst>
              <a:gd name="adj1" fmla="val -70459"/>
              <a:gd name="adj2" fmla="val 15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rtlCol="0" anchor="ctr" anchorCtr="0"/>
          <a:lstStyle/>
          <a:p>
            <a:pPr>
              <a:lnSpc>
                <a:spcPts val="1580"/>
              </a:lnSpc>
              <a:spcBef>
                <a:spcPts val="600"/>
              </a:spcBef>
              <a:buClr>
                <a:schemeClr val="tx1"/>
              </a:buClr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This explains how the client-side object variables (like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) end up pointing to the objects returned by the constructor.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E8B02BA3-8533-2241-8448-C54D4294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80" y="2903468"/>
            <a:ext cx="1191915" cy="40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525" indent="-9525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100" dirty="0">
                <a:latin typeface="Times New Roman"/>
                <a:cs typeface="Times New Roman"/>
              </a:rPr>
              <a:t>(arbitrary addresses)</a:t>
            </a:r>
          </a:p>
        </p:txBody>
      </p:sp>
      <p:sp>
        <p:nvSpPr>
          <p:cNvPr id="62" name="Text Box 146">
            <a:extLst>
              <a:ext uri="{FF2B5EF4-FFF2-40B4-BE49-F238E27FC236}">
                <a16:creationId xmlns:a16="http://schemas.microsoft.com/office/drawing/2014/main" id="{CCC05BA2-C12D-D440-A281-86357B0C4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555" y="1731820"/>
            <a:ext cx="629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756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F7D863-F1ED-1F4F-B4C1-7364AE30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276111"/>
            <a:ext cx="3568699" cy="495958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File name: Point.jack.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coordinates of this point: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field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number of point objects constructed so far: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static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Constructs a point and initializes it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the given coordinates */ 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new(int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ax;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this;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Returns the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coordinate of this point */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method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getx()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x;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Returns the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coordinate of this point */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method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gety()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y;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Returns the numbe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 of Points constr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ucted so far */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function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getPointCount()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Class declaration continues on top right.</a:t>
            </a:r>
          </a:p>
          <a:p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ADCDF8A-AA98-0D4E-8D5F-B0984F2A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143" y="1276111"/>
            <a:ext cx="3313957" cy="49595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point which is this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point plus the other point */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method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plus(Point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other)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  <a:endParaRPr lang="en-US" sz="1100" dirty="0">
              <a:latin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 return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Point.new(x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other.getx(),</a:t>
            </a:r>
            <a:endParaRPr lang="en-US" sz="1100" dirty="0">
              <a:latin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                                      </a:t>
            </a:r>
            <a:r>
              <a:rPr lang="he-IL" sz="1100" dirty="0">
                <a:latin typeface="Times New Roman" panose="02020603050405020304" pitchFamily="18" charset="0"/>
              </a:rPr>
              <a:t>    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other.gety());</a:t>
            </a:r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/** Returns the Euclidean distance between 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      </a:t>
            </a:r>
            <a:r>
              <a:rPr lang="he-IL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 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this point and the other point */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distance(Point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other)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  <a:endParaRPr lang="en-US" sz="1100" dirty="0">
              <a:latin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      </a:t>
            </a:r>
            <a:r>
              <a:rPr lang="en-US" sz="1100" dirty="0"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dx,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dy;</a:t>
            </a:r>
            <a:endParaRPr lang="en-US" sz="1100" dirty="0">
              <a:latin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dx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other.getx();</a:t>
            </a:r>
            <a:endParaRPr lang="en-US" sz="1100" dirty="0">
              <a:latin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dy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other.gety();</a:t>
            </a:r>
            <a:endParaRPr lang="en-US" sz="1100" dirty="0">
              <a:latin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      </a:t>
            </a:r>
            <a:r>
              <a:rPr lang="en-US" sz="1100" dirty="0"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Math.sqrt((dx*dx)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(dy*dy));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/** Prints this point, as "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(x,y)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" */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method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print()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do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Output.printString("(");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do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Output.printInt(x);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do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Output.printString(",");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do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Output.printInt(y);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</a:rPr>
              <a:t>     do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Output.printString(")");</a:t>
            </a:r>
            <a:endParaRPr lang="en-US" sz="1100" dirty="0">
              <a:latin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latin typeface="Times New Roman" panose="02020603050405020304" pitchFamily="18" charset="0"/>
              </a:rPr>
              <a:t>           </a:t>
            </a:r>
            <a:r>
              <a:rPr lang="en-US" sz="1100" dirty="0">
                <a:latin typeface="Consolas" panose="020B0609020204030204" pitchFamily="49" charset="0"/>
              </a:rPr>
              <a:t>return;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 Point methods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End of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class declaration.</a:t>
            </a:r>
          </a:p>
          <a:p>
            <a:pPr algn="just">
              <a:spcBef>
                <a:spcPts val="100"/>
              </a:spcBef>
              <a:defRPr/>
            </a:pP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25F3CBD5-CF33-A743-B590-975EA056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7" y="931133"/>
            <a:ext cx="386330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 (complete class code)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A0F907-7540-0445-B60F-572C6A75E436}"/>
              </a:ext>
            </a:extLst>
          </p:cNvPr>
          <p:cNvGrpSpPr/>
          <p:nvPr/>
        </p:nvGrpSpPr>
        <p:grpSpPr>
          <a:xfrm>
            <a:off x="8103343" y="4245727"/>
            <a:ext cx="3794607" cy="1989973"/>
            <a:chOff x="434494" y="3839328"/>
            <a:chExt cx="3794607" cy="1989973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AE25817A-BE5B-6B4E-900C-866D1839E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17" y="4137145"/>
              <a:ext cx="3698984" cy="1692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36000" rIns="0" bIns="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var Point p1, p2, p3;</a:t>
              </a:r>
            </a:p>
            <a:p>
              <a:pPr>
                <a:spcBef>
                  <a:spcPts val="200"/>
                </a:spcBef>
              </a:pP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let p1 = Point.new(1,2);</a:t>
              </a:r>
            </a:p>
            <a:p>
              <a:pPr>
                <a:spcBef>
                  <a:spcPts val="200"/>
                </a:spcBef>
              </a:pP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let p2 = Point.new(3,4);</a:t>
              </a:r>
            </a:p>
            <a:p>
              <a:pPr>
                <a:spcBef>
                  <a:spcPts val="200"/>
                </a:spcBef>
              </a:pP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let p3 = p1.plus(p2); </a:t>
              </a:r>
            </a:p>
            <a:p>
              <a:pPr>
                <a:spcBef>
                  <a:spcPts val="200"/>
                </a:spcBef>
              </a:pP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do p3.print();                        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 (4,6)</a:t>
              </a:r>
            </a:p>
            <a:p>
              <a:pPr>
                <a:spcBef>
                  <a:spcPts val="200"/>
                </a:spcBef>
              </a:pP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do Output.printInt(p1.distance(p2));  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 5 </a:t>
              </a:r>
            </a:p>
            <a:p>
              <a:pPr>
                <a:spcBef>
                  <a:spcPts val="200"/>
                </a:spcBef>
              </a:pP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do Output.printInt(getPointCount());  </a:t>
              </a: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prints 3</a:t>
              </a:r>
            </a:p>
            <a:p>
              <a:pPr>
                <a:spcBef>
                  <a:spcPts val="200"/>
                </a:spcBef>
              </a:pP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8FF0FE-1704-7940-A425-FE3BFE83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4" y="3839328"/>
              <a:ext cx="1298620" cy="354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463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F7D863-F1ED-1F4F-B4C1-7364AE30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276111"/>
            <a:ext cx="3568699" cy="495958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File name: Point.jack.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coordinates of this point: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field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number of point objects constructed so far: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static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Constructs a point and initializes it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the given coordinates */ 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new(int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ax;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this;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// All the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subroutines we saw before, and:</a:t>
            </a:r>
          </a:p>
          <a:p>
            <a:pPr>
              <a:spcBef>
                <a:spcPts val="10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Disposes this point.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method void </a:t>
            </a:r>
            <a:r>
              <a:rPr lang="en-US" sz="11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() {</a:t>
            </a:r>
          </a:p>
          <a:p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25F3CBD5-CF33-A743-B590-975EA056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7" y="931133"/>
            <a:ext cx="48987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 – one more detail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75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17EB945-BB26-4F4F-BF11-00495A712E03}"/>
              </a:ext>
            </a:extLst>
          </p:cNvPr>
          <p:cNvSpPr/>
          <p:nvPr/>
        </p:nvSpPr>
        <p:spPr>
          <a:xfrm>
            <a:off x="586044" y="4086304"/>
            <a:ext cx="7941004" cy="2282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to Tetris Roadmap</a:t>
            </a:r>
            <a:endParaRPr lang="en-US" sz="2000" dirty="0"/>
          </a:p>
        </p:txBody>
      </p:sp>
      <p:sp>
        <p:nvSpPr>
          <p:cNvPr id="92" name="Rectangle 74"/>
          <p:cNvSpPr>
            <a:spLocks noChangeArrowheads="1"/>
          </p:cNvSpPr>
          <p:nvPr/>
        </p:nvSpPr>
        <p:spPr bwMode="auto">
          <a:xfrm>
            <a:off x="1711151" y="5556522"/>
            <a:ext cx="1198458" cy="5855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/>
          </a:p>
        </p:txBody>
      </p:sp>
      <p:grpSp>
        <p:nvGrpSpPr>
          <p:cNvPr id="102" name="Group 73"/>
          <p:cNvGrpSpPr>
            <a:grpSpLocks/>
          </p:cNvGrpSpPr>
          <p:nvPr/>
        </p:nvGrpSpPr>
        <p:grpSpPr bwMode="auto">
          <a:xfrm rot="20983772">
            <a:off x="7209025" y="5532454"/>
            <a:ext cx="1252245" cy="395115"/>
            <a:chOff x="4241" y="3159"/>
            <a:chExt cx="1199" cy="453"/>
          </a:xfrm>
        </p:grpSpPr>
        <p:sp>
          <p:nvSpPr>
            <p:cNvPr id="103" name="Line 56"/>
            <p:cNvSpPr>
              <a:spLocks noChangeShapeType="1"/>
            </p:cNvSpPr>
            <p:nvPr/>
          </p:nvSpPr>
          <p:spPr bwMode="auto">
            <a:xfrm rot="-726690">
              <a:off x="4241" y="3300"/>
              <a:ext cx="7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Line 57"/>
            <p:cNvSpPr>
              <a:spLocks noChangeShapeType="1"/>
            </p:cNvSpPr>
            <p:nvPr/>
          </p:nvSpPr>
          <p:spPr bwMode="auto">
            <a:xfrm rot="-726690">
              <a:off x="4298" y="3564"/>
              <a:ext cx="7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Line 58"/>
            <p:cNvSpPr>
              <a:spLocks noChangeShapeType="1"/>
            </p:cNvSpPr>
            <p:nvPr/>
          </p:nvSpPr>
          <p:spPr bwMode="auto">
            <a:xfrm rot="20873310" flipH="1">
              <a:off x="4711" y="3339"/>
              <a:ext cx="729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59"/>
            <p:cNvSpPr>
              <a:spLocks/>
            </p:cNvSpPr>
            <p:nvPr/>
          </p:nvSpPr>
          <p:spPr bwMode="auto">
            <a:xfrm rot="-726690">
              <a:off x="5159" y="3265"/>
              <a:ext cx="84" cy="98"/>
            </a:xfrm>
            <a:custGeom>
              <a:avLst/>
              <a:gdLst>
                <a:gd name="T0" fmla="*/ 293 w 45"/>
                <a:gd name="T1" fmla="*/ 168 h 52"/>
                <a:gd name="T2" fmla="*/ 273 w 45"/>
                <a:gd name="T3" fmla="*/ 89 h 52"/>
                <a:gd name="T4" fmla="*/ 220 w 45"/>
                <a:gd name="T5" fmla="*/ 28 h 52"/>
                <a:gd name="T6" fmla="*/ 149 w 45"/>
                <a:gd name="T7" fmla="*/ 0 h 52"/>
                <a:gd name="T8" fmla="*/ 73 w 45"/>
                <a:gd name="T9" fmla="*/ 28 h 52"/>
                <a:gd name="T10" fmla="*/ 13 w 45"/>
                <a:gd name="T11" fmla="*/ 89 h 52"/>
                <a:gd name="T12" fmla="*/ 0 w 45"/>
                <a:gd name="T13" fmla="*/ 168 h 52"/>
                <a:gd name="T14" fmla="*/ 13 w 45"/>
                <a:gd name="T15" fmla="*/ 249 h 52"/>
                <a:gd name="T16" fmla="*/ 73 w 45"/>
                <a:gd name="T17" fmla="*/ 320 h 52"/>
                <a:gd name="T18" fmla="*/ 149 w 45"/>
                <a:gd name="T19" fmla="*/ 349 h 52"/>
                <a:gd name="T20" fmla="*/ 220 w 45"/>
                <a:gd name="T21" fmla="*/ 320 h 52"/>
                <a:gd name="T22" fmla="*/ 273 w 45"/>
                <a:gd name="T23" fmla="*/ 249 h 52"/>
                <a:gd name="T24" fmla="*/ 293 w 45"/>
                <a:gd name="T25" fmla="*/ 168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" h="52">
                  <a:moveTo>
                    <a:pt x="45" y="25"/>
                  </a:moveTo>
                  <a:lnTo>
                    <a:pt x="42" y="13"/>
                  </a:lnTo>
                  <a:lnTo>
                    <a:pt x="34" y="4"/>
                  </a:lnTo>
                  <a:lnTo>
                    <a:pt x="23" y="0"/>
                  </a:lnTo>
                  <a:lnTo>
                    <a:pt x="11" y="4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7"/>
                  </a:lnTo>
                  <a:lnTo>
                    <a:pt x="11" y="48"/>
                  </a:lnTo>
                  <a:lnTo>
                    <a:pt x="23" y="52"/>
                  </a:lnTo>
                  <a:lnTo>
                    <a:pt x="34" y="48"/>
                  </a:lnTo>
                  <a:lnTo>
                    <a:pt x="42" y="37"/>
                  </a:lnTo>
                  <a:lnTo>
                    <a:pt x="45" y="2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60"/>
            <p:cNvSpPr>
              <a:spLocks/>
            </p:cNvSpPr>
            <p:nvPr/>
          </p:nvSpPr>
          <p:spPr bwMode="auto">
            <a:xfrm rot="-726690">
              <a:off x="4536" y="3159"/>
              <a:ext cx="631" cy="453"/>
            </a:xfrm>
            <a:custGeom>
              <a:avLst/>
              <a:gdLst>
                <a:gd name="T0" fmla="*/ 990 w 395"/>
                <a:gd name="T1" fmla="*/ 829 h 335"/>
                <a:gd name="T2" fmla="*/ 0 w 395"/>
                <a:gd name="T3" fmla="*/ 829 h 335"/>
                <a:gd name="T4" fmla="*/ 0 w 395"/>
                <a:gd name="T5" fmla="*/ 0 h 335"/>
                <a:gd name="T6" fmla="*/ 990 w 395"/>
                <a:gd name="T7" fmla="*/ 0 h 335"/>
                <a:gd name="T8" fmla="*/ 1110 w 395"/>
                <a:gd name="T9" fmla="*/ 9 h 335"/>
                <a:gd name="T10" fmla="*/ 1227 w 395"/>
                <a:gd name="T11" fmla="*/ 32 h 335"/>
                <a:gd name="T12" fmla="*/ 1332 w 395"/>
                <a:gd name="T13" fmla="*/ 72 h 335"/>
                <a:gd name="T14" fmla="*/ 1431 w 395"/>
                <a:gd name="T15" fmla="*/ 124 h 335"/>
                <a:gd name="T16" fmla="*/ 1503 w 395"/>
                <a:gd name="T17" fmla="*/ 185 h 335"/>
                <a:gd name="T18" fmla="*/ 1564 w 395"/>
                <a:gd name="T19" fmla="*/ 254 h 335"/>
                <a:gd name="T20" fmla="*/ 1597 w 395"/>
                <a:gd name="T21" fmla="*/ 334 h 335"/>
                <a:gd name="T22" fmla="*/ 1610 w 395"/>
                <a:gd name="T23" fmla="*/ 414 h 335"/>
                <a:gd name="T24" fmla="*/ 1597 w 395"/>
                <a:gd name="T25" fmla="*/ 498 h 335"/>
                <a:gd name="T26" fmla="*/ 1564 w 395"/>
                <a:gd name="T27" fmla="*/ 576 h 335"/>
                <a:gd name="T28" fmla="*/ 1503 w 395"/>
                <a:gd name="T29" fmla="*/ 645 h 335"/>
                <a:gd name="T30" fmla="*/ 1431 w 395"/>
                <a:gd name="T31" fmla="*/ 707 h 335"/>
                <a:gd name="T32" fmla="*/ 1332 w 395"/>
                <a:gd name="T33" fmla="*/ 759 h 335"/>
                <a:gd name="T34" fmla="*/ 1227 w 395"/>
                <a:gd name="T35" fmla="*/ 799 h 335"/>
                <a:gd name="T36" fmla="*/ 1110 w 395"/>
                <a:gd name="T37" fmla="*/ 821 h 335"/>
                <a:gd name="T38" fmla="*/ 990 w 395"/>
                <a:gd name="T39" fmla="*/ 829 h 3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5" h="335">
                  <a:moveTo>
                    <a:pt x="243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72" y="4"/>
                  </a:lnTo>
                  <a:lnTo>
                    <a:pt x="301" y="13"/>
                  </a:lnTo>
                  <a:lnTo>
                    <a:pt x="327" y="29"/>
                  </a:lnTo>
                  <a:lnTo>
                    <a:pt x="351" y="50"/>
                  </a:lnTo>
                  <a:lnTo>
                    <a:pt x="369" y="75"/>
                  </a:lnTo>
                  <a:lnTo>
                    <a:pt x="384" y="103"/>
                  </a:lnTo>
                  <a:lnTo>
                    <a:pt x="392" y="135"/>
                  </a:lnTo>
                  <a:lnTo>
                    <a:pt x="395" y="167"/>
                  </a:lnTo>
                  <a:lnTo>
                    <a:pt x="392" y="201"/>
                  </a:lnTo>
                  <a:lnTo>
                    <a:pt x="384" y="233"/>
                  </a:lnTo>
                  <a:lnTo>
                    <a:pt x="369" y="261"/>
                  </a:lnTo>
                  <a:lnTo>
                    <a:pt x="351" y="286"/>
                  </a:lnTo>
                  <a:lnTo>
                    <a:pt x="327" y="307"/>
                  </a:lnTo>
                  <a:lnTo>
                    <a:pt x="301" y="323"/>
                  </a:lnTo>
                  <a:lnTo>
                    <a:pt x="272" y="332"/>
                  </a:lnTo>
                  <a:lnTo>
                    <a:pt x="243" y="33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 rot="20873310">
              <a:off x="4613" y="3246"/>
              <a:ext cx="451" cy="18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Nand</a:t>
              </a:r>
              <a:endParaRPr lang="en-US" sz="1600" dirty="0"/>
            </a:p>
          </p:txBody>
        </p:sp>
      </p:grpSp>
      <p:sp>
        <p:nvSpPr>
          <p:cNvPr id="56" name="Rectangle 65"/>
          <p:cNvSpPr>
            <a:spLocks noChangeArrowheads="1"/>
          </p:cNvSpPr>
          <p:nvPr/>
        </p:nvSpPr>
        <p:spPr bwMode="auto">
          <a:xfrm>
            <a:off x="6353788" y="4284335"/>
            <a:ext cx="1897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F5BE9-44EC-034A-A671-EB5A8AEC7CE1}"/>
              </a:ext>
            </a:extLst>
          </p:cNvPr>
          <p:cNvSpPr txBox="1"/>
          <p:nvPr/>
        </p:nvSpPr>
        <p:spPr>
          <a:xfrm>
            <a:off x="9466729" y="1855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121" name="Text Box 111">
            <a:extLst>
              <a:ext uri="{FF2B5EF4-FFF2-40B4-BE49-F238E27FC236}">
                <a16:creationId xmlns:a16="http://schemas.microsoft.com/office/drawing/2014/main" id="{769C8ACE-9CB4-3B4D-B06F-B0A818504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83" y="4386033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122" name="Text Box 110">
            <a:extLst>
              <a:ext uri="{FF2B5EF4-FFF2-40B4-BE49-F238E27FC236}">
                <a16:creationId xmlns:a16="http://schemas.microsoft.com/office/drawing/2014/main" id="{9B41E24D-CE7D-E345-98D2-108F35F6B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83" y="4721439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</a:rPr>
              <a:t>computer</a:t>
            </a:r>
          </a:p>
        </p:txBody>
      </p:sp>
      <p:sp>
        <p:nvSpPr>
          <p:cNvPr id="123" name="Text Box 111">
            <a:extLst>
              <a:ext uri="{FF2B5EF4-FFF2-40B4-BE49-F238E27FC236}">
                <a16:creationId xmlns:a16="http://schemas.microsoft.com/office/drawing/2014/main" id="{29C03152-4CCC-C543-9E17-A636F475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595" y="4809885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124" name="Text Box 110">
            <a:extLst>
              <a:ext uri="{FF2B5EF4-FFF2-40B4-BE49-F238E27FC236}">
                <a16:creationId xmlns:a16="http://schemas.microsoft.com/office/drawing/2014/main" id="{60561646-ECC7-4644-9837-C719B4CB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595" y="5145291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</a:rPr>
              <a:t>ALU, RAM</a:t>
            </a:r>
          </a:p>
        </p:txBody>
      </p:sp>
      <p:sp>
        <p:nvSpPr>
          <p:cNvPr id="125" name="Text Box 111">
            <a:extLst>
              <a:ext uri="{FF2B5EF4-FFF2-40B4-BE49-F238E27FC236}">
                <a16:creationId xmlns:a16="http://schemas.microsoft.com/office/drawing/2014/main" id="{23BC6265-8CBC-5045-A5AA-23E88E8C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914" y="5159574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126" name="Text Box 110">
            <a:extLst>
              <a:ext uri="{FF2B5EF4-FFF2-40B4-BE49-F238E27FC236}">
                <a16:creationId xmlns:a16="http://schemas.microsoft.com/office/drawing/2014/main" id="{58E9D56F-C70E-4243-A5CC-B046F1B6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914" y="5494980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</a:rPr>
              <a:t>elementary logic gates</a:t>
            </a:r>
          </a:p>
        </p:txBody>
      </p:sp>
      <p:sp>
        <p:nvSpPr>
          <p:cNvPr id="93" name="Line 135"/>
          <p:cNvSpPr>
            <a:spLocks noChangeShapeType="1"/>
          </p:cNvSpPr>
          <p:nvPr/>
        </p:nvSpPr>
        <p:spPr bwMode="auto">
          <a:xfrm flipH="1">
            <a:off x="4026685" y="5371077"/>
            <a:ext cx="1041154" cy="886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94" name="Line 135"/>
          <p:cNvSpPr>
            <a:spLocks noChangeShapeType="1"/>
          </p:cNvSpPr>
          <p:nvPr/>
        </p:nvSpPr>
        <p:spPr bwMode="auto">
          <a:xfrm flipH="1">
            <a:off x="6156352" y="5704382"/>
            <a:ext cx="1004559" cy="4246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95" name="Line 135"/>
          <p:cNvSpPr>
            <a:spLocks noChangeShapeType="1"/>
          </p:cNvSpPr>
          <p:nvPr/>
        </p:nvSpPr>
        <p:spPr bwMode="auto">
          <a:xfrm flipH="1" flipV="1">
            <a:off x="1825322" y="4980603"/>
            <a:ext cx="1143813" cy="26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5" name="Rectangle 125">
            <a:extLst>
              <a:ext uri="{FF2B5EF4-FFF2-40B4-BE49-F238E27FC236}">
                <a16:creationId xmlns:a16="http://schemas.microsoft.com/office/drawing/2014/main" id="{EFA959D5-A2F4-5F94-FC51-610CAC7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67" y="5069042"/>
            <a:ext cx="9357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17" name="Rectangle 125">
            <a:extLst>
              <a:ext uri="{FF2B5EF4-FFF2-40B4-BE49-F238E27FC236}">
                <a16:creationId xmlns:a16="http://schemas.microsoft.com/office/drawing/2014/main" id="{7B74FFCE-7170-E717-A64B-49A94236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75" y="5436349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</a:p>
        </p:txBody>
      </p:sp>
      <p:sp>
        <p:nvSpPr>
          <p:cNvPr id="19" name="Rectangle 125">
            <a:extLst>
              <a:ext uri="{FF2B5EF4-FFF2-40B4-BE49-F238E27FC236}">
                <a16:creationId xmlns:a16="http://schemas.microsoft.com/office/drawing/2014/main" id="{27C05ECD-5179-C113-8301-538C9E42F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92" y="576498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D469CA-F57D-79C1-C38E-F42E1F560D37}"/>
              </a:ext>
            </a:extLst>
          </p:cNvPr>
          <p:cNvSpPr txBox="1"/>
          <p:nvPr/>
        </p:nvSpPr>
        <p:spPr>
          <a:xfrm>
            <a:off x="10244667" y="482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8FF8B6-FE2F-3A4D-670A-B04A05315391}"/>
              </a:ext>
            </a:extLst>
          </p:cNvPr>
          <p:cNvSpPr/>
          <p:nvPr/>
        </p:nvSpPr>
        <p:spPr>
          <a:xfrm>
            <a:off x="564292" y="1169441"/>
            <a:ext cx="8073191" cy="2282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B000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0" name="Line 128">
            <a:extLst>
              <a:ext uri="{FF2B5EF4-FFF2-40B4-BE49-F238E27FC236}">
                <a16:creationId xmlns:a16="http://schemas.microsoft.com/office/drawing/2014/main" id="{672A87BA-87C0-6516-6C83-5FD3E470D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69" y="2562204"/>
            <a:ext cx="1123660" cy="441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9701D9-A76F-1232-737F-ACA93BBA9F8E}"/>
              </a:ext>
            </a:extLst>
          </p:cNvPr>
          <p:cNvGrpSpPr/>
          <p:nvPr/>
        </p:nvGrpSpPr>
        <p:grpSpPr>
          <a:xfrm>
            <a:off x="768259" y="1375166"/>
            <a:ext cx="1031791" cy="771296"/>
            <a:chOff x="506028" y="1375166"/>
            <a:chExt cx="1031791" cy="771296"/>
          </a:xfrm>
        </p:grpSpPr>
        <p:sp>
          <p:nvSpPr>
            <p:cNvPr id="12" name="Freeform 98">
              <a:extLst>
                <a:ext uri="{FF2B5EF4-FFF2-40B4-BE49-F238E27FC236}">
                  <a16:creationId xmlns:a16="http://schemas.microsoft.com/office/drawing/2014/main" id="{BC6C42A6-E8FE-972C-5129-D670EA00D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28" y="1375166"/>
              <a:ext cx="1031791" cy="771296"/>
            </a:xfrm>
            <a:custGeom>
              <a:avLst/>
              <a:gdLst>
                <a:gd name="T0" fmla="*/ 106363 w 748"/>
                <a:gd name="T1" fmla="*/ 304800 h 445"/>
                <a:gd name="T2" fmla="*/ 7938 w 748"/>
                <a:gd name="T3" fmla="*/ 333375 h 445"/>
                <a:gd name="T4" fmla="*/ 122238 w 748"/>
                <a:gd name="T5" fmla="*/ 373062 h 445"/>
                <a:gd name="T6" fmla="*/ 28575 w 748"/>
                <a:gd name="T7" fmla="*/ 458787 h 445"/>
                <a:gd name="T8" fmla="*/ 153988 w 748"/>
                <a:gd name="T9" fmla="*/ 498475 h 445"/>
                <a:gd name="T10" fmla="*/ 84138 w 748"/>
                <a:gd name="T11" fmla="*/ 581025 h 445"/>
                <a:gd name="T12" fmla="*/ 241300 w 748"/>
                <a:gd name="T13" fmla="*/ 596900 h 445"/>
                <a:gd name="T14" fmla="*/ 265113 w 748"/>
                <a:gd name="T15" fmla="*/ 693737 h 445"/>
                <a:gd name="T16" fmla="*/ 400050 w 748"/>
                <a:gd name="T17" fmla="*/ 657225 h 445"/>
                <a:gd name="T18" fmla="*/ 501650 w 748"/>
                <a:gd name="T19" fmla="*/ 706437 h 445"/>
                <a:gd name="T20" fmla="*/ 576263 w 748"/>
                <a:gd name="T21" fmla="*/ 658812 h 445"/>
                <a:gd name="T22" fmla="*/ 655638 w 748"/>
                <a:gd name="T23" fmla="*/ 706437 h 445"/>
                <a:gd name="T24" fmla="*/ 727075 w 748"/>
                <a:gd name="T25" fmla="*/ 649287 h 445"/>
                <a:gd name="T26" fmla="*/ 830263 w 748"/>
                <a:gd name="T27" fmla="*/ 688975 h 445"/>
                <a:gd name="T28" fmla="*/ 923925 w 748"/>
                <a:gd name="T29" fmla="*/ 612775 h 445"/>
                <a:gd name="T30" fmla="*/ 1093788 w 748"/>
                <a:gd name="T31" fmla="*/ 636587 h 445"/>
                <a:gd name="T32" fmla="*/ 1050925 w 748"/>
                <a:gd name="T33" fmla="*/ 547687 h 445"/>
                <a:gd name="T34" fmla="*/ 1166813 w 748"/>
                <a:gd name="T35" fmla="*/ 536575 h 445"/>
                <a:gd name="T36" fmla="*/ 1087438 w 748"/>
                <a:gd name="T37" fmla="*/ 434975 h 445"/>
                <a:gd name="T38" fmla="*/ 1187450 w 748"/>
                <a:gd name="T39" fmla="*/ 381000 h 445"/>
                <a:gd name="T40" fmla="*/ 1058863 w 748"/>
                <a:gd name="T41" fmla="*/ 317500 h 445"/>
                <a:gd name="T42" fmla="*/ 1130300 w 748"/>
                <a:gd name="T43" fmla="*/ 228600 h 445"/>
                <a:gd name="T44" fmla="*/ 995363 w 748"/>
                <a:gd name="T45" fmla="*/ 223837 h 445"/>
                <a:gd name="T46" fmla="*/ 1050925 w 748"/>
                <a:gd name="T47" fmla="*/ 122237 h 445"/>
                <a:gd name="T48" fmla="*/ 882650 w 748"/>
                <a:gd name="T49" fmla="*/ 134937 h 445"/>
                <a:gd name="T50" fmla="*/ 871538 w 748"/>
                <a:gd name="T51" fmla="*/ 30162 h 445"/>
                <a:gd name="T52" fmla="*/ 700088 w 748"/>
                <a:gd name="T53" fmla="*/ 77787 h 445"/>
                <a:gd name="T54" fmla="*/ 638175 w 748"/>
                <a:gd name="T55" fmla="*/ 0 h 445"/>
                <a:gd name="T56" fmla="*/ 528638 w 748"/>
                <a:gd name="T57" fmla="*/ 69850 h 445"/>
                <a:gd name="T58" fmla="*/ 423863 w 748"/>
                <a:gd name="T59" fmla="*/ 0 h 445"/>
                <a:gd name="T60" fmla="*/ 358775 w 748"/>
                <a:gd name="T61" fmla="*/ 106362 h 445"/>
                <a:gd name="T62" fmla="*/ 241300 w 748"/>
                <a:gd name="T63" fmla="*/ 49212 h 445"/>
                <a:gd name="T64" fmla="*/ 246063 w 748"/>
                <a:gd name="T65" fmla="*/ 142875 h 445"/>
                <a:gd name="T66" fmla="*/ 98425 w 748"/>
                <a:gd name="T67" fmla="*/ 114300 h 445"/>
                <a:gd name="T68" fmla="*/ 134938 w 748"/>
                <a:gd name="T69" fmla="*/ 211137 h 445"/>
                <a:gd name="T70" fmla="*/ 0 w 748"/>
                <a:gd name="T71" fmla="*/ 204787 h 445"/>
                <a:gd name="T72" fmla="*/ 106363 w 748"/>
                <a:gd name="T73" fmla="*/ 304800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 dirty="0"/>
            </a:p>
          </p:txBody>
        </p:sp>
        <p:sp>
          <p:nvSpPr>
            <p:cNvPr id="13" name="Rectangle 99">
              <a:extLst>
                <a:ext uri="{FF2B5EF4-FFF2-40B4-BE49-F238E27FC236}">
                  <a16:creationId xmlns:a16="http://schemas.microsoft.com/office/drawing/2014/main" id="{EBBAEEE4-43EB-4DB9-B988-1180D2D7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35" y="1547770"/>
              <a:ext cx="51296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human</a:t>
              </a:r>
              <a:endParaRPr lang="en-US" sz="1400" dirty="0"/>
            </a:p>
          </p:txBody>
        </p:sp>
        <p:sp>
          <p:nvSpPr>
            <p:cNvPr id="14" name="Rectangle 100">
              <a:extLst>
                <a:ext uri="{FF2B5EF4-FFF2-40B4-BE49-F238E27FC236}">
                  <a16:creationId xmlns:a16="http://schemas.microsoft.com/office/drawing/2014/main" id="{5062664B-49EB-3A6E-01C4-A70D2E55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02" y="1763456"/>
              <a:ext cx="58342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thought</a:t>
              </a:r>
              <a:endParaRPr lang="en-US" sz="1400" dirty="0"/>
            </a:p>
          </p:txBody>
        </p:sp>
      </p:grpSp>
      <p:sp>
        <p:nvSpPr>
          <p:cNvPr id="16" name="Line 126">
            <a:extLst>
              <a:ext uri="{FF2B5EF4-FFF2-40B4-BE49-F238E27FC236}">
                <a16:creationId xmlns:a16="http://schemas.microsoft.com/office/drawing/2014/main" id="{2DC6CF21-E014-7061-40B6-0613D5D7D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1575" y="2185034"/>
            <a:ext cx="1243478" cy="4878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8" name="Line 124">
            <a:extLst>
              <a:ext uri="{FF2B5EF4-FFF2-40B4-BE49-F238E27FC236}">
                <a16:creationId xmlns:a16="http://schemas.microsoft.com/office/drawing/2014/main" id="{674F2ABD-C4DB-F7E9-3B48-A354FE812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2219" y="1801423"/>
            <a:ext cx="1003985" cy="3985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DE1A5-43E7-86E0-6210-9284169E6F88}"/>
              </a:ext>
            </a:extLst>
          </p:cNvPr>
          <p:cNvSpPr txBox="1"/>
          <p:nvPr/>
        </p:nvSpPr>
        <p:spPr>
          <a:xfrm>
            <a:off x="9466729" y="1855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27" name="Text Box 111">
            <a:extLst>
              <a:ext uri="{FF2B5EF4-FFF2-40B4-BE49-F238E27FC236}">
                <a16:creationId xmlns:a16="http://schemas.microsoft.com/office/drawing/2014/main" id="{EADFE929-9DDD-A32B-337E-90A9C961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1993051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28" name="Text Box 110">
            <a:extLst>
              <a:ext uri="{FF2B5EF4-FFF2-40B4-BE49-F238E27FC236}">
                <a16:creationId xmlns:a16="http://schemas.microsoft.com/office/drawing/2014/main" id="{0CF31C9A-B5F0-CE78-8306-907660030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2328457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/>
              <a:t>VM code</a:t>
            </a:r>
          </a:p>
        </p:txBody>
      </p:sp>
      <p:sp>
        <p:nvSpPr>
          <p:cNvPr id="29" name="Text Box 111">
            <a:extLst>
              <a:ext uri="{FF2B5EF4-FFF2-40B4-BE49-F238E27FC236}">
                <a16:creationId xmlns:a16="http://schemas.microsoft.com/office/drawing/2014/main" id="{1CCB6108-447E-C184-0345-BE014F547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373297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36" name="Text Box 110">
            <a:extLst>
              <a:ext uri="{FF2B5EF4-FFF2-40B4-BE49-F238E27FC236}">
                <a16:creationId xmlns:a16="http://schemas.microsoft.com/office/drawing/2014/main" id="{8D1928D5-4E73-7D43-573A-E8D457C8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708703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</a:rPr>
              <a:t>machine language</a:t>
            </a:r>
          </a:p>
        </p:txBody>
      </p:sp>
      <p:sp>
        <p:nvSpPr>
          <p:cNvPr id="37" name="Rectangle 65">
            <a:extLst>
              <a:ext uri="{FF2B5EF4-FFF2-40B4-BE49-F238E27FC236}">
                <a16:creationId xmlns:a16="http://schemas.microsoft.com/office/drawing/2014/main" id="{F62CFFD0-6F58-3FBD-831A-19AD9B4E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129" y="1351185"/>
            <a:ext cx="1912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hierarchy</a:t>
            </a:r>
          </a:p>
        </p:txBody>
      </p:sp>
      <p:sp>
        <p:nvSpPr>
          <p:cNvPr id="40" name="Rectangle 102">
            <a:extLst>
              <a:ext uri="{FF2B5EF4-FFF2-40B4-BE49-F238E27FC236}">
                <a16:creationId xmlns:a16="http://schemas.microsoft.com/office/drawing/2014/main" id="{65A39E3C-8E63-8565-3DC0-A55C97D9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5" y="188032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41" name="Rectangle 125">
            <a:extLst>
              <a:ext uri="{FF2B5EF4-FFF2-40B4-BE49-F238E27FC236}">
                <a16:creationId xmlns:a16="http://schemas.microsoft.com/office/drawing/2014/main" id="{9D53394C-A0E0-CD88-8E07-823FC5F5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959" y="224173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</p:txBody>
      </p:sp>
      <p:sp>
        <p:nvSpPr>
          <p:cNvPr id="42" name="Text Box 111">
            <a:extLst>
              <a:ext uri="{FF2B5EF4-FFF2-40B4-BE49-F238E27FC236}">
                <a16:creationId xmlns:a16="http://schemas.microsoft.com/office/drawing/2014/main" id="{A28CFD37-5ADA-D5FF-3B63-76547408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641232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AA86C4-5C17-8925-E7F9-A9A83303D947}"/>
              </a:ext>
            </a:extLst>
          </p:cNvPr>
          <p:cNvGrpSpPr/>
          <p:nvPr/>
        </p:nvGrpSpPr>
        <p:grpSpPr>
          <a:xfrm>
            <a:off x="2742293" y="2092728"/>
            <a:ext cx="1060456" cy="607162"/>
            <a:chOff x="2607287" y="2101540"/>
            <a:chExt cx="1060456" cy="607162"/>
          </a:xfrm>
        </p:grpSpPr>
        <p:sp>
          <p:nvSpPr>
            <p:cNvPr id="44" name="Text Box 111">
              <a:extLst>
                <a:ext uri="{FF2B5EF4-FFF2-40B4-BE49-F238E27FC236}">
                  <a16:creationId xmlns:a16="http://schemas.microsoft.com/office/drawing/2014/main" id="{A23B08D3-6F95-AEB3-B5CB-70E2AEC81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287" y="2101540"/>
              <a:ext cx="1060055" cy="161639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 Box 110">
              <a:extLst>
                <a:ext uri="{FF2B5EF4-FFF2-40B4-BE49-F238E27FC236}">
                  <a16:creationId xmlns:a16="http://schemas.microsoft.com/office/drawing/2014/main" id="{5D5C7526-80B3-84ED-8110-69198FC66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688" y="2259127"/>
              <a:ext cx="1060055" cy="44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bIns="4680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127">
              <a:extLst>
                <a:ext uri="{FF2B5EF4-FFF2-40B4-BE49-F238E27FC236}">
                  <a16:creationId xmlns:a16="http://schemas.microsoft.com/office/drawing/2014/main" id="{68B22737-0BDD-0CAE-6B4E-7ECE082E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865" y="2477890"/>
              <a:ext cx="41041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Text Box 110">
            <a:extLst>
              <a:ext uri="{FF2B5EF4-FFF2-40B4-BE49-F238E27FC236}">
                <a16:creationId xmlns:a16="http://schemas.microsoft.com/office/drawing/2014/main" id="{6B9EB52F-FCFA-0ABA-B253-B140D58AE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976638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dirty="0">
                <a:solidFill>
                  <a:srgbClr val="000000"/>
                </a:solidFill>
              </a:rPr>
              <a:t>high-level</a:t>
            </a:r>
            <a:br>
              <a:rPr lang="en-US" sz="1100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51" name="Rectangle 127">
            <a:extLst>
              <a:ext uri="{FF2B5EF4-FFF2-40B4-BE49-F238E27FC236}">
                <a16:creationId xmlns:a16="http://schemas.microsoft.com/office/drawing/2014/main" id="{58570B19-5B75-408E-259C-22075BC0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289" y="2613795"/>
            <a:ext cx="9466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VM translator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24BFAE-1A18-DF43-9DA5-01DBAF0E829F}"/>
              </a:ext>
            </a:extLst>
          </p:cNvPr>
          <p:cNvGrpSpPr/>
          <p:nvPr/>
        </p:nvGrpSpPr>
        <p:grpSpPr>
          <a:xfrm>
            <a:off x="1296120" y="3192058"/>
            <a:ext cx="6575863" cy="1098281"/>
            <a:chOff x="1311526" y="3249208"/>
            <a:chExt cx="6748089" cy="1098281"/>
          </a:xfrm>
        </p:grpSpPr>
        <p:sp>
          <p:nvSpPr>
            <p:cNvPr id="32" name="Line 136">
              <a:extLst>
                <a:ext uri="{FF2B5EF4-FFF2-40B4-BE49-F238E27FC236}">
                  <a16:creationId xmlns:a16="http://schemas.microsoft.com/office/drawing/2014/main" id="{7C894498-11C5-0241-801D-9D9B1E593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526" y="3855140"/>
              <a:ext cx="0" cy="492349"/>
            </a:xfrm>
            <a:prstGeom prst="line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BA6FEE8-05F2-944B-8B3D-F957AB2C45DB}"/>
                </a:ext>
              </a:extLst>
            </p:cNvPr>
            <p:cNvGrpSpPr/>
            <p:nvPr/>
          </p:nvGrpSpPr>
          <p:grpSpPr>
            <a:xfrm>
              <a:off x="1311526" y="3249208"/>
              <a:ext cx="6748089" cy="1057696"/>
              <a:chOff x="1311526" y="3249208"/>
              <a:chExt cx="6748089" cy="1057696"/>
            </a:xfrm>
          </p:grpSpPr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6C07E4F3-3637-7B40-9B3A-792E22252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526" y="3249208"/>
                <a:ext cx="6748089" cy="1057696"/>
              </a:xfrm>
              <a:custGeom>
                <a:avLst/>
                <a:gdLst>
                  <a:gd name="T0" fmla="*/ 0 w 4028"/>
                  <a:gd name="T1" fmla="*/ 200225102 h 404"/>
                  <a:gd name="T2" fmla="*/ 0 w 4028"/>
                  <a:gd name="T3" fmla="*/ 114980753 h 404"/>
                  <a:gd name="T4" fmla="*/ 16520261 w 4028"/>
                  <a:gd name="T5" fmla="*/ 114980753 h 404"/>
                  <a:gd name="T6" fmla="*/ 16520261 w 4028"/>
                  <a:gd name="T7" fmla="*/ 0 h 4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" name="Rectangle 137">
                <a:extLst>
                  <a:ext uri="{FF2B5EF4-FFF2-40B4-BE49-F238E27FC236}">
                    <a16:creationId xmlns:a16="http://schemas.microsoft.com/office/drawing/2014/main" id="{93F734B4-7989-DC4E-BCBC-BB84C69F8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999" y="3718131"/>
                <a:ext cx="1616036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127000"/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assembler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04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F7D863-F1ED-1F4F-B4C1-7364AE30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1276111"/>
            <a:ext cx="3568699" cy="495958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93600" bIns="190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/** Represents a point in 2D plane.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File name: Point.jack. */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coordinates of this point: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field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The number of point objects constructed so far:</a:t>
            </a:r>
          </a:p>
          <a:p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static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Constructs a point and initializes it</a:t>
            </a:r>
            <a:b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the given coordinates */ </a:t>
            </a:r>
          </a:p>
          <a:p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constructor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new(int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ax,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ay)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ax; 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ay;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let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pointCount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   return</a:t>
            </a: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this;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// All the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subroutines we saw before, and:</a:t>
            </a:r>
          </a:p>
          <a:p>
            <a:pPr>
              <a:spcBef>
                <a:spcPts val="10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/** Disposes this point.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method void </a:t>
            </a:r>
            <a:r>
              <a:rPr lang="en-US" sz="11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Calls an OS function to free the memory</a:t>
            </a:r>
          </a:p>
          <a:p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 //  of this object</a:t>
            </a:r>
            <a:endParaRPr lang="en-US" sz="11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do Memory.deAlloc(this);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ea typeface="Consolas"/>
              </a:rPr>
              <a:t>            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return;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25F3CBD5-CF33-A743-B590-975EA056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7" y="931133"/>
            <a:ext cx="48987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Point</a:t>
            </a:r>
            <a:r>
              <a:rPr lang="en-US" sz="1600" dirty="0">
                <a:latin typeface="Times New Roman"/>
                <a:cs typeface="Times New Roman"/>
              </a:rPr>
              <a:t> class – one more detail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1375F5-CE07-0B4B-A4FC-F88A4D7C14B7}"/>
              </a:ext>
            </a:extLst>
          </p:cNvPr>
          <p:cNvGrpSpPr/>
          <p:nvPr/>
        </p:nvGrpSpPr>
        <p:grpSpPr>
          <a:xfrm>
            <a:off x="4639589" y="4440246"/>
            <a:ext cx="2672220" cy="1795454"/>
            <a:chOff x="4639589" y="4440246"/>
            <a:chExt cx="2672220" cy="1795454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5ACC0C83-A6C0-2A4A-8FF1-904723A2A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04" y="4754810"/>
              <a:ext cx="2613505" cy="14808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0" tIns="36000" rIns="0" bIns="0" anchor="t" anchorCtr="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var Point p1;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let p1 = Point.new(1,2);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When the object is no longer needed: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do </a:t>
              </a:r>
              <a:r>
                <a:rPr lang="en-US" sz="1100" b="1" dirty="0">
                  <a:solidFill>
                    <a:srgbClr val="0432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p1.dispose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();  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64A5CA-1B5F-3344-95B6-B127EBFAE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589" y="4440246"/>
              <a:ext cx="205916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code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B35E0F3-CF13-BC42-9738-CA78B8F3ED46}"/>
              </a:ext>
            </a:extLst>
          </p:cNvPr>
          <p:cNvSpPr txBox="1"/>
          <p:nvPr/>
        </p:nvSpPr>
        <p:spPr>
          <a:xfrm>
            <a:off x="4888804" y="1144625"/>
            <a:ext cx="374868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u="sng" dirty="0">
                <a:latin typeface="Times New Roman"/>
                <a:cs typeface="Times New Roman"/>
              </a:rPr>
              <a:t>Note:</a:t>
            </a:r>
            <a:endParaRPr lang="en-US" dirty="0">
              <a:latin typeface="Times New Roman"/>
              <a:cs typeface="Times New Roman"/>
            </a:endParaRP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Jack has no garbage collection</a:t>
            </a:r>
          </a:p>
          <a:p>
            <a:pPr marL="182563" lvl="0" indent="-182563"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Objects must be disposed explicitly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60BA9-7A0E-ED46-945F-D7B0A92BAE19}"/>
              </a:ext>
            </a:extLst>
          </p:cNvPr>
          <p:cNvSpPr txBox="1"/>
          <p:nvPr/>
        </p:nvSpPr>
        <p:spPr>
          <a:xfrm>
            <a:off x="4888803" y="2489226"/>
            <a:ext cx="390190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1600" u="sng" dirty="0">
                <a:latin typeface="Times New Roman"/>
                <a:cs typeface="Times New Roman"/>
              </a:rPr>
              <a:t>Best practice</a:t>
            </a:r>
            <a:endParaRPr lang="en-US" sz="1600" dirty="0">
              <a:latin typeface="Times New Roman"/>
              <a:cs typeface="Times New Roman"/>
            </a:endParaRPr>
          </a:p>
          <a:p>
            <a:pPr marL="185738" lvl="0" indent="-18573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If you write a class that has a constructor, write also a dispose method</a:t>
            </a:r>
          </a:p>
          <a:p>
            <a:pPr marL="185738" lvl="0" indent="-18573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When an object is no longer needed, dispose it.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B892050-B8BA-7243-826F-98E76A6AEDA0}"/>
              </a:ext>
            </a:extLst>
          </p:cNvPr>
          <p:cNvSpPr/>
          <p:nvPr/>
        </p:nvSpPr>
        <p:spPr>
          <a:xfrm>
            <a:off x="2071388" y="5761735"/>
            <a:ext cx="1916412" cy="689865"/>
          </a:xfrm>
          <a:prstGeom prst="wedgeRoundRectCallout">
            <a:avLst>
              <a:gd name="adj1" fmla="val -31723"/>
              <a:gd name="adj2" fmla="val -648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rtlCol="0" anchor="ctr" anchorCtr="0"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An OS method that frees the memory space allocated to the given object</a:t>
            </a:r>
            <a:endParaRPr lang="en-US" sz="11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27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  <a:endParaRPr 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Program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Basic language constructs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1822" y="4577282"/>
            <a:ext cx="4362919" cy="158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6525" y="3161642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language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operating system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347D722-8C01-7D4A-BB58-F07000D64F90}"/>
              </a:ext>
            </a:extLst>
          </p:cNvPr>
          <p:cNvSpPr/>
          <p:nvPr/>
        </p:nvSpPr>
        <p:spPr>
          <a:xfrm>
            <a:off x="4930378" y="1785722"/>
            <a:ext cx="2702306" cy="577278"/>
          </a:xfrm>
          <a:prstGeom prst="wedgeRoundRectCallout">
            <a:avLst>
              <a:gd name="adj1" fmla="val -69950"/>
              <a:gd name="adj2" fmla="val 13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Gives a flavor of the language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B7AFF3E-A643-0F43-979A-A0FC74D9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934" y="2638550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1C339-9040-CD49-B785-BF7EF5B5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1330959" y="1499848"/>
            <a:ext cx="329074" cy="327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333C-0D3F-F443-8B35-16EC59EE6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1330959" y="1871470"/>
            <a:ext cx="329074" cy="32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71A3C-893B-C34F-B3B1-1CBB9D8F7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1299060" y="2289532"/>
            <a:ext cx="329074" cy="3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52824" y="996172"/>
            <a:ext cx="3365481" cy="12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rgbClr val="006600"/>
              </a:buClr>
              <a:buSzPct val="85000"/>
            </a:pPr>
            <a:r>
              <a:rPr lang="en-US" u="sng" dirty="0">
                <a:latin typeface="Times New Roman"/>
                <a:cs typeface="Times New Roman"/>
              </a:rPr>
              <a:t>List:</a:t>
            </a:r>
          </a:p>
          <a:p>
            <a:pPr marL="182563" indent="-182563">
              <a:spcBef>
                <a:spcPts val="696"/>
              </a:spcBef>
              <a:buSzPct val="100000"/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atom </a:t>
            </a:r>
            <a:r>
              <a:rPr lang="en-US" sz="1200" dirty="0">
                <a:latin typeface="Consolas"/>
                <a:cs typeface="Consolas"/>
              </a:rPr>
              <a:t>null</a:t>
            </a:r>
            <a:r>
              <a:rPr lang="en-US" sz="1600" dirty="0">
                <a:latin typeface="Times New Roman"/>
                <a:cs typeface="Times New Roman"/>
              </a:rPr>
              <a:t>, or</a:t>
            </a:r>
          </a:p>
          <a:p>
            <a:pPr marL="182563" indent="-182563">
              <a:spcBef>
                <a:spcPts val="696"/>
              </a:spcBef>
              <a:buSzPct val="100000"/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An atom, followed by a list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47855" y="2332135"/>
            <a:ext cx="2055624" cy="17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rgbClr val="006600"/>
              </a:buClr>
              <a:buSzPct val="85000"/>
            </a:pPr>
            <a:r>
              <a:rPr lang="en-US" u="sng" dirty="0">
                <a:latin typeface="Times New Roman"/>
                <a:cs typeface="Times New Roman"/>
              </a:rPr>
              <a:t>List examples: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latin typeface="Consolas"/>
                <a:cs typeface="Consolas"/>
              </a:rPr>
              <a:t>null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null)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(3,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null))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(3,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null)))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056049" y="2356625"/>
            <a:ext cx="3566132" cy="17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rgbClr val="006600"/>
              </a:buClr>
              <a:buSzPct val="85000"/>
            </a:pPr>
            <a:r>
              <a:rPr lang="en-US" u="sng" dirty="0">
                <a:latin typeface="Times New Roman"/>
                <a:cs typeface="Times New Roman"/>
              </a:rPr>
              <a:t>Abbreviated as: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latin typeface="Consolas"/>
                <a:cs typeface="Consolas"/>
              </a:rPr>
              <a:t>()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(3,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5)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3,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Consolas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5)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DD7E8-BF08-3A48-BB56-64C1ACF25323}"/>
              </a:ext>
            </a:extLst>
          </p:cNvPr>
          <p:cNvGrpSpPr/>
          <p:nvPr/>
        </p:nvGrpSpPr>
        <p:grpSpPr>
          <a:xfrm>
            <a:off x="2853429" y="4784262"/>
            <a:ext cx="3866022" cy="1433866"/>
            <a:chOff x="2853429" y="4784262"/>
            <a:chExt cx="3866022" cy="143386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AF889F-D98D-E547-BF1C-95EE126F99E7}"/>
                </a:ext>
              </a:extLst>
            </p:cNvPr>
            <p:cNvGrpSpPr/>
            <p:nvPr/>
          </p:nvGrpSpPr>
          <p:grpSpPr>
            <a:xfrm>
              <a:off x="3440061" y="4784262"/>
              <a:ext cx="3279390" cy="1433866"/>
              <a:chOff x="1099064" y="4687678"/>
              <a:chExt cx="3279390" cy="1433866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E0434C3B-0BFA-A24B-8B9D-0BF206F62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064" y="5308382"/>
                <a:ext cx="3279390" cy="813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algn="ctr">
                  <a:spcBef>
                    <a:spcPts val="2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ea typeface="Consolas"/>
                    <a:cs typeface="Times New Roman"/>
                  </a:rPr>
                  <a:t>Example: the list  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v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ea typeface="Consolas"/>
                    <a:cs typeface="Times New Roman"/>
                  </a:rPr>
                  <a:t>= 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(2</a:t>
                </a:r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,</a:t>
                </a:r>
                <a:r>
                  <a:rPr lang="en-US" sz="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(3</a:t>
                </a:r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,</a:t>
                </a:r>
                <a:r>
                  <a:rPr lang="en-US" sz="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(5</a:t>
                </a:r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,</a:t>
                </a:r>
                <a:r>
                  <a:rPr lang="en-US" sz="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null)))</a:t>
                </a:r>
                <a:r>
                  <a:rPr lang="en-US" dirty="0">
                    <a:solidFill>
                      <a:srgbClr val="000000"/>
                    </a:solidFill>
                    <a:latin typeface="Times New Roman"/>
                    <a:ea typeface="Consolas"/>
                    <a:cs typeface="Times New Roman"/>
                  </a:rPr>
                  <a:t>,</a:t>
                </a:r>
                <a:br>
                  <a:rPr lang="en-US" dirty="0">
                    <a:solidFill>
                      <a:srgbClr val="000000"/>
                    </a:solidFill>
                    <a:latin typeface="Times New Roman"/>
                    <a:ea typeface="Consolas"/>
                    <a:cs typeface="Times New Roman"/>
                  </a:rPr>
                </a:b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ea typeface="Consolas"/>
                    <a:cs typeface="Times New Roman"/>
                  </a:rPr>
                  <a:t>commonly abbreviated as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/>
                    <a:ea typeface="Consolas"/>
                    <a:cs typeface="Times New Roman"/>
                  </a:rPr>
                  <a:t>  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2</a:t>
                </a:r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,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3</a:t>
                </a:r>
                <a:r>
                  <a:rPr lang="en-US" sz="8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,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Consolas"/>
                    <a:cs typeface="Consolas" panose="020B0609020204030204" pitchFamily="49" charset="0"/>
                  </a:rPr>
                  <a:t>5)</a:t>
                </a:r>
                <a:endParaRPr lang="en-US" sz="1200" dirty="0">
                  <a:solidFill>
                    <a:srgbClr val="000000"/>
                  </a:solidFill>
                  <a:ea typeface="Consolas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027959F-3A3F-E947-8862-696E44992A9B}"/>
                  </a:ext>
                </a:extLst>
              </p:cNvPr>
              <p:cNvGrpSpPr/>
              <p:nvPr/>
            </p:nvGrpSpPr>
            <p:grpSpPr>
              <a:xfrm>
                <a:off x="2148799" y="4690597"/>
                <a:ext cx="979187" cy="527005"/>
                <a:chOff x="6376887" y="3109669"/>
                <a:chExt cx="979187" cy="527005"/>
              </a:xfrm>
            </p:grpSpPr>
            <p:sp>
              <p:nvSpPr>
                <p:cNvPr id="60" name="Text Box 146">
                  <a:extLst>
                    <a:ext uri="{FF2B5EF4-FFF2-40B4-BE49-F238E27FC236}">
                      <a16:creationId xmlns:a16="http://schemas.microsoft.com/office/drawing/2014/main" id="{1892841C-03E5-AA46-9B1F-D42C0E6843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41672" y="3322349"/>
                  <a:ext cx="373185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dirty="0"/>
                    <a:t>3</a:t>
                  </a: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61" name="Text Box 148">
                  <a:extLst>
                    <a:ext uri="{FF2B5EF4-FFF2-40B4-BE49-F238E27FC236}">
                      <a16:creationId xmlns:a16="http://schemas.microsoft.com/office/drawing/2014/main" id="{E501648B-67E5-B24A-BE43-89589E7F31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64058" y="3322349"/>
                  <a:ext cx="279400" cy="3143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62" name="Line 149">
                  <a:extLst>
                    <a:ext uri="{FF2B5EF4-FFF2-40B4-BE49-F238E27FC236}">
                      <a16:creationId xmlns:a16="http://schemas.microsoft.com/office/drawing/2014/main" id="{820F2516-60DF-7143-87E2-AB77015D25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898874" y="3474749"/>
                  <a:ext cx="457200" cy="95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" name="Rectangle 10">
                  <a:extLst>
                    <a:ext uri="{FF2B5EF4-FFF2-40B4-BE49-F238E27FC236}">
                      <a16:creationId xmlns:a16="http://schemas.microsoft.com/office/drawing/2014/main" id="{72DCF899-7027-2947-9E46-12AFADC17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6887" y="3109669"/>
                  <a:ext cx="783486" cy="38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/>
                <a:p>
                  <a:pPr marL="342900" indent="-342900" algn="l">
                    <a:spcBef>
                      <a:spcPct val="60000"/>
                    </a:spcBef>
                    <a:spcAft>
                      <a:spcPct val="70000"/>
                    </a:spcAft>
                    <a:buClr>
                      <a:srgbClr val="006600"/>
                    </a:buClr>
                    <a:buSzPct val="85000"/>
                    <a:buFont typeface="Wingdings" charset="0"/>
                    <a:buNone/>
                  </a:pPr>
                  <a:r>
                    <a:rPr lang="en-US" sz="800" dirty="0">
                      <a:latin typeface="Consolas"/>
                      <a:cs typeface="Consolas"/>
                    </a:rPr>
                    <a:t>data  next</a:t>
                  </a:r>
                  <a:endParaRPr lang="en-US" sz="8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3D36951-4EC8-B944-A0FA-C15986C2BD8D}"/>
                  </a:ext>
                </a:extLst>
              </p:cNvPr>
              <p:cNvGrpSpPr/>
              <p:nvPr/>
            </p:nvGrpSpPr>
            <p:grpSpPr>
              <a:xfrm>
                <a:off x="3065768" y="4687678"/>
                <a:ext cx="1152537" cy="518508"/>
                <a:chOff x="7302636" y="1641647"/>
                <a:chExt cx="1152537" cy="518508"/>
              </a:xfrm>
            </p:grpSpPr>
            <p:grpSp>
              <p:nvGrpSpPr>
                <p:cNvPr id="52" name="Group 165">
                  <a:extLst>
                    <a:ext uri="{FF2B5EF4-FFF2-40B4-BE49-F238E27FC236}">
                      <a16:creationId xmlns:a16="http://schemas.microsoft.com/office/drawing/2014/main" id="{22003A4A-89EC-F247-80A8-2039B5365C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02773" y="1834108"/>
                  <a:ext cx="152400" cy="304800"/>
                  <a:chOff x="3840" y="2304"/>
                  <a:chExt cx="96" cy="240"/>
                </a:xfrm>
              </p:grpSpPr>
              <p:sp>
                <p:nvSpPr>
                  <p:cNvPr id="57" name="Line 166">
                    <a:extLst>
                      <a:ext uri="{FF2B5EF4-FFF2-40B4-BE49-F238E27FC236}">
                        <a16:creationId xmlns:a16="http://schemas.microsoft.com/office/drawing/2014/main" id="{DE964FD4-F8C2-164B-A03B-0D1430CBD6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0" y="230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" name="Line 167">
                    <a:extLst>
                      <a:ext uri="{FF2B5EF4-FFF2-40B4-BE49-F238E27FC236}">
                        <a16:creationId xmlns:a16="http://schemas.microsoft.com/office/drawing/2014/main" id="{CF1EC5B6-8748-BD4C-8EEF-D779559FC6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2352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9" name="Line 168">
                    <a:extLst>
                      <a:ext uri="{FF2B5EF4-FFF2-40B4-BE49-F238E27FC236}">
                        <a16:creationId xmlns:a16="http://schemas.microsoft.com/office/drawing/2014/main" id="{6F2A8B76-4FC6-A340-B292-EED00EF0AC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4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53" name="Text Box 146">
                  <a:extLst>
                    <a:ext uri="{FF2B5EF4-FFF2-40B4-BE49-F238E27FC236}">
                      <a16:creationId xmlns:a16="http://schemas.microsoft.com/office/drawing/2014/main" id="{5C50AE43-3578-0F4D-92CA-B13F91083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556" y="1845830"/>
                  <a:ext cx="373185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dirty="0"/>
                    <a:t>5</a:t>
                  </a: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4" name="Text Box 148">
                  <a:extLst>
                    <a:ext uri="{FF2B5EF4-FFF2-40B4-BE49-F238E27FC236}">
                      <a16:creationId xmlns:a16="http://schemas.microsoft.com/office/drawing/2014/main" id="{B55A96E2-86F7-064F-B114-6695E6E246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02942" y="1845830"/>
                  <a:ext cx="279400" cy="3143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5" name="Line 164">
                  <a:extLst>
                    <a:ext uri="{FF2B5EF4-FFF2-40B4-BE49-F238E27FC236}">
                      <a16:creationId xmlns:a16="http://schemas.microsoft.com/office/drawing/2014/main" id="{55023219-4A75-9744-926B-1A5EABAA3D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45573" y="1983163"/>
                  <a:ext cx="401078" cy="128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6" name="Rectangle 10">
                  <a:extLst>
                    <a:ext uri="{FF2B5EF4-FFF2-40B4-BE49-F238E27FC236}">
                      <a16:creationId xmlns:a16="http://schemas.microsoft.com/office/drawing/2014/main" id="{AA149EE3-88A3-0D45-847C-B16B71D7F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02636" y="1641647"/>
                  <a:ext cx="783486" cy="38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/>
                <a:p>
                  <a:pPr marL="342900" indent="-342900" algn="l">
                    <a:spcBef>
                      <a:spcPct val="60000"/>
                    </a:spcBef>
                    <a:spcAft>
                      <a:spcPct val="70000"/>
                    </a:spcAft>
                    <a:buClr>
                      <a:srgbClr val="006600"/>
                    </a:buClr>
                    <a:buSzPct val="85000"/>
                    <a:buFont typeface="Wingdings" charset="0"/>
                    <a:buNone/>
                  </a:pPr>
                  <a:r>
                    <a:rPr lang="en-US" sz="800" dirty="0">
                      <a:latin typeface="Consolas"/>
                      <a:cs typeface="Consolas"/>
                    </a:rPr>
                    <a:t>data  next</a:t>
                  </a:r>
                  <a:endParaRPr lang="en-US" sz="8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9EBAB0A-A4FF-F941-ABC0-CE4EBF2DA7B1}"/>
                  </a:ext>
                </a:extLst>
              </p:cNvPr>
              <p:cNvGrpSpPr/>
              <p:nvPr/>
            </p:nvGrpSpPr>
            <p:grpSpPr>
              <a:xfrm>
                <a:off x="1149961" y="4687678"/>
                <a:ext cx="1000137" cy="518508"/>
                <a:chOff x="5259270" y="5619256"/>
                <a:chExt cx="1000137" cy="518508"/>
              </a:xfrm>
            </p:grpSpPr>
            <p:sp>
              <p:nvSpPr>
                <p:cNvPr id="46" name="Text Box 146">
                  <a:extLst>
                    <a:ext uri="{FF2B5EF4-FFF2-40B4-BE49-F238E27FC236}">
                      <a16:creationId xmlns:a16="http://schemas.microsoft.com/office/drawing/2014/main" id="{0C1B20D6-D0C5-CE4D-90D9-6D2821D02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37190" y="5823439"/>
                  <a:ext cx="373185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dirty="0"/>
                    <a:t>2</a:t>
                  </a: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7" name="Text Box 148">
                  <a:extLst>
                    <a:ext uri="{FF2B5EF4-FFF2-40B4-BE49-F238E27FC236}">
                      <a16:creationId xmlns:a16="http://schemas.microsoft.com/office/drawing/2014/main" id="{E391CFB6-7181-F049-8D46-D124EAD619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59576" y="5823439"/>
                  <a:ext cx="279400" cy="3143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8" name="Line 164">
                  <a:extLst>
                    <a:ext uri="{FF2B5EF4-FFF2-40B4-BE49-F238E27FC236}">
                      <a16:creationId xmlns:a16="http://schemas.microsoft.com/office/drawing/2014/main" id="{38954EE1-77B2-C241-9F66-DE45CF479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2207" y="5964117"/>
                  <a:ext cx="457200" cy="95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" name="Rectangle 10">
                  <a:extLst>
                    <a:ext uri="{FF2B5EF4-FFF2-40B4-BE49-F238E27FC236}">
                      <a16:creationId xmlns:a16="http://schemas.microsoft.com/office/drawing/2014/main" id="{D87577FF-F3AC-5947-A151-F2D83ED8B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270" y="5619256"/>
                  <a:ext cx="783486" cy="38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/>
                <a:p>
                  <a:pPr marL="342900" indent="-342900" algn="l">
                    <a:spcBef>
                      <a:spcPct val="60000"/>
                    </a:spcBef>
                    <a:spcAft>
                      <a:spcPct val="70000"/>
                    </a:spcAft>
                    <a:buClr>
                      <a:srgbClr val="006600"/>
                    </a:buClr>
                    <a:buSzPct val="85000"/>
                    <a:buFont typeface="Wingdings" charset="0"/>
                    <a:buNone/>
                  </a:pPr>
                  <a:r>
                    <a:rPr lang="en-US" sz="800" dirty="0">
                      <a:latin typeface="Consolas"/>
                      <a:cs typeface="Consolas"/>
                    </a:rPr>
                    <a:t>data  next</a:t>
                  </a:r>
                  <a:endParaRPr lang="en-US" sz="8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6611EE-4000-5E42-831D-A9C8674203D5}"/>
                </a:ext>
              </a:extLst>
            </p:cNvPr>
            <p:cNvGrpSpPr/>
            <p:nvPr/>
          </p:nvGrpSpPr>
          <p:grpSpPr>
            <a:xfrm>
              <a:off x="2853429" y="4985276"/>
              <a:ext cx="707598" cy="328910"/>
              <a:chOff x="3116837" y="5379184"/>
              <a:chExt cx="707598" cy="328910"/>
            </a:xfrm>
          </p:grpSpPr>
          <p:sp>
            <p:nvSpPr>
              <p:cNvPr id="32" name="Line 164">
                <a:extLst>
                  <a:ext uri="{FF2B5EF4-FFF2-40B4-BE49-F238E27FC236}">
                    <a16:creationId xmlns:a16="http://schemas.microsoft.com/office/drawing/2014/main" id="{3E8892C2-D400-E14C-9524-86837C8A9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7235" y="5543577"/>
                <a:ext cx="457200" cy="95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D5BAAC8-9873-094E-B7D8-5D15390EF3B4}"/>
                  </a:ext>
                </a:extLst>
              </p:cNvPr>
              <p:cNvSpPr/>
              <p:nvPr/>
            </p:nvSpPr>
            <p:spPr>
              <a:xfrm>
                <a:off x="3116837" y="5379184"/>
                <a:ext cx="364348" cy="3289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98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87468" y="1296820"/>
            <a:ext cx="3373230" cy="289215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Builds, prints, and disposes a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Main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function void main()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Creates the list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ea typeface="Consolas"/>
              </a:rPr>
              <a:t>(2,3,5)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var List v;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v = List.new(5,null);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v = List.new(3,v));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v = List.new(2,v));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v.print();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(2,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3,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5)</a:t>
            </a:r>
            <a:endParaRPr lang="en-US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v.dispose();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disposes the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}</a:t>
            </a:r>
            <a:endParaRPr lang="en-US" dirty="0">
              <a:solidFill>
                <a:srgbClr val="548235"/>
              </a:solidFill>
              <a:latin typeface="Times New Roman"/>
              <a:ea typeface="Consolas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4526" y="1269110"/>
            <a:ext cx="3948742" cy="270249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Creates a List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Prints this list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print() {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/** Disposes this list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// More list processing methods</a:t>
            </a: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}</a:t>
            </a:r>
            <a:endParaRPr lang="en-US" dirty="0">
              <a:solidFill>
                <a:srgbClr val="548235"/>
              </a:solidFill>
              <a:latin typeface="Times New Roman"/>
              <a:ea typeface="Consolas"/>
              <a:cs typeface="Times New Roman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4A4A0207-727B-7647-872B-DE1A856F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 API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DBC18005-609D-244C-A28D-AC6348C5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A0991-B513-4943-A8BF-3B44F98AD90B}"/>
              </a:ext>
            </a:extLst>
          </p:cNvPr>
          <p:cNvSpPr/>
          <p:nvPr/>
        </p:nvSpPr>
        <p:spPr>
          <a:xfrm rot="20640412">
            <a:off x="1439114" y="2354367"/>
            <a:ext cx="2675389" cy="437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open the black box…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24D85A-07AA-CF42-9370-04E55A8A240E}"/>
              </a:ext>
            </a:extLst>
          </p:cNvPr>
          <p:cNvGrpSpPr/>
          <p:nvPr/>
        </p:nvGrpSpPr>
        <p:grpSpPr>
          <a:xfrm>
            <a:off x="2853429" y="4784262"/>
            <a:ext cx="3866022" cy="1433866"/>
            <a:chOff x="2853429" y="4784262"/>
            <a:chExt cx="3866022" cy="143386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444D013-5570-A344-833E-7AB2494D4FE4}"/>
                </a:ext>
              </a:extLst>
            </p:cNvPr>
            <p:cNvGrpSpPr/>
            <p:nvPr/>
          </p:nvGrpSpPr>
          <p:grpSpPr>
            <a:xfrm>
              <a:off x="3490958" y="4784262"/>
              <a:ext cx="3068344" cy="529924"/>
              <a:chOff x="1149961" y="4687678"/>
              <a:chExt cx="3068344" cy="5299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C86ED2D-17F0-254A-8115-F8B40E9DE415}"/>
                  </a:ext>
                </a:extLst>
              </p:cNvPr>
              <p:cNvGrpSpPr/>
              <p:nvPr/>
            </p:nvGrpSpPr>
            <p:grpSpPr>
              <a:xfrm>
                <a:off x="2148799" y="4690597"/>
                <a:ext cx="979187" cy="527005"/>
                <a:chOff x="6376887" y="3109669"/>
                <a:chExt cx="979187" cy="527005"/>
              </a:xfrm>
            </p:grpSpPr>
            <p:sp>
              <p:nvSpPr>
                <p:cNvPr id="62" name="Text Box 146">
                  <a:extLst>
                    <a:ext uri="{FF2B5EF4-FFF2-40B4-BE49-F238E27FC236}">
                      <a16:creationId xmlns:a16="http://schemas.microsoft.com/office/drawing/2014/main" id="{912B2889-5541-174E-8005-3FC0400E7E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41672" y="3322349"/>
                  <a:ext cx="373185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dirty="0"/>
                    <a:t>3</a:t>
                  </a: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63" name="Text Box 148">
                  <a:extLst>
                    <a:ext uri="{FF2B5EF4-FFF2-40B4-BE49-F238E27FC236}">
                      <a16:creationId xmlns:a16="http://schemas.microsoft.com/office/drawing/2014/main" id="{DF400958-8295-F449-9C7F-399401BA5B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64058" y="3322349"/>
                  <a:ext cx="279400" cy="3143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64" name="Line 149">
                  <a:extLst>
                    <a:ext uri="{FF2B5EF4-FFF2-40B4-BE49-F238E27FC236}">
                      <a16:creationId xmlns:a16="http://schemas.microsoft.com/office/drawing/2014/main" id="{EE5FFD76-7B39-6543-993A-311AAC4D3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898874" y="3474749"/>
                  <a:ext cx="457200" cy="95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5" name="Rectangle 10">
                  <a:extLst>
                    <a:ext uri="{FF2B5EF4-FFF2-40B4-BE49-F238E27FC236}">
                      <a16:creationId xmlns:a16="http://schemas.microsoft.com/office/drawing/2014/main" id="{CE19DFDC-E6D8-5643-8190-141DBB44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6887" y="3109669"/>
                  <a:ext cx="783486" cy="38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/>
                <a:p>
                  <a:pPr marL="342900" indent="-342900" algn="l">
                    <a:spcBef>
                      <a:spcPct val="60000"/>
                    </a:spcBef>
                    <a:spcAft>
                      <a:spcPct val="70000"/>
                    </a:spcAft>
                    <a:buClr>
                      <a:srgbClr val="006600"/>
                    </a:buClr>
                    <a:buSzPct val="85000"/>
                    <a:buFont typeface="Wingdings" charset="0"/>
                    <a:buNone/>
                  </a:pPr>
                  <a:r>
                    <a:rPr lang="en-US" sz="800" dirty="0">
                      <a:latin typeface="Consolas"/>
                      <a:cs typeface="Consolas"/>
                    </a:rPr>
                    <a:t>data  next</a:t>
                  </a:r>
                  <a:endParaRPr lang="en-US" sz="8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1D21774-C384-3B45-97B8-0AF3530E9616}"/>
                  </a:ext>
                </a:extLst>
              </p:cNvPr>
              <p:cNvGrpSpPr/>
              <p:nvPr/>
            </p:nvGrpSpPr>
            <p:grpSpPr>
              <a:xfrm>
                <a:off x="3065768" y="4687678"/>
                <a:ext cx="1152537" cy="518508"/>
                <a:chOff x="7302636" y="1641647"/>
                <a:chExt cx="1152537" cy="518508"/>
              </a:xfrm>
            </p:grpSpPr>
            <p:grpSp>
              <p:nvGrpSpPr>
                <p:cNvPr id="54" name="Group 165">
                  <a:extLst>
                    <a:ext uri="{FF2B5EF4-FFF2-40B4-BE49-F238E27FC236}">
                      <a16:creationId xmlns:a16="http://schemas.microsoft.com/office/drawing/2014/main" id="{4C96C567-5B46-AC4E-8DD2-734BD6B764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02773" y="1834108"/>
                  <a:ext cx="152400" cy="304800"/>
                  <a:chOff x="3840" y="2304"/>
                  <a:chExt cx="96" cy="240"/>
                </a:xfrm>
              </p:grpSpPr>
              <p:sp>
                <p:nvSpPr>
                  <p:cNvPr id="59" name="Line 166">
                    <a:extLst>
                      <a:ext uri="{FF2B5EF4-FFF2-40B4-BE49-F238E27FC236}">
                        <a16:creationId xmlns:a16="http://schemas.microsoft.com/office/drawing/2014/main" id="{B06D8696-C816-AE43-9A5F-54F2AD1C91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0" y="230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0" name="Line 167">
                    <a:extLst>
                      <a:ext uri="{FF2B5EF4-FFF2-40B4-BE49-F238E27FC236}">
                        <a16:creationId xmlns:a16="http://schemas.microsoft.com/office/drawing/2014/main" id="{37C4520F-8AC5-5449-B735-90047CC433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2352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" name="Line 168">
                    <a:extLst>
                      <a:ext uri="{FF2B5EF4-FFF2-40B4-BE49-F238E27FC236}">
                        <a16:creationId xmlns:a16="http://schemas.microsoft.com/office/drawing/2014/main" id="{25D9E6CC-316F-F340-9A2E-EC92D98F88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4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55" name="Text Box 146">
                  <a:extLst>
                    <a:ext uri="{FF2B5EF4-FFF2-40B4-BE49-F238E27FC236}">
                      <a16:creationId xmlns:a16="http://schemas.microsoft.com/office/drawing/2014/main" id="{39F0CA1E-0A27-3840-B975-E981D7F308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556" y="1845830"/>
                  <a:ext cx="373185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dirty="0"/>
                    <a:t>5</a:t>
                  </a: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6" name="Text Box 148">
                  <a:extLst>
                    <a:ext uri="{FF2B5EF4-FFF2-40B4-BE49-F238E27FC236}">
                      <a16:creationId xmlns:a16="http://schemas.microsoft.com/office/drawing/2014/main" id="{7E12AA92-A1AB-FF40-A754-7C1ED7273C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02942" y="1845830"/>
                  <a:ext cx="279400" cy="3143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7" name="Line 164">
                  <a:extLst>
                    <a:ext uri="{FF2B5EF4-FFF2-40B4-BE49-F238E27FC236}">
                      <a16:creationId xmlns:a16="http://schemas.microsoft.com/office/drawing/2014/main" id="{170A828B-0503-7842-B8D3-A7A64887B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45573" y="1983163"/>
                  <a:ext cx="401078" cy="128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" name="Rectangle 10">
                  <a:extLst>
                    <a:ext uri="{FF2B5EF4-FFF2-40B4-BE49-F238E27FC236}">
                      <a16:creationId xmlns:a16="http://schemas.microsoft.com/office/drawing/2014/main" id="{74378039-6F85-6645-BD08-E2D78E91D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02636" y="1641647"/>
                  <a:ext cx="783486" cy="38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/>
                <a:p>
                  <a:pPr marL="342900" indent="-342900" algn="l">
                    <a:spcBef>
                      <a:spcPct val="60000"/>
                    </a:spcBef>
                    <a:spcAft>
                      <a:spcPct val="70000"/>
                    </a:spcAft>
                    <a:buClr>
                      <a:srgbClr val="006600"/>
                    </a:buClr>
                    <a:buSzPct val="85000"/>
                    <a:buFont typeface="Wingdings" charset="0"/>
                    <a:buNone/>
                  </a:pPr>
                  <a:r>
                    <a:rPr lang="en-US" sz="800" dirty="0">
                      <a:latin typeface="Consolas"/>
                      <a:cs typeface="Consolas"/>
                    </a:rPr>
                    <a:t>data  next</a:t>
                  </a:r>
                  <a:endParaRPr lang="en-US" sz="8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FF702E7-A54B-9944-92C2-945E6EEB9F6B}"/>
                  </a:ext>
                </a:extLst>
              </p:cNvPr>
              <p:cNvGrpSpPr/>
              <p:nvPr/>
            </p:nvGrpSpPr>
            <p:grpSpPr>
              <a:xfrm>
                <a:off x="1149961" y="4687678"/>
                <a:ext cx="1000137" cy="518508"/>
                <a:chOff x="5259270" y="5619256"/>
                <a:chExt cx="1000137" cy="518508"/>
              </a:xfrm>
            </p:grpSpPr>
            <p:sp>
              <p:nvSpPr>
                <p:cNvPr id="48" name="Text Box 146">
                  <a:extLst>
                    <a:ext uri="{FF2B5EF4-FFF2-40B4-BE49-F238E27FC236}">
                      <a16:creationId xmlns:a16="http://schemas.microsoft.com/office/drawing/2014/main" id="{1E62BF4E-9959-424A-B508-0C48A2F7CD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37190" y="5823439"/>
                  <a:ext cx="373185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dirty="0"/>
                    <a:t>2</a:t>
                  </a: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9" name="Text Box 148">
                  <a:extLst>
                    <a:ext uri="{FF2B5EF4-FFF2-40B4-BE49-F238E27FC236}">
                      <a16:creationId xmlns:a16="http://schemas.microsoft.com/office/drawing/2014/main" id="{5125FFD9-9EA1-CD46-9EF7-549E8F4CEF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59576" y="5823439"/>
                  <a:ext cx="279400" cy="3143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0" name="Line 164">
                  <a:extLst>
                    <a:ext uri="{FF2B5EF4-FFF2-40B4-BE49-F238E27FC236}">
                      <a16:creationId xmlns:a16="http://schemas.microsoft.com/office/drawing/2014/main" id="{49ED1A32-660B-5F47-964C-6D58396E0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2207" y="5964117"/>
                  <a:ext cx="457200" cy="95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" name="Rectangle 10">
                  <a:extLst>
                    <a:ext uri="{FF2B5EF4-FFF2-40B4-BE49-F238E27FC236}">
                      <a16:creationId xmlns:a16="http://schemas.microsoft.com/office/drawing/2014/main" id="{47C24866-CC48-3B45-B19A-073C7A13AC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270" y="5619256"/>
                  <a:ext cx="783486" cy="38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/>
                <a:p>
                  <a:pPr marL="342900" indent="-342900" algn="l">
                    <a:spcBef>
                      <a:spcPct val="60000"/>
                    </a:spcBef>
                    <a:spcAft>
                      <a:spcPct val="70000"/>
                    </a:spcAft>
                    <a:buClr>
                      <a:srgbClr val="006600"/>
                    </a:buClr>
                    <a:buSzPct val="85000"/>
                    <a:buFont typeface="Wingdings" charset="0"/>
                    <a:buNone/>
                  </a:pPr>
                  <a:r>
                    <a:rPr lang="en-US" sz="800" dirty="0">
                      <a:latin typeface="Consolas"/>
                      <a:cs typeface="Consolas"/>
                    </a:rPr>
                    <a:t>data  next</a:t>
                  </a:r>
                  <a:endParaRPr lang="en-US" sz="8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52815E42-AE22-D340-868F-444141D19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061" y="5404966"/>
              <a:ext cx="3279390" cy="813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ea typeface="Consolas"/>
                  <a:cs typeface="Times New Roman"/>
                </a:rPr>
                <a:t>Example: the list 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v</a:t>
              </a: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ea typeface="Consolas"/>
                  <a:cs typeface="Times New Roman"/>
                </a:rPr>
                <a:t>=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(2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(3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(5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null)))</a:t>
              </a:r>
              <a:r>
                <a:rPr lang="en-US" dirty="0">
                  <a:solidFill>
                    <a:srgbClr val="000000"/>
                  </a:solidFill>
                  <a:latin typeface="Times New Roman"/>
                  <a:ea typeface="Consolas"/>
                  <a:cs typeface="Times New Roman"/>
                </a:rPr>
                <a:t>,</a:t>
              </a:r>
              <a:br>
                <a:rPr lang="en-US" dirty="0">
                  <a:solidFill>
                    <a:srgbClr val="000000"/>
                  </a:solidFill>
                  <a:latin typeface="Times New Roman"/>
                  <a:ea typeface="Consolas"/>
                  <a:cs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Times New Roman"/>
                  <a:ea typeface="Consolas"/>
                  <a:cs typeface="Times New Roman"/>
                </a:rPr>
                <a:t>commonly abbreviated as</a:t>
              </a:r>
              <a:r>
                <a:rPr lang="en-US" sz="1600" dirty="0">
                  <a:solidFill>
                    <a:srgbClr val="000000"/>
                  </a:solidFill>
                  <a:latin typeface="Times New Roman"/>
                  <a:ea typeface="Consolas"/>
                  <a:cs typeface="Times New Roman"/>
                </a:rPr>
                <a:t> 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2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,</a:t>
              </a:r>
              <a:r>
                <a:rPr lang="en-US" sz="900" dirty="0">
                  <a:solidFill>
                    <a:srgbClr val="0000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3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,</a:t>
              </a:r>
              <a:r>
                <a:rPr lang="en-US" sz="900" dirty="0">
                  <a:solidFill>
                    <a:srgbClr val="0000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5)</a:t>
              </a:r>
              <a:endParaRPr lang="en-US" sz="1200" dirty="0">
                <a:solidFill>
                  <a:srgbClr val="000000"/>
                </a:solidFill>
                <a:ea typeface="Consola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F4A4F7-B8C5-C544-AD26-2943BA14F2EC}"/>
                </a:ext>
              </a:extLst>
            </p:cNvPr>
            <p:cNvGrpSpPr/>
            <p:nvPr/>
          </p:nvGrpSpPr>
          <p:grpSpPr>
            <a:xfrm>
              <a:off x="2853429" y="4985276"/>
              <a:ext cx="707598" cy="328910"/>
              <a:chOff x="3116837" y="5379184"/>
              <a:chExt cx="707598" cy="328910"/>
            </a:xfrm>
          </p:grpSpPr>
          <p:sp>
            <p:nvSpPr>
              <p:cNvPr id="35" name="Line 164">
                <a:extLst>
                  <a:ext uri="{FF2B5EF4-FFF2-40B4-BE49-F238E27FC236}">
                    <a16:creationId xmlns:a16="http://schemas.microsoft.com/office/drawing/2014/main" id="{6548725E-AF6A-6446-9A72-56222BDFE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7235" y="5543577"/>
                <a:ext cx="457200" cy="95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C8FE598-D7E3-BB4D-9DEA-717BD91E4882}"/>
                  </a:ext>
                </a:extLst>
              </p:cNvPr>
              <p:cNvSpPr/>
              <p:nvPr/>
            </p:nvSpPr>
            <p:spPr>
              <a:xfrm>
                <a:off x="3116837" y="5379184"/>
                <a:ext cx="364348" cy="3289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7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BC1CB1-47C6-9B4D-B0E3-2B75D5DA1DE7}"/>
              </a:ext>
            </a:extLst>
          </p:cNvPr>
          <p:cNvGrpSpPr/>
          <p:nvPr/>
        </p:nvGrpSpPr>
        <p:grpSpPr>
          <a:xfrm>
            <a:off x="5275925" y="946480"/>
            <a:ext cx="2634703" cy="2507074"/>
            <a:chOff x="5275925" y="946480"/>
            <a:chExt cx="2634703" cy="2507074"/>
          </a:xfrm>
        </p:grpSpPr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5360242" y="1292309"/>
              <a:ext cx="2550386" cy="21612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var List v;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List.new(5,null);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List.new(3,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List.new(2,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316398A7-368B-4F47-8406-45B5BF185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925" y="94648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11" name="Text Box 3">
            <a:extLst>
              <a:ext uri="{FF2B5EF4-FFF2-40B4-BE49-F238E27FC236}">
                <a16:creationId xmlns:a16="http://schemas.microsoft.com/office/drawing/2014/main" id="{61B7A86A-3D94-4B40-A4BF-3D40E24B5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9663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75925" y="946480"/>
            <a:ext cx="2634703" cy="2507074"/>
            <a:chOff x="4998825" y="946480"/>
            <a:chExt cx="2634703" cy="2507074"/>
          </a:xfrm>
        </p:grpSpPr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5083142" y="1292309"/>
              <a:ext cx="2550386" cy="21612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972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  <a:p>
              <a:pPr>
                <a:spcBef>
                  <a:spcPts val="1200"/>
                </a:spcBef>
              </a:pPr>
              <a:r>
                <a:rPr lang="en-US" b="1" dirty="0">
                  <a:solidFill>
                    <a:srgbClr val="0432FF"/>
                  </a:solidFill>
                </a:rPr>
                <a:t>var List v;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List.new(5,null);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List.new(3,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let v = List.new(2, v));</a:t>
              </a:r>
            </a:p>
            <a:p>
              <a:pPr>
                <a:spcBef>
                  <a:spcPts val="1200"/>
                </a:spcBef>
              </a:pPr>
              <a:r>
                <a:rPr lang="en-US" dirty="0">
                  <a:ea typeface="Consolas"/>
                </a:rPr>
                <a:t>...</a:t>
              </a:r>
            </a:p>
          </p:txBody>
        </p:sp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4998825" y="94648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E02AC0F-7C32-3749-B4D8-5EA3DA0152CE}"/>
              </a:ext>
            </a:extLst>
          </p:cNvPr>
          <p:cNvGrpSpPr/>
          <p:nvPr/>
        </p:nvGrpSpPr>
        <p:grpSpPr>
          <a:xfrm>
            <a:off x="5030214" y="5379184"/>
            <a:ext cx="707598" cy="328910"/>
            <a:chOff x="3116837" y="5379184"/>
            <a:chExt cx="707598" cy="328910"/>
          </a:xfrm>
        </p:grpSpPr>
        <p:sp>
          <p:nvSpPr>
            <p:cNvPr id="11" name="Line 164">
              <a:extLst>
                <a:ext uri="{FF2B5EF4-FFF2-40B4-BE49-F238E27FC236}">
                  <a16:creationId xmlns:a16="http://schemas.microsoft.com/office/drawing/2014/main" id="{4FF3A612-EDD6-A44C-B7F7-042BA000D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235" y="5543577"/>
              <a:ext cx="457200" cy="95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274E8D-2674-514F-BE89-62DF594600E1}"/>
                </a:ext>
              </a:extLst>
            </p:cNvPr>
            <p:cNvSpPr/>
            <p:nvPr/>
          </p:nvSpPr>
          <p:spPr>
            <a:xfrm>
              <a:off x="3116837" y="5379184"/>
              <a:ext cx="364348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13" name="Line 166">
            <a:extLst>
              <a:ext uri="{FF2B5EF4-FFF2-40B4-BE49-F238E27FC236}">
                <a16:creationId xmlns:a16="http://schemas.microsoft.com/office/drawing/2014/main" id="{65CB3452-00A4-9547-B0FF-E3FAD7225B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2431" y="538944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167">
            <a:extLst>
              <a:ext uri="{FF2B5EF4-FFF2-40B4-BE49-F238E27FC236}">
                <a16:creationId xmlns:a16="http://schemas.microsoft.com/office/drawing/2014/main" id="{235D3877-3E17-A14C-AECE-B6C7C5D26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8631" y="5450401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168">
            <a:extLst>
              <a:ext uri="{FF2B5EF4-FFF2-40B4-BE49-F238E27FC236}">
                <a16:creationId xmlns:a16="http://schemas.microsoft.com/office/drawing/2014/main" id="{C250122B-A3D0-1E4D-A44F-E5A3B2104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831" y="5511361"/>
            <a:ext cx="0" cy="60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EB43262-E521-474B-BECA-E8EDE2AD4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212" y="5717495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Consolas"/>
                <a:cs typeface="Consolas"/>
              </a:rPr>
              <a:t>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24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360242" y="1292309"/>
            <a:ext cx="2550386" cy="216124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432FF"/>
                </a:solidFill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2759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B3CEDA-82F4-1446-8DCC-E4759FE03EEC}"/>
              </a:ext>
            </a:extLst>
          </p:cNvPr>
          <p:cNvGrpSpPr/>
          <p:nvPr/>
        </p:nvGrpSpPr>
        <p:grpSpPr>
          <a:xfrm>
            <a:off x="5030214" y="5379184"/>
            <a:ext cx="707598" cy="328910"/>
            <a:chOff x="3116837" y="5379184"/>
            <a:chExt cx="707598" cy="328910"/>
          </a:xfrm>
        </p:grpSpPr>
        <p:sp>
          <p:nvSpPr>
            <p:cNvPr id="9" name="Line 164">
              <a:extLst>
                <a:ext uri="{FF2B5EF4-FFF2-40B4-BE49-F238E27FC236}">
                  <a16:creationId xmlns:a16="http://schemas.microsoft.com/office/drawing/2014/main" id="{640C4E1C-6A89-974A-9F00-3B2F581BE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235" y="5543577"/>
              <a:ext cx="457200" cy="95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ED0E8B-4799-3549-AF6E-80792256CD89}"/>
                </a:ext>
              </a:extLst>
            </p:cNvPr>
            <p:cNvSpPr/>
            <p:nvPr/>
          </p:nvSpPr>
          <p:spPr>
            <a:xfrm>
              <a:off x="3116837" y="5379184"/>
              <a:ext cx="364348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11" name="Line 166">
            <a:extLst>
              <a:ext uri="{FF2B5EF4-FFF2-40B4-BE49-F238E27FC236}">
                <a16:creationId xmlns:a16="http://schemas.microsoft.com/office/drawing/2014/main" id="{DF2373E0-6147-3B45-96A5-00C1A36D5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2431" y="538944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167">
            <a:extLst>
              <a:ext uri="{FF2B5EF4-FFF2-40B4-BE49-F238E27FC236}">
                <a16:creationId xmlns:a16="http://schemas.microsoft.com/office/drawing/2014/main" id="{91CAB791-4C5C-1543-ADC6-1D28AAC87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8631" y="5450401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Line 168">
            <a:extLst>
              <a:ext uri="{FF2B5EF4-FFF2-40B4-BE49-F238E27FC236}">
                <a16:creationId xmlns:a16="http://schemas.microsoft.com/office/drawing/2014/main" id="{95C19B66-3F9A-CD46-B675-C7BF7F00A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831" y="5511361"/>
            <a:ext cx="0" cy="60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A96B918-BAE7-3A44-95D5-F0C6D30D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212" y="5717495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Consolas"/>
                <a:cs typeface="Consolas"/>
              </a:rPr>
              <a:t>null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315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2759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83B2CC-6BBE-EB4E-B891-A325A019B350}"/>
              </a:ext>
            </a:extLst>
          </p:cNvPr>
          <p:cNvGrpSpPr/>
          <p:nvPr/>
        </p:nvGrpSpPr>
        <p:grpSpPr>
          <a:xfrm>
            <a:off x="5666697" y="5170550"/>
            <a:ext cx="1152537" cy="518508"/>
            <a:chOff x="7302636" y="1641647"/>
            <a:chExt cx="1152537" cy="518508"/>
          </a:xfrm>
        </p:grpSpPr>
        <p:grpSp>
          <p:nvGrpSpPr>
            <p:cNvPr id="36" name="Group 165">
              <a:extLst>
                <a:ext uri="{FF2B5EF4-FFF2-40B4-BE49-F238E27FC236}">
                  <a16:creationId xmlns:a16="http://schemas.microsoft.com/office/drawing/2014/main" id="{6DFD48D5-913E-C74D-A168-E5F54EF3D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41" name="Line 166">
                <a:extLst>
                  <a:ext uri="{FF2B5EF4-FFF2-40B4-BE49-F238E27FC236}">
                    <a16:creationId xmlns:a16="http://schemas.microsoft.com/office/drawing/2014/main" id="{81CE4D27-0899-5C44-B11A-E4E0F8580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2" name="Line 167">
                <a:extLst>
                  <a:ext uri="{FF2B5EF4-FFF2-40B4-BE49-F238E27FC236}">
                    <a16:creationId xmlns:a16="http://schemas.microsoft.com/office/drawing/2014/main" id="{6F2E5190-B2C0-6341-90D6-10A8654C5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3" name="Line 168">
                <a:extLst>
                  <a:ext uri="{FF2B5EF4-FFF2-40B4-BE49-F238E27FC236}">
                    <a16:creationId xmlns:a16="http://schemas.microsoft.com/office/drawing/2014/main" id="{42B9DC1D-82B1-9943-9F6B-ED03E4688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" name="Text Box 146">
              <a:extLst>
                <a:ext uri="{FF2B5EF4-FFF2-40B4-BE49-F238E27FC236}">
                  <a16:creationId xmlns:a16="http://schemas.microsoft.com/office/drawing/2014/main" id="{765F463E-7DB5-224A-9A49-10EA63822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8" name="Text Box 148">
              <a:extLst>
                <a:ext uri="{FF2B5EF4-FFF2-40B4-BE49-F238E27FC236}">
                  <a16:creationId xmlns:a16="http://schemas.microsoft.com/office/drawing/2014/main" id="{5587D3D3-74D6-A746-B553-9BB34070F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9" name="Line 164">
              <a:extLst>
                <a:ext uri="{FF2B5EF4-FFF2-40B4-BE49-F238E27FC236}">
                  <a16:creationId xmlns:a16="http://schemas.microsoft.com/office/drawing/2014/main" id="{AF61F41E-CBFC-A247-9325-6A9D04C44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5573" y="1983163"/>
              <a:ext cx="401078" cy="1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DE89593E-FBF7-5043-9882-04F951195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8" name="Text Box 3">
            <a:extLst>
              <a:ext uri="{FF2B5EF4-FFF2-40B4-BE49-F238E27FC236}">
                <a16:creationId xmlns:a16="http://schemas.microsoft.com/office/drawing/2014/main" id="{0F911AC4-7219-5940-A94D-42EFE38F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242" y="1292309"/>
            <a:ext cx="2550386" cy="216124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432FF"/>
                </a:solidFill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28C107-AF86-D646-A18E-88B88CD05B61}"/>
              </a:ext>
            </a:extLst>
          </p:cNvPr>
          <p:cNvGrpSpPr/>
          <p:nvPr/>
        </p:nvGrpSpPr>
        <p:grpSpPr>
          <a:xfrm>
            <a:off x="5030214" y="5379184"/>
            <a:ext cx="707598" cy="328910"/>
            <a:chOff x="3116837" y="5379184"/>
            <a:chExt cx="707598" cy="328910"/>
          </a:xfrm>
        </p:grpSpPr>
        <p:sp>
          <p:nvSpPr>
            <p:cNvPr id="21" name="Line 164">
              <a:extLst>
                <a:ext uri="{FF2B5EF4-FFF2-40B4-BE49-F238E27FC236}">
                  <a16:creationId xmlns:a16="http://schemas.microsoft.com/office/drawing/2014/main" id="{F4FA4BE0-C8B7-CD47-BF3C-5A21F587A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235" y="5543577"/>
              <a:ext cx="457200" cy="95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CD92F3-6B99-5644-84B5-3CE1499679DD}"/>
                </a:ext>
              </a:extLst>
            </p:cNvPr>
            <p:cNvSpPr/>
            <p:nvPr/>
          </p:nvSpPr>
          <p:spPr>
            <a:xfrm>
              <a:off x="3116837" y="5379184"/>
              <a:ext cx="364348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158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52759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360242" y="1292309"/>
            <a:ext cx="2550386" cy="216124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432FF"/>
                </a:solidFill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2A3C01-685C-984C-8533-FA4044749ADC}"/>
              </a:ext>
            </a:extLst>
          </p:cNvPr>
          <p:cNvGrpSpPr/>
          <p:nvPr/>
        </p:nvGrpSpPr>
        <p:grpSpPr>
          <a:xfrm>
            <a:off x="5666697" y="5170550"/>
            <a:ext cx="1152537" cy="518508"/>
            <a:chOff x="7302636" y="1641647"/>
            <a:chExt cx="1152537" cy="518508"/>
          </a:xfrm>
        </p:grpSpPr>
        <p:grpSp>
          <p:nvGrpSpPr>
            <p:cNvPr id="37" name="Group 165">
              <a:extLst>
                <a:ext uri="{FF2B5EF4-FFF2-40B4-BE49-F238E27FC236}">
                  <a16:creationId xmlns:a16="http://schemas.microsoft.com/office/drawing/2014/main" id="{F8434D6A-01E5-5D42-9F22-68611FBD7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45" name="Line 166">
                <a:extLst>
                  <a:ext uri="{FF2B5EF4-FFF2-40B4-BE49-F238E27FC236}">
                    <a16:creationId xmlns:a16="http://schemas.microsoft.com/office/drawing/2014/main" id="{44715AD9-85B5-DC46-8D6B-A5E0E9CB8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" name="Line 167">
                <a:extLst>
                  <a:ext uri="{FF2B5EF4-FFF2-40B4-BE49-F238E27FC236}">
                    <a16:creationId xmlns:a16="http://schemas.microsoft.com/office/drawing/2014/main" id="{0D0C0892-CB51-0A46-8BAD-6C5C4C432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" name="Line 168">
                <a:extLst>
                  <a:ext uri="{FF2B5EF4-FFF2-40B4-BE49-F238E27FC236}">
                    <a16:creationId xmlns:a16="http://schemas.microsoft.com/office/drawing/2014/main" id="{21D89DE9-F987-454C-AF18-0885376EB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8" name="Text Box 146">
              <a:extLst>
                <a:ext uri="{FF2B5EF4-FFF2-40B4-BE49-F238E27FC236}">
                  <a16:creationId xmlns:a16="http://schemas.microsoft.com/office/drawing/2014/main" id="{6D2F7A6C-BC67-614E-80E7-C4DAD7185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25683B97-5CFD-C147-9190-C0D3D3084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64">
              <a:extLst>
                <a:ext uri="{FF2B5EF4-FFF2-40B4-BE49-F238E27FC236}">
                  <a16:creationId xmlns:a16="http://schemas.microsoft.com/office/drawing/2014/main" id="{0D50C760-D255-FA43-B6A1-4ED081B1F2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5573" y="1983163"/>
              <a:ext cx="401078" cy="1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E3DFFBF4-8054-0848-B012-9DCB55087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465595-C6D5-BA4D-B54A-75E426A8A87E}"/>
              </a:ext>
            </a:extLst>
          </p:cNvPr>
          <p:cNvGrpSpPr/>
          <p:nvPr/>
        </p:nvGrpSpPr>
        <p:grpSpPr>
          <a:xfrm>
            <a:off x="5030209" y="5379184"/>
            <a:ext cx="707598" cy="328910"/>
            <a:chOff x="3116837" y="5379184"/>
            <a:chExt cx="707598" cy="328910"/>
          </a:xfrm>
        </p:grpSpPr>
        <p:sp>
          <p:nvSpPr>
            <p:cNvPr id="20" name="Line 164">
              <a:extLst>
                <a:ext uri="{FF2B5EF4-FFF2-40B4-BE49-F238E27FC236}">
                  <a16:creationId xmlns:a16="http://schemas.microsoft.com/office/drawing/2014/main" id="{C4C72037-FED5-4442-AE91-68AA88565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235" y="5543577"/>
              <a:ext cx="457200" cy="95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9EFEC2-A95C-F548-B26F-749F202220B6}"/>
                </a:ext>
              </a:extLst>
            </p:cNvPr>
            <p:cNvSpPr/>
            <p:nvPr/>
          </p:nvSpPr>
          <p:spPr>
            <a:xfrm>
              <a:off x="3116837" y="5379184"/>
              <a:ext cx="364348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432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973D1E-B52D-4A49-9562-BD3548BA2208}"/>
              </a:ext>
            </a:extLst>
          </p:cNvPr>
          <p:cNvGrpSpPr/>
          <p:nvPr/>
        </p:nvGrpSpPr>
        <p:grpSpPr>
          <a:xfrm>
            <a:off x="4749728" y="5173469"/>
            <a:ext cx="979187" cy="527005"/>
            <a:chOff x="6376887" y="3109669"/>
            <a:chExt cx="979187" cy="527005"/>
          </a:xfrm>
        </p:grpSpPr>
        <p:sp>
          <p:nvSpPr>
            <p:cNvPr id="35" name="Text Box 146">
              <a:extLst>
                <a:ext uri="{FF2B5EF4-FFF2-40B4-BE49-F238E27FC236}">
                  <a16:creationId xmlns:a16="http://schemas.microsoft.com/office/drawing/2014/main" id="{03C5C50E-365F-2C43-9622-1FEBA09C7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7" name="Text Box 148">
              <a:extLst>
                <a:ext uri="{FF2B5EF4-FFF2-40B4-BE49-F238E27FC236}">
                  <a16:creationId xmlns:a16="http://schemas.microsoft.com/office/drawing/2014/main" id="{9BCE2522-F681-B847-A43F-0777364F4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9" name="Line 149">
              <a:extLst>
                <a:ext uri="{FF2B5EF4-FFF2-40B4-BE49-F238E27FC236}">
                  <a16:creationId xmlns:a16="http://schemas.microsoft.com/office/drawing/2014/main" id="{BBCD5C2C-4728-D642-9237-760EE095E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67AF7B9C-3482-F24E-B947-BF264AACF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493371-C526-B347-91AB-0BFAD20EAF7B}"/>
              </a:ext>
            </a:extLst>
          </p:cNvPr>
          <p:cNvGrpSpPr/>
          <p:nvPr/>
        </p:nvGrpSpPr>
        <p:grpSpPr>
          <a:xfrm>
            <a:off x="5666697" y="5170550"/>
            <a:ext cx="1152537" cy="518508"/>
            <a:chOff x="7302636" y="1641647"/>
            <a:chExt cx="1152537" cy="518508"/>
          </a:xfrm>
        </p:grpSpPr>
        <p:grpSp>
          <p:nvGrpSpPr>
            <p:cNvPr id="44" name="Group 165">
              <a:extLst>
                <a:ext uri="{FF2B5EF4-FFF2-40B4-BE49-F238E27FC236}">
                  <a16:creationId xmlns:a16="http://schemas.microsoft.com/office/drawing/2014/main" id="{2D4F034F-5689-B147-9F73-E4C73655A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A82198DD-37BF-554B-AA25-88E383AF4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" name="Line 167">
                <a:extLst>
                  <a:ext uri="{FF2B5EF4-FFF2-40B4-BE49-F238E27FC236}">
                    <a16:creationId xmlns:a16="http://schemas.microsoft.com/office/drawing/2014/main" id="{45484A06-3201-2D49-9064-5C70A56E8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F0839FF6-21B5-C649-8D75-02FDBB5BC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5" name="Text Box 146">
              <a:extLst>
                <a:ext uri="{FF2B5EF4-FFF2-40B4-BE49-F238E27FC236}">
                  <a16:creationId xmlns:a16="http://schemas.microsoft.com/office/drawing/2014/main" id="{AAA02D94-B2C4-BD4F-A7AA-7818BE8E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6" name="Text Box 148">
              <a:extLst>
                <a:ext uri="{FF2B5EF4-FFF2-40B4-BE49-F238E27FC236}">
                  <a16:creationId xmlns:a16="http://schemas.microsoft.com/office/drawing/2014/main" id="{7A12EB86-2C54-5A40-9983-99702F0F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7" name="Line 164">
              <a:extLst>
                <a:ext uri="{FF2B5EF4-FFF2-40B4-BE49-F238E27FC236}">
                  <a16:creationId xmlns:a16="http://schemas.microsoft.com/office/drawing/2014/main" id="{229384E1-DBD5-CC48-8BFE-9353ED630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5573" y="1983163"/>
              <a:ext cx="401078" cy="1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693784B5-FCDC-6547-A088-C3301AED8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8" name="Rectangle 10">
            <a:extLst>
              <a:ext uri="{FF2B5EF4-FFF2-40B4-BE49-F238E27FC236}">
                <a16:creationId xmlns:a16="http://schemas.microsoft.com/office/drawing/2014/main" id="{6107E8C9-833B-6B4E-AB28-753DDE88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CEFBF884-C2C4-C54A-8A44-FED0A9F6D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242" y="1292309"/>
            <a:ext cx="2550386" cy="216124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432FF"/>
                </a:solidFill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FF6C71-4258-8947-93DA-F3241996C69A}"/>
              </a:ext>
            </a:extLst>
          </p:cNvPr>
          <p:cNvGrpSpPr/>
          <p:nvPr/>
        </p:nvGrpSpPr>
        <p:grpSpPr>
          <a:xfrm>
            <a:off x="4099953" y="5379184"/>
            <a:ext cx="707598" cy="328910"/>
            <a:chOff x="3116837" y="5379184"/>
            <a:chExt cx="707598" cy="328910"/>
          </a:xfrm>
        </p:grpSpPr>
        <p:sp>
          <p:nvSpPr>
            <p:cNvPr id="25" name="Line 164">
              <a:extLst>
                <a:ext uri="{FF2B5EF4-FFF2-40B4-BE49-F238E27FC236}">
                  <a16:creationId xmlns:a16="http://schemas.microsoft.com/office/drawing/2014/main" id="{B4D28FDA-1254-2549-8C8B-971401877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235" y="5543577"/>
              <a:ext cx="457200" cy="95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2348FA-B57C-4043-8E7C-B9EF0B31CCCD}"/>
                </a:ext>
              </a:extLst>
            </p:cNvPr>
            <p:cNvSpPr/>
            <p:nvPr/>
          </p:nvSpPr>
          <p:spPr>
            <a:xfrm>
              <a:off x="3116837" y="5379184"/>
              <a:ext cx="364348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61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7">
            <a:extLst>
              <a:ext uri="{FF2B5EF4-FFF2-40B4-BE49-F238E27FC236}">
                <a16:creationId xmlns:a16="http://schemas.microsoft.com/office/drawing/2014/main" id="{56462FE1-BB48-390D-2CA1-7C2362D4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035" y="3762345"/>
            <a:ext cx="9503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assembler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97935-8654-4C46-CD0F-F0DF696D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53" y="4540719"/>
            <a:ext cx="1569692" cy="12653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F651643-FAB1-A2BA-3AFE-4030BCED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Nand to Tetris Roadmap: Part II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FBEB13-08ED-D78D-D53A-E964C374E46B}"/>
              </a:ext>
            </a:extLst>
          </p:cNvPr>
          <p:cNvSpPr/>
          <p:nvPr/>
        </p:nvSpPr>
        <p:spPr>
          <a:xfrm>
            <a:off x="564292" y="1169441"/>
            <a:ext cx="8073191" cy="2282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B000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9" name="Line 128">
            <a:extLst>
              <a:ext uri="{FF2B5EF4-FFF2-40B4-BE49-F238E27FC236}">
                <a16:creationId xmlns:a16="http://schemas.microsoft.com/office/drawing/2014/main" id="{C5894E57-A7AB-61D8-93B4-49D6E7C99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69" y="2562204"/>
            <a:ext cx="1123660" cy="441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9577AD-A2ED-E027-D3CD-1F37832174FC}"/>
              </a:ext>
            </a:extLst>
          </p:cNvPr>
          <p:cNvGrpSpPr/>
          <p:nvPr/>
        </p:nvGrpSpPr>
        <p:grpSpPr>
          <a:xfrm>
            <a:off x="768259" y="1375166"/>
            <a:ext cx="1031791" cy="771296"/>
            <a:chOff x="506028" y="1375166"/>
            <a:chExt cx="1031791" cy="771296"/>
          </a:xfrm>
        </p:grpSpPr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7A5A6AEA-18E8-9E97-DD33-020EED6E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28" y="1375166"/>
              <a:ext cx="1031791" cy="771296"/>
            </a:xfrm>
            <a:custGeom>
              <a:avLst/>
              <a:gdLst>
                <a:gd name="T0" fmla="*/ 106363 w 748"/>
                <a:gd name="T1" fmla="*/ 304800 h 445"/>
                <a:gd name="T2" fmla="*/ 7938 w 748"/>
                <a:gd name="T3" fmla="*/ 333375 h 445"/>
                <a:gd name="T4" fmla="*/ 122238 w 748"/>
                <a:gd name="T5" fmla="*/ 373062 h 445"/>
                <a:gd name="T6" fmla="*/ 28575 w 748"/>
                <a:gd name="T7" fmla="*/ 458787 h 445"/>
                <a:gd name="T8" fmla="*/ 153988 w 748"/>
                <a:gd name="T9" fmla="*/ 498475 h 445"/>
                <a:gd name="T10" fmla="*/ 84138 w 748"/>
                <a:gd name="T11" fmla="*/ 581025 h 445"/>
                <a:gd name="T12" fmla="*/ 241300 w 748"/>
                <a:gd name="T13" fmla="*/ 596900 h 445"/>
                <a:gd name="T14" fmla="*/ 265113 w 748"/>
                <a:gd name="T15" fmla="*/ 693737 h 445"/>
                <a:gd name="T16" fmla="*/ 400050 w 748"/>
                <a:gd name="T17" fmla="*/ 657225 h 445"/>
                <a:gd name="T18" fmla="*/ 501650 w 748"/>
                <a:gd name="T19" fmla="*/ 706437 h 445"/>
                <a:gd name="T20" fmla="*/ 576263 w 748"/>
                <a:gd name="T21" fmla="*/ 658812 h 445"/>
                <a:gd name="T22" fmla="*/ 655638 w 748"/>
                <a:gd name="T23" fmla="*/ 706437 h 445"/>
                <a:gd name="T24" fmla="*/ 727075 w 748"/>
                <a:gd name="T25" fmla="*/ 649287 h 445"/>
                <a:gd name="T26" fmla="*/ 830263 w 748"/>
                <a:gd name="T27" fmla="*/ 688975 h 445"/>
                <a:gd name="T28" fmla="*/ 923925 w 748"/>
                <a:gd name="T29" fmla="*/ 612775 h 445"/>
                <a:gd name="T30" fmla="*/ 1093788 w 748"/>
                <a:gd name="T31" fmla="*/ 636587 h 445"/>
                <a:gd name="T32" fmla="*/ 1050925 w 748"/>
                <a:gd name="T33" fmla="*/ 547687 h 445"/>
                <a:gd name="T34" fmla="*/ 1166813 w 748"/>
                <a:gd name="T35" fmla="*/ 536575 h 445"/>
                <a:gd name="T36" fmla="*/ 1087438 w 748"/>
                <a:gd name="T37" fmla="*/ 434975 h 445"/>
                <a:gd name="T38" fmla="*/ 1187450 w 748"/>
                <a:gd name="T39" fmla="*/ 381000 h 445"/>
                <a:gd name="T40" fmla="*/ 1058863 w 748"/>
                <a:gd name="T41" fmla="*/ 317500 h 445"/>
                <a:gd name="T42" fmla="*/ 1130300 w 748"/>
                <a:gd name="T43" fmla="*/ 228600 h 445"/>
                <a:gd name="T44" fmla="*/ 995363 w 748"/>
                <a:gd name="T45" fmla="*/ 223837 h 445"/>
                <a:gd name="T46" fmla="*/ 1050925 w 748"/>
                <a:gd name="T47" fmla="*/ 122237 h 445"/>
                <a:gd name="T48" fmla="*/ 882650 w 748"/>
                <a:gd name="T49" fmla="*/ 134937 h 445"/>
                <a:gd name="T50" fmla="*/ 871538 w 748"/>
                <a:gd name="T51" fmla="*/ 30162 h 445"/>
                <a:gd name="T52" fmla="*/ 700088 w 748"/>
                <a:gd name="T53" fmla="*/ 77787 h 445"/>
                <a:gd name="T54" fmla="*/ 638175 w 748"/>
                <a:gd name="T55" fmla="*/ 0 h 445"/>
                <a:gd name="T56" fmla="*/ 528638 w 748"/>
                <a:gd name="T57" fmla="*/ 69850 h 445"/>
                <a:gd name="T58" fmla="*/ 423863 w 748"/>
                <a:gd name="T59" fmla="*/ 0 h 445"/>
                <a:gd name="T60" fmla="*/ 358775 w 748"/>
                <a:gd name="T61" fmla="*/ 106362 h 445"/>
                <a:gd name="T62" fmla="*/ 241300 w 748"/>
                <a:gd name="T63" fmla="*/ 49212 h 445"/>
                <a:gd name="T64" fmla="*/ 246063 w 748"/>
                <a:gd name="T65" fmla="*/ 142875 h 445"/>
                <a:gd name="T66" fmla="*/ 98425 w 748"/>
                <a:gd name="T67" fmla="*/ 114300 h 445"/>
                <a:gd name="T68" fmla="*/ 134938 w 748"/>
                <a:gd name="T69" fmla="*/ 211137 h 445"/>
                <a:gd name="T70" fmla="*/ 0 w 748"/>
                <a:gd name="T71" fmla="*/ 204787 h 445"/>
                <a:gd name="T72" fmla="*/ 106363 w 748"/>
                <a:gd name="T73" fmla="*/ 304800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 dirty="0"/>
            </a:p>
          </p:txBody>
        </p:sp>
        <p:sp>
          <p:nvSpPr>
            <p:cNvPr id="22" name="Rectangle 99">
              <a:extLst>
                <a:ext uri="{FF2B5EF4-FFF2-40B4-BE49-F238E27FC236}">
                  <a16:creationId xmlns:a16="http://schemas.microsoft.com/office/drawing/2014/main" id="{8055EC06-4D15-35A2-91C9-E8C69ED0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35" y="1547770"/>
              <a:ext cx="51296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human</a:t>
              </a:r>
              <a:endParaRPr lang="en-US" sz="1400" dirty="0"/>
            </a:p>
          </p:txBody>
        </p:sp>
        <p:sp>
          <p:nvSpPr>
            <p:cNvPr id="23" name="Rectangle 100">
              <a:extLst>
                <a:ext uri="{FF2B5EF4-FFF2-40B4-BE49-F238E27FC236}">
                  <a16:creationId xmlns:a16="http://schemas.microsoft.com/office/drawing/2014/main" id="{CC7994A7-BED8-86CA-F2E5-037212723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02" y="1763456"/>
              <a:ext cx="58342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thought</a:t>
              </a:r>
              <a:endParaRPr lang="en-US" sz="1400" dirty="0"/>
            </a:p>
          </p:txBody>
        </p:sp>
      </p:grpSp>
      <p:sp>
        <p:nvSpPr>
          <p:cNvPr id="24" name="Line 126">
            <a:extLst>
              <a:ext uri="{FF2B5EF4-FFF2-40B4-BE49-F238E27FC236}">
                <a16:creationId xmlns:a16="http://schemas.microsoft.com/office/drawing/2014/main" id="{6B9DAFBA-3007-6D24-6652-6EFF848A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1575" y="2185034"/>
            <a:ext cx="1243478" cy="4878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5" name="Line 124">
            <a:extLst>
              <a:ext uri="{FF2B5EF4-FFF2-40B4-BE49-F238E27FC236}">
                <a16:creationId xmlns:a16="http://schemas.microsoft.com/office/drawing/2014/main" id="{90413871-0F97-74A5-F3AD-65FED73EB0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2219" y="1801423"/>
            <a:ext cx="1003985" cy="3985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612EF-9CDC-06C6-4D41-C2774F48A8F6}"/>
              </a:ext>
            </a:extLst>
          </p:cNvPr>
          <p:cNvSpPr txBox="1"/>
          <p:nvPr/>
        </p:nvSpPr>
        <p:spPr>
          <a:xfrm>
            <a:off x="9466729" y="1855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27" name="Text Box 111">
            <a:extLst>
              <a:ext uri="{FF2B5EF4-FFF2-40B4-BE49-F238E27FC236}">
                <a16:creationId xmlns:a16="http://schemas.microsoft.com/office/drawing/2014/main" id="{EBBBA5D2-B654-3FD1-47DD-ECE5F9A2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1993051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28" name="Text Box 110">
            <a:extLst>
              <a:ext uri="{FF2B5EF4-FFF2-40B4-BE49-F238E27FC236}">
                <a16:creationId xmlns:a16="http://schemas.microsoft.com/office/drawing/2014/main" id="{B785ACBA-FE1B-57E4-7C52-EBB55198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2328457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/>
              <a:t>VM code</a:t>
            </a:r>
          </a:p>
        </p:txBody>
      </p:sp>
      <p:sp>
        <p:nvSpPr>
          <p:cNvPr id="29" name="Text Box 111">
            <a:extLst>
              <a:ext uri="{FF2B5EF4-FFF2-40B4-BE49-F238E27FC236}">
                <a16:creationId xmlns:a16="http://schemas.microsoft.com/office/drawing/2014/main" id="{50422285-1E5C-40AE-579B-294431BD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373297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31" name="Text Box 110">
            <a:extLst>
              <a:ext uri="{FF2B5EF4-FFF2-40B4-BE49-F238E27FC236}">
                <a16:creationId xmlns:a16="http://schemas.microsoft.com/office/drawing/2014/main" id="{6E014A7B-2103-C68A-C308-291CC005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708703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</a:rPr>
              <a:t>machine language</a:t>
            </a:r>
          </a:p>
        </p:txBody>
      </p:sp>
      <p:sp>
        <p:nvSpPr>
          <p:cNvPr id="32" name="Rectangle 65">
            <a:extLst>
              <a:ext uri="{FF2B5EF4-FFF2-40B4-BE49-F238E27FC236}">
                <a16:creationId xmlns:a16="http://schemas.microsoft.com/office/drawing/2014/main" id="{1193D173-8B4E-9FEB-75E6-5B9E519B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129" y="1351185"/>
            <a:ext cx="1912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hierarchy</a:t>
            </a:r>
          </a:p>
        </p:txBody>
      </p:sp>
      <p:sp>
        <p:nvSpPr>
          <p:cNvPr id="33" name="Rectangle 102">
            <a:extLst>
              <a:ext uri="{FF2B5EF4-FFF2-40B4-BE49-F238E27FC236}">
                <a16:creationId xmlns:a16="http://schemas.microsoft.com/office/drawing/2014/main" id="{5A9B5846-5EBF-DE69-6F9D-B947E085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5" y="188032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34" name="Rectangle 125">
            <a:extLst>
              <a:ext uri="{FF2B5EF4-FFF2-40B4-BE49-F238E27FC236}">
                <a16:creationId xmlns:a16="http://schemas.microsoft.com/office/drawing/2014/main" id="{A23F8B50-26DC-FFB4-0E6E-A4609DD1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959" y="224173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</p:txBody>
      </p:sp>
      <p:sp>
        <p:nvSpPr>
          <p:cNvPr id="36" name="Text Box 111">
            <a:extLst>
              <a:ext uri="{FF2B5EF4-FFF2-40B4-BE49-F238E27FC236}">
                <a16:creationId xmlns:a16="http://schemas.microsoft.com/office/drawing/2014/main" id="{5050E36A-BD31-90A9-633C-BAF9799F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641232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F7B861-B374-4956-B50F-6BDF695E467E}"/>
              </a:ext>
            </a:extLst>
          </p:cNvPr>
          <p:cNvGrpSpPr/>
          <p:nvPr/>
        </p:nvGrpSpPr>
        <p:grpSpPr>
          <a:xfrm>
            <a:off x="2742293" y="2092728"/>
            <a:ext cx="1060456" cy="607162"/>
            <a:chOff x="2607287" y="2101540"/>
            <a:chExt cx="1060456" cy="607162"/>
          </a:xfrm>
        </p:grpSpPr>
        <p:sp>
          <p:nvSpPr>
            <p:cNvPr id="38" name="Text Box 111">
              <a:extLst>
                <a:ext uri="{FF2B5EF4-FFF2-40B4-BE49-F238E27FC236}">
                  <a16:creationId xmlns:a16="http://schemas.microsoft.com/office/drawing/2014/main" id="{DE19AD56-3205-0EFD-3322-9B7CC49E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287" y="2101540"/>
              <a:ext cx="1060055" cy="161639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8F68A5E2-8617-3B8C-4B3E-6A8B5215A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688" y="2259127"/>
              <a:ext cx="1060055" cy="44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bIns="4680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127">
              <a:extLst>
                <a:ext uri="{FF2B5EF4-FFF2-40B4-BE49-F238E27FC236}">
                  <a16:creationId xmlns:a16="http://schemas.microsoft.com/office/drawing/2014/main" id="{71B6A648-E899-4ACC-C67F-185C6AE9A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865" y="2477890"/>
              <a:ext cx="41041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 Box 110">
            <a:extLst>
              <a:ext uri="{FF2B5EF4-FFF2-40B4-BE49-F238E27FC236}">
                <a16:creationId xmlns:a16="http://schemas.microsoft.com/office/drawing/2014/main" id="{C5E43984-9833-23DB-FBB2-4FFDBAC1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976638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dirty="0">
                <a:solidFill>
                  <a:srgbClr val="000000"/>
                </a:solidFill>
              </a:rPr>
              <a:t>high-level</a:t>
            </a:r>
            <a:br>
              <a:rPr lang="en-US" sz="1100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9" name="Line 136">
            <a:extLst>
              <a:ext uri="{FF2B5EF4-FFF2-40B4-BE49-F238E27FC236}">
                <a16:creationId xmlns:a16="http://schemas.microsoft.com/office/drawing/2014/main" id="{64924349-A1A6-B927-F8B5-98246A1C3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550" y="3246945"/>
            <a:ext cx="38450" cy="1293774"/>
          </a:xfrm>
          <a:prstGeom prst="lin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DEDE4-066D-472D-FA37-5EAABC3FC578}"/>
              </a:ext>
            </a:extLst>
          </p:cNvPr>
          <p:cNvSpPr txBox="1"/>
          <p:nvPr/>
        </p:nvSpPr>
        <p:spPr>
          <a:xfrm>
            <a:off x="11128075" y="38991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12" name="Rectangle 127">
            <a:extLst>
              <a:ext uri="{FF2B5EF4-FFF2-40B4-BE49-F238E27FC236}">
                <a16:creationId xmlns:a16="http://schemas.microsoft.com/office/drawing/2014/main" id="{313BEC3C-9D4E-2272-2499-1FC2EDAC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289" y="2613795"/>
            <a:ext cx="9466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VM translator</a:t>
            </a:r>
          </a:p>
        </p:txBody>
      </p:sp>
    </p:spTree>
    <p:extLst>
      <p:ext uri="{BB962C8B-B14F-4D97-AF65-F5344CB8AC3E}">
        <p14:creationId xmlns:p14="http://schemas.microsoft.com/office/powerpoint/2010/main" val="8505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973D1E-B52D-4A49-9562-BD3548BA2208}"/>
              </a:ext>
            </a:extLst>
          </p:cNvPr>
          <p:cNvGrpSpPr/>
          <p:nvPr/>
        </p:nvGrpSpPr>
        <p:grpSpPr>
          <a:xfrm>
            <a:off x="4749728" y="5173469"/>
            <a:ext cx="979187" cy="527005"/>
            <a:chOff x="6376887" y="3109669"/>
            <a:chExt cx="979187" cy="527005"/>
          </a:xfrm>
        </p:grpSpPr>
        <p:sp>
          <p:nvSpPr>
            <p:cNvPr id="35" name="Text Box 146">
              <a:extLst>
                <a:ext uri="{FF2B5EF4-FFF2-40B4-BE49-F238E27FC236}">
                  <a16:creationId xmlns:a16="http://schemas.microsoft.com/office/drawing/2014/main" id="{03C5C50E-365F-2C43-9622-1FEBA09C7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7" name="Text Box 148">
              <a:extLst>
                <a:ext uri="{FF2B5EF4-FFF2-40B4-BE49-F238E27FC236}">
                  <a16:creationId xmlns:a16="http://schemas.microsoft.com/office/drawing/2014/main" id="{9BCE2522-F681-B847-A43F-0777364F4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9" name="Line 149">
              <a:extLst>
                <a:ext uri="{FF2B5EF4-FFF2-40B4-BE49-F238E27FC236}">
                  <a16:creationId xmlns:a16="http://schemas.microsoft.com/office/drawing/2014/main" id="{BBCD5C2C-4728-D642-9237-760EE095E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67AF7B9C-3482-F24E-B947-BF264AACF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493371-C526-B347-91AB-0BFAD20EAF7B}"/>
              </a:ext>
            </a:extLst>
          </p:cNvPr>
          <p:cNvGrpSpPr/>
          <p:nvPr/>
        </p:nvGrpSpPr>
        <p:grpSpPr>
          <a:xfrm>
            <a:off x="5666697" y="5170550"/>
            <a:ext cx="1152537" cy="518508"/>
            <a:chOff x="7302636" y="1641647"/>
            <a:chExt cx="1152537" cy="518508"/>
          </a:xfrm>
        </p:grpSpPr>
        <p:grpSp>
          <p:nvGrpSpPr>
            <p:cNvPr id="44" name="Group 165">
              <a:extLst>
                <a:ext uri="{FF2B5EF4-FFF2-40B4-BE49-F238E27FC236}">
                  <a16:creationId xmlns:a16="http://schemas.microsoft.com/office/drawing/2014/main" id="{2D4F034F-5689-B147-9F73-E4C73655A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A82198DD-37BF-554B-AA25-88E383AF4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" name="Line 167">
                <a:extLst>
                  <a:ext uri="{FF2B5EF4-FFF2-40B4-BE49-F238E27FC236}">
                    <a16:creationId xmlns:a16="http://schemas.microsoft.com/office/drawing/2014/main" id="{45484A06-3201-2D49-9064-5C70A56E8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F0839FF6-21B5-C649-8D75-02FDBB5BC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5" name="Text Box 146">
              <a:extLst>
                <a:ext uri="{FF2B5EF4-FFF2-40B4-BE49-F238E27FC236}">
                  <a16:creationId xmlns:a16="http://schemas.microsoft.com/office/drawing/2014/main" id="{AAA02D94-B2C4-BD4F-A7AA-7818BE8E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6" name="Text Box 148">
              <a:extLst>
                <a:ext uri="{FF2B5EF4-FFF2-40B4-BE49-F238E27FC236}">
                  <a16:creationId xmlns:a16="http://schemas.microsoft.com/office/drawing/2014/main" id="{7A12EB86-2C54-5A40-9983-99702F0F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7" name="Line 164">
              <a:extLst>
                <a:ext uri="{FF2B5EF4-FFF2-40B4-BE49-F238E27FC236}">
                  <a16:creationId xmlns:a16="http://schemas.microsoft.com/office/drawing/2014/main" id="{229384E1-DBD5-CC48-8BFE-9353ED630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5573" y="1983163"/>
              <a:ext cx="401078" cy="1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693784B5-FCDC-6547-A088-C3301AED8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8" name="Rectangle 10">
            <a:extLst>
              <a:ext uri="{FF2B5EF4-FFF2-40B4-BE49-F238E27FC236}">
                <a16:creationId xmlns:a16="http://schemas.microsoft.com/office/drawing/2014/main" id="{6107E8C9-833B-6B4E-AB28-753DDE88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925BA633-B578-0847-A2E3-E83196F4C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242" y="1292309"/>
            <a:ext cx="2550386" cy="216124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432FF"/>
                </a:solidFill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348021-3404-A346-9625-91BD8AE0EB30}"/>
              </a:ext>
            </a:extLst>
          </p:cNvPr>
          <p:cNvGrpSpPr/>
          <p:nvPr/>
        </p:nvGrpSpPr>
        <p:grpSpPr>
          <a:xfrm>
            <a:off x="4099956" y="5379184"/>
            <a:ext cx="707598" cy="328910"/>
            <a:chOff x="3116837" y="5379184"/>
            <a:chExt cx="707598" cy="328910"/>
          </a:xfrm>
        </p:grpSpPr>
        <p:sp>
          <p:nvSpPr>
            <p:cNvPr id="26" name="Line 164">
              <a:extLst>
                <a:ext uri="{FF2B5EF4-FFF2-40B4-BE49-F238E27FC236}">
                  <a16:creationId xmlns:a16="http://schemas.microsoft.com/office/drawing/2014/main" id="{3E3911C7-0C86-134B-816B-114ACF5FE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235" y="5543577"/>
              <a:ext cx="457200" cy="95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7BA25E-344E-4F4B-8045-CC7252E9B131}"/>
                </a:ext>
              </a:extLst>
            </p:cNvPr>
            <p:cNvSpPr/>
            <p:nvPr/>
          </p:nvSpPr>
          <p:spPr>
            <a:xfrm>
              <a:off x="3116837" y="5379184"/>
              <a:ext cx="364348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924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EAB4251-1402-C845-83EC-20DBFD7EAE33}"/>
              </a:ext>
            </a:extLst>
          </p:cNvPr>
          <p:cNvGrpSpPr/>
          <p:nvPr/>
        </p:nvGrpSpPr>
        <p:grpSpPr>
          <a:xfrm>
            <a:off x="4751285" y="5172102"/>
            <a:ext cx="979187" cy="527005"/>
            <a:chOff x="6376887" y="3109669"/>
            <a:chExt cx="979187" cy="527005"/>
          </a:xfrm>
        </p:grpSpPr>
        <p:sp>
          <p:nvSpPr>
            <p:cNvPr id="43" name="Text Box 146">
              <a:extLst>
                <a:ext uri="{FF2B5EF4-FFF2-40B4-BE49-F238E27FC236}">
                  <a16:creationId xmlns:a16="http://schemas.microsoft.com/office/drawing/2014/main" id="{C4475D2B-33D1-FE46-875D-5043F175B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4" name="Text Box 148">
              <a:extLst>
                <a:ext uri="{FF2B5EF4-FFF2-40B4-BE49-F238E27FC236}">
                  <a16:creationId xmlns:a16="http://schemas.microsoft.com/office/drawing/2014/main" id="{6698ABAB-20B9-0141-ADCE-66CB955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5" name="Line 149">
              <a:extLst>
                <a:ext uri="{FF2B5EF4-FFF2-40B4-BE49-F238E27FC236}">
                  <a16:creationId xmlns:a16="http://schemas.microsoft.com/office/drawing/2014/main" id="{C9229A89-CB9D-CE47-ABC1-55293904A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1CBAEB19-5244-924D-A311-10E87195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2D03A1-6051-D749-8911-55657F233C1E}"/>
              </a:ext>
            </a:extLst>
          </p:cNvPr>
          <p:cNvGrpSpPr/>
          <p:nvPr/>
        </p:nvGrpSpPr>
        <p:grpSpPr>
          <a:xfrm>
            <a:off x="5668254" y="5169183"/>
            <a:ext cx="1152537" cy="518508"/>
            <a:chOff x="7302636" y="1641647"/>
            <a:chExt cx="1152537" cy="518508"/>
          </a:xfrm>
        </p:grpSpPr>
        <p:grpSp>
          <p:nvGrpSpPr>
            <p:cNvPr id="49" name="Group 165">
              <a:extLst>
                <a:ext uri="{FF2B5EF4-FFF2-40B4-BE49-F238E27FC236}">
                  <a16:creationId xmlns:a16="http://schemas.microsoft.com/office/drawing/2014/main" id="{C1DAE6A7-50C1-1547-9694-1D4921384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6" name="Line 166">
                <a:extLst>
                  <a:ext uri="{FF2B5EF4-FFF2-40B4-BE49-F238E27FC236}">
                    <a16:creationId xmlns:a16="http://schemas.microsoft.com/office/drawing/2014/main" id="{27119601-9C76-5542-9C37-17CF16557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" name="Line 167">
                <a:extLst>
                  <a:ext uri="{FF2B5EF4-FFF2-40B4-BE49-F238E27FC236}">
                    <a16:creationId xmlns:a16="http://schemas.microsoft.com/office/drawing/2014/main" id="{7503F9A8-8234-A642-8FDE-9862EBCB5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" name="Line 168">
                <a:extLst>
                  <a:ext uri="{FF2B5EF4-FFF2-40B4-BE49-F238E27FC236}">
                    <a16:creationId xmlns:a16="http://schemas.microsoft.com/office/drawing/2014/main" id="{A34BF5C5-CCCF-F241-B022-C0DE32027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1" name="Text Box 146">
              <a:extLst>
                <a:ext uri="{FF2B5EF4-FFF2-40B4-BE49-F238E27FC236}">
                  <a16:creationId xmlns:a16="http://schemas.microsoft.com/office/drawing/2014/main" id="{1C51F304-BC0C-6E4D-B8CC-6DAA4B3C6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3" name="Text Box 148">
              <a:extLst>
                <a:ext uri="{FF2B5EF4-FFF2-40B4-BE49-F238E27FC236}">
                  <a16:creationId xmlns:a16="http://schemas.microsoft.com/office/drawing/2014/main" id="{BEB29A14-457F-A442-8137-D235C08A8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4" name="Line 164">
              <a:extLst>
                <a:ext uri="{FF2B5EF4-FFF2-40B4-BE49-F238E27FC236}">
                  <a16:creationId xmlns:a16="http://schemas.microsoft.com/office/drawing/2014/main" id="{10CB78E1-20A9-6E4D-9A05-A8BAD1B4A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5573" y="1983163"/>
              <a:ext cx="401078" cy="1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5D48DAD2-0EAB-7A48-B1E3-A376BCE92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71" name="Text Box 146">
            <a:extLst>
              <a:ext uri="{FF2B5EF4-FFF2-40B4-BE49-F238E27FC236}">
                <a16:creationId xmlns:a16="http://schemas.microsoft.com/office/drawing/2014/main" id="{0F011DE7-4942-8942-9764-AE0414300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367" y="5373366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2" name="Text Box 148">
            <a:extLst>
              <a:ext uri="{FF2B5EF4-FFF2-40B4-BE49-F238E27FC236}">
                <a16:creationId xmlns:a16="http://schemas.microsoft.com/office/drawing/2014/main" id="{D389EC6D-A0E3-2647-8ED6-A7761039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53" y="5373366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3CFCE9A3-26B1-B147-9CD5-1710667351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384" y="5514044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80F7CB40-04D2-124D-8C2E-0D25F88D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447" y="5169183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7FF7F1E3-56DA-454D-8183-DECD8EED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242" y="1292309"/>
            <a:ext cx="2550386" cy="216124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432FF"/>
                </a:solidFill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652B5072-4A0D-AA47-90FA-872E4253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FB53FD-D39F-1C4B-BF95-A66902073F5D}"/>
              </a:ext>
            </a:extLst>
          </p:cNvPr>
          <p:cNvGrpSpPr/>
          <p:nvPr/>
        </p:nvGrpSpPr>
        <p:grpSpPr>
          <a:xfrm>
            <a:off x="3116837" y="5379184"/>
            <a:ext cx="707598" cy="328910"/>
            <a:chOff x="3116837" y="5379184"/>
            <a:chExt cx="707598" cy="328910"/>
          </a:xfrm>
        </p:grpSpPr>
        <p:sp>
          <p:nvSpPr>
            <p:cNvPr id="30" name="Line 164">
              <a:extLst>
                <a:ext uri="{FF2B5EF4-FFF2-40B4-BE49-F238E27FC236}">
                  <a16:creationId xmlns:a16="http://schemas.microsoft.com/office/drawing/2014/main" id="{0CFA6D4C-62BA-8C4F-8F79-C11AE6DB4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235" y="5543577"/>
              <a:ext cx="457200" cy="95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1CCB2E-98D7-8445-B240-539176661CFE}"/>
                </a:ext>
              </a:extLst>
            </p:cNvPr>
            <p:cNvSpPr/>
            <p:nvPr/>
          </p:nvSpPr>
          <p:spPr>
            <a:xfrm>
              <a:off x="3116837" y="5379184"/>
              <a:ext cx="364348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141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828403" y="1280842"/>
            <a:ext cx="4181591" cy="300412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data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next;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followed by a list.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/* Creates a List.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constructor List new(int car, List cdr)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data = car;       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let next = cdr;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 this;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</a:t>
            </a:r>
          </a:p>
          <a:p>
            <a:r>
              <a:rPr lang="en-US" dirty="0">
                <a:ea typeface="Consolas"/>
              </a:rPr>
              <a:t>}</a:t>
            </a:r>
          </a:p>
          <a:p>
            <a:pPr>
              <a:spcBef>
                <a:spcPts val="200"/>
              </a:spcBef>
            </a:pPr>
            <a:endParaRPr lang="en-US" dirty="0">
              <a:ea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</a:t>
            </a:r>
            <a:endParaRPr lang="en-US" dirty="0">
              <a:ea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Creation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5275925" y="94648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5360242" y="1292309"/>
            <a:ext cx="2550386" cy="216124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List.new(5,null);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List.new(3,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let v = List.new(2, v));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Consolas"/>
              </a:rPr>
              <a:t>...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5285843" y="3556780"/>
            <a:ext cx="1458748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Same as: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8CF3FF-3FE2-854A-9CAF-E3CA0F4558B7}"/>
              </a:ext>
            </a:extLst>
          </p:cNvPr>
          <p:cNvGrpSpPr/>
          <p:nvPr/>
        </p:nvGrpSpPr>
        <p:grpSpPr>
          <a:xfrm>
            <a:off x="4751285" y="5172102"/>
            <a:ext cx="979187" cy="527005"/>
            <a:chOff x="6376887" y="3109669"/>
            <a:chExt cx="979187" cy="527005"/>
          </a:xfrm>
        </p:grpSpPr>
        <p:sp>
          <p:nvSpPr>
            <p:cNvPr id="44" name="Text Box 146">
              <a:extLst>
                <a:ext uri="{FF2B5EF4-FFF2-40B4-BE49-F238E27FC236}">
                  <a16:creationId xmlns:a16="http://schemas.microsoft.com/office/drawing/2014/main" id="{3D1747EF-9DFC-6149-BE05-DF2F684CF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6" name="Text Box 148">
              <a:extLst>
                <a:ext uri="{FF2B5EF4-FFF2-40B4-BE49-F238E27FC236}">
                  <a16:creationId xmlns:a16="http://schemas.microsoft.com/office/drawing/2014/main" id="{9555641B-AF28-5C44-9B78-A0D7C5A33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8" name="Line 149">
              <a:extLst>
                <a:ext uri="{FF2B5EF4-FFF2-40B4-BE49-F238E27FC236}">
                  <a16:creationId xmlns:a16="http://schemas.microsoft.com/office/drawing/2014/main" id="{9E3F65B3-B298-3E4F-B9FE-7B446A50F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Rectangle 10">
              <a:extLst>
                <a:ext uri="{FF2B5EF4-FFF2-40B4-BE49-F238E27FC236}">
                  <a16:creationId xmlns:a16="http://schemas.microsoft.com/office/drawing/2014/main" id="{B7961E23-00FE-7C4C-A159-695BF09B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293AC52-6D42-394D-A1AD-9C3B2F782D5F}"/>
              </a:ext>
            </a:extLst>
          </p:cNvPr>
          <p:cNvGrpSpPr/>
          <p:nvPr/>
        </p:nvGrpSpPr>
        <p:grpSpPr>
          <a:xfrm>
            <a:off x="5668254" y="5169183"/>
            <a:ext cx="1152537" cy="518508"/>
            <a:chOff x="7302636" y="1641647"/>
            <a:chExt cx="1152537" cy="518508"/>
          </a:xfrm>
        </p:grpSpPr>
        <p:grpSp>
          <p:nvGrpSpPr>
            <p:cNvPr id="63" name="Group 165">
              <a:extLst>
                <a:ext uri="{FF2B5EF4-FFF2-40B4-BE49-F238E27FC236}">
                  <a16:creationId xmlns:a16="http://schemas.microsoft.com/office/drawing/2014/main" id="{9C7072B4-42B2-E34B-A52A-42CCB30A9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8" name="Line 166">
                <a:extLst>
                  <a:ext uri="{FF2B5EF4-FFF2-40B4-BE49-F238E27FC236}">
                    <a16:creationId xmlns:a16="http://schemas.microsoft.com/office/drawing/2014/main" id="{BDC0792E-7AEF-2548-8370-2C31F7971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9" name="Line 167">
                <a:extLst>
                  <a:ext uri="{FF2B5EF4-FFF2-40B4-BE49-F238E27FC236}">
                    <a16:creationId xmlns:a16="http://schemas.microsoft.com/office/drawing/2014/main" id="{9050E203-651E-B846-BCAD-FB37B8039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0" name="Line 168">
                <a:extLst>
                  <a:ext uri="{FF2B5EF4-FFF2-40B4-BE49-F238E27FC236}">
                    <a16:creationId xmlns:a16="http://schemas.microsoft.com/office/drawing/2014/main" id="{11D66F8C-198D-B548-9873-F1B3F50D8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64" name="Text Box 146">
              <a:extLst>
                <a:ext uri="{FF2B5EF4-FFF2-40B4-BE49-F238E27FC236}">
                  <a16:creationId xmlns:a16="http://schemas.microsoft.com/office/drawing/2014/main" id="{99E1D166-9AD5-4E47-80A3-B7377344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5" name="Text Box 148">
              <a:extLst>
                <a:ext uri="{FF2B5EF4-FFF2-40B4-BE49-F238E27FC236}">
                  <a16:creationId xmlns:a16="http://schemas.microsoft.com/office/drawing/2014/main" id="{5B82B762-0E7D-C44D-BB28-BAED5AA0A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6" name="Line 164">
              <a:extLst>
                <a:ext uri="{FF2B5EF4-FFF2-40B4-BE49-F238E27FC236}">
                  <a16:creationId xmlns:a16="http://schemas.microsoft.com/office/drawing/2014/main" id="{5C89204E-F68A-AE4D-9354-7F4810D34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5573" y="1983163"/>
              <a:ext cx="401078" cy="1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Rectangle 10">
              <a:extLst>
                <a:ext uri="{FF2B5EF4-FFF2-40B4-BE49-F238E27FC236}">
                  <a16:creationId xmlns:a16="http://schemas.microsoft.com/office/drawing/2014/main" id="{D858AFE7-5E47-5A4F-8364-E62D43053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74" name="Text Box 146">
            <a:extLst>
              <a:ext uri="{FF2B5EF4-FFF2-40B4-BE49-F238E27FC236}">
                <a16:creationId xmlns:a16="http://schemas.microsoft.com/office/drawing/2014/main" id="{F23C1C98-DB83-1E4A-9F7E-7F4DC236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367" y="5373366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5" name="Text Box 148">
            <a:extLst>
              <a:ext uri="{FF2B5EF4-FFF2-40B4-BE49-F238E27FC236}">
                <a16:creationId xmlns:a16="http://schemas.microsoft.com/office/drawing/2014/main" id="{2896A764-DDC4-9B41-98BB-8BA331026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53" y="5373366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6" name="Line 164">
            <a:extLst>
              <a:ext uri="{FF2B5EF4-FFF2-40B4-BE49-F238E27FC236}">
                <a16:creationId xmlns:a16="http://schemas.microsoft.com/office/drawing/2014/main" id="{BA7DD8CC-A320-2E46-9090-B4E301F2D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384" y="5514044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17D6BBFA-F67D-034B-B8A4-35B24A98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447" y="5169183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7114BBFC-BA8D-5F44-A192-F0CEB8E9F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242" y="3885060"/>
            <a:ext cx="4455087" cy="68408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var List v;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onsolas"/>
              </a:rPr>
              <a:t>let v = List.new(2,List.new(3,List.new(5,null)));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DEE5B9-6169-B644-953E-17039DD68815}"/>
              </a:ext>
            </a:extLst>
          </p:cNvPr>
          <p:cNvGrpSpPr/>
          <p:nvPr/>
        </p:nvGrpSpPr>
        <p:grpSpPr>
          <a:xfrm>
            <a:off x="3116837" y="5379184"/>
            <a:ext cx="707598" cy="328910"/>
            <a:chOff x="3116837" y="5379184"/>
            <a:chExt cx="707598" cy="328910"/>
          </a:xfrm>
        </p:grpSpPr>
        <p:sp>
          <p:nvSpPr>
            <p:cNvPr id="30" name="Line 164">
              <a:extLst>
                <a:ext uri="{FF2B5EF4-FFF2-40B4-BE49-F238E27FC236}">
                  <a16:creationId xmlns:a16="http://schemas.microsoft.com/office/drawing/2014/main" id="{0586807F-58B7-5242-B474-35DF68FE6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235" y="5543577"/>
              <a:ext cx="457200" cy="95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D13A62-EC79-5F49-8FC9-353444371E44}"/>
                </a:ext>
              </a:extLst>
            </p:cNvPr>
            <p:cNvSpPr/>
            <p:nvPr/>
          </p:nvSpPr>
          <p:spPr>
            <a:xfrm>
              <a:off x="3116837" y="5379184"/>
              <a:ext cx="364348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463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dirty="0"/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1148252" y="5821666"/>
            <a:ext cx="387342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2 3 5</a:t>
              </a:r>
            </a:p>
          </p:txBody>
        </p:sp>
      </p:grpSp>
      <p:sp>
        <p:nvSpPr>
          <p:cNvPr id="47" name="Line 149">
            <a:extLst>
              <a:ext uri="{FF2B5EF4-FFF2-40B4-BE49-F238E27FC236}">
                <a16:creationId xmlns:a16="http://schemas.microsoft.com/office/drawing/2014/main" id="{07ABE13D-BF23-9E4E-B2E9-6E6FF97510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BDF08DCB-7565-0142-9E67-03DAD4B94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4176264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A18AD289-E808-BC44-B73A-6DBA21D2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8A2F22-ECDB-C643-B8B9-74133A400FF7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0132B8F-60B3-0740-9F73-D753496EA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DF97B9-3F64-9948-BDFA-4EA3CE599DDE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6" name="Line 149">
            <a:extLst>
              <a:ext uri="{FF2B5EF4-FFF2-40B4-BE49-F238E27FC236}">
                <a16:creationId xmlns:a16="http://schemas.microsoft.com/office/drawing/2014/main" id="{7809E3D1-FCEC-B242-9C8F-691A6FD924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6655CDB-B3AB-7E4B-A46C-659C9ED8A81C}"/>
              </a:ext>
            </a:extLst>
          </p:cNvPr>
          <p:cNvSpPr/>
          <p:nvPr/>
        </p:nvSpPr>
        <p:spPr>
          <a:xfrm>
            <a:off x="1146878" y="5255760"/>
            <a:ext cx="388716" cy="42826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928E31-6787-BF49-9184-0EFF256F29E5}"/>
              </a:ext>
            </a:extLst>
          </p:cNvPr>
          <p:cNvSpPr/>
          <p:nvPr/>
        </p:nvSpPr>
        <p:spPr>
          <a:xfrm>
            <a:off x="1148252" y="5821666"/>
            <a:ext cx="387342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D2E68B13-C71A-BA41-8A38-71F7DF0C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b="1" dirty="0">
                <a:solidFill>
                  <a:srgbClr val="0432FF"/>
                </a:solidFill>
              </a:rPr>
              <a:t>method void print() </a:t>
            </a:r>
            <a:r>
              <a:rPr lang="en-US" sz="1100" dirty="0"/>
              <a:t>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b="1" dirty="0">
                <a:ea typeface="Consolas"/>
              </a:rPr>
              <a:t>      </a:t>
            </a:r>
            <a:r>
              <a:rPr lang="en-US" sz="1100" b="1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30427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0CC493-5777-E644-A2E1-DE3962295031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19A8FD-494E-A241-94CB-D0EAF34C2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DD70AA-6BCE-7D4C-BC4F-632E56D283D5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6" name="Line 149">
            <a:extLst>
              <a:ext uri="{FF2B5EF4-FFF2-40B4-BE49-F238E27FC236}">
                <a16:creationId xmlns:a16="http://schemas.microsoft.com/office/drawing/2014/main" id="{533DE7DD-BF1E-A548-B32C-A29607C51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33C4814C-2960-9E4F-817D-192AC41EBF5F}"/>
              </a:ext>
            </a:extLst>
          </p:cNvPr>
          <p:cNvSpPr/>
          <p:nvPr/>
        </p:nvSpPr>
        <p:spPr>
          <a:xfrm>
            <a:off x="949493" y="5267684"/>
            <a:ext cx="388716" cy="42826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B488F2E0-1D9E-874D-A453-FCBAC9F2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b="1" dirty="0">
                <a:solidFill>
                  <a:srgbClr val="0432FF"/>
                </a:solidFill>
              </a:rPr>
              <a:t>method void print() </a:t>
            </a:r>
            <a:r>
              <a:rPr lang="en-US" sz="1100" dirty="0"/>
              <a:t>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b="1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944795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239215-1FCB-0440-B7D5-6F19409EA27B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8142427-6372-9C43-A122-EF97C6C18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E68F93-8869-CE49-9545-46F3E22D434E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7" name="Line 149">
            <a:extLst>
              <a:ext uri="{FF2B5EF4-FFF2-40B4-BE49-F238E27FC236}">
                <a16:creationId xmlns:a16="http://schemas.microsoft.com/office/drawing/2014/main" id="{4F0C1492-0CD6-AA4B-8B66-B8D0A61F8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8539B5F3-A7AF-C344-A881-AC1DF2B06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b="1" dirty="0">
                <a:solidFill>
                  <a:srgbClr val="0432FF"/>
                </a:solidFill>
              </a:rPr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b="1" dirty="0">
                <a:solidFill>
                  <a:srgbClr val="0432FF"/>
                </a:solidFill>
              </a:rPr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3202497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174769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2DD788-BFD7-3943-823A-982F7C7ECA51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F687071-8D62-9A40-A0EC-84C2774A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FBBA45-285C-5B4F-8F17-0C3E8CA62642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Line 149">
            <a:extLst>
              <a:ext uri="{FF2B5EF4-FFF2-40B4-BE49-F238E27FC236}">
                <a16:creationId xmlns:a16="http://schemas.microsoft.com/office/drawing/2014/main" id="{46FF1D4D-54C8-8E4E-A329-6DA9ED806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6AEF7FBD-7130-9545-99A2-78C593836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b="1" dirty="0">
                <a:solidFill>
                  <a:srgbClr val="0432FF"/>
                </a:solidFill>
              </a:rPr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b="1" dirty="0">
                <a:solidFill>
                  <a:srgbClr val="0432FF"/>
                </a:solidFill>
              </a:rPr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2643440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174769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4B51DE-DADB-104F-A1F5-587DCDA90A25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D34C13D-C6B3-E74F-9434-C08B71468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C27A19-249B-1247-97CC-B7867EA2A705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7" name="Line 149">
            <a:extLst>
              <a:ext uri="{FF2B5EF4-FFF2-40B4-BE49-F238E27FC236}">
                <a16:creationId xmlns:a16="http://schemas.microsoft.com/office/drawing/2014/main" id="{B95323DD-34F5-C74A-896D-D54111E34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8BE02850-C01D-A84C-9AE8-598483F63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while (~(current </a:t>
            </a:r>
            <a:r>
              <a:rPr lang="mr-IN" sz="1100" b="1" dirty="0">
                <a:solidFill>
                  <a:srgbClr val="0432FF"/>
                </a:solidFill>
              </a:rPr>
              <a:t>=</a:t>
            </a:r>
            <a:r>
              <a:rPr lang="en-US" sz="1100" b="1" dirty="0">
                <a:solidFill>
                  <a:srgbClr val="0432FF"/>
                </a:solidFill>
              </a:rPr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3815502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174769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5" name="Line 149">
            <a:extLst>
              <a:ext uri="{FF2B5EF4-FFF2-40B4-BE49-F238E27FC236}">
                <a16:creationId xmlns:a16="http://schemas.microsoft.com/office/drawing/2014/main" id="{8AFB2E01-1AB5-AD4B-A21C-32B93A0B8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B569FD0A-A6D1-CF4A-B9A7-8A31A715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</a:t>
            </a:r>
            <a:r>
              <a:rPr lang="en-US" sz="1100" b="1" dirty="0">
                <a:solidFill>
                  <a:srgbClr val="0432FF"/>
                </a:solidFill>
              </a:rPr>
              <a:t>do Output.printInt(current.getData());</a:t>
            </a:r>
          </a:p>
          <a:p>
            <a:r>
              <a:rPr lang="en-US" sz="1100" b="1" dirty="0">
                <a:solidFill>
                  <a:srgbClr val="0432FF"/>
                </a:solidFill>
              </a:rPr>
              <a:t>         do Output.printChar(32);</a:t>
            </a:r>
            <a:r>
              <a:rPr lang="en-US" sz="1100" dirty="0"/>
              <a:t>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189234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7">
            <a:extLst>
              <a:ext uri="{FF2B5EF4-FFF2-40B4-BE49-F238E27FC236}">
                <a16:creationId xmlns:a16="http://schemas.microsoft.com/office/drawing/2014/main" id="{56462FE1-BB48-390D-2CA1-7C2362D4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035" y="3762345"/>
            <a:ext cx="9503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assembler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97935-8654-4C46-CD0F-F0DF696D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53" y="4540719"/>
            <a:ext cx="1569692" cy="12653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F651643-FAB1-A2BA-3AFE-4030BCED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Nand to Tetris Roadmap: Part II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FBEB13-08ED-D78D-D53A-E964C374E46B}"/>
              </a:ext>
            </a:extLst>
          </p:cNvPr>
          <p:cNvSpPr/>
          <p:nvPr/>
        </p:nvSpPr>
        <p:spPr>
          <a:xfrm>
            <a:off x="564292" y="1169441"/>
            <a:ext cx="8073191" cy="2282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B000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9" name="Line 128">
            <a:extLst>
              <a:ext uri="{FF2B5EF4-FFF2-40B4-BE49-F238E27FC236}">
                <a16:creationId xmlns:a16="http://schemas.microsoft.com/office/drawing/2014/main" id="{C5894E57-A7AB-61D8-93B4-49D6E7C99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69" y="2562204"/>
            <a:ext cx="1123660" cy="441"/>
          </a:xfrm>
          <a:prstGeom prst="line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9577AD-A2ED-E027-D3CD-1F37832174FC}"/>
              </a:ext>
            </a:extLst>
          </p:cNvPr>
          <p:cNvGrpSpPr/>
          <p:nvPr/>
        </p:nvGrpSpPr>
        <p:grpSpPr>
          <a:xfrm>
            <a:off x="768259" y="1375166"/>
            <a:ext cx="1031791" cy="771296"/>
            <a:chOff x="506028" y="1375166"/>
            <a:chExt cx="1031791" cy="771296"/>
          </a:xfrm>
        </p:grpSpPr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7A5A6AEA-18E8-9E97-DD33-020EED6E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28" y="1375166"/>
              <a:ext cx="1031791" cy="771296"/>
            </a:xfrm>
            <a:custGeom>
              <a:avLst/>
              <a:gdLst>
                <a:gd name="T0" fmla="*/ 106363 w 748"/>
                <a:gd name="T1" fmla="*/ 304800 h 445"/>
                <a:gd name="T2" fmla="*/ 7938 w 748"/>
                <a:gd name="T3" fmla="*/ 333375 h 445"/>
                <a:gd name="T4" fmla="*/ 122238 w 748"/>
                <a:gd name="T5" fmla="*/ 373062 h 445"/>
                <a:gd name="T6" fmla="*/ 28575 w 748"/>
                <a:gd name="T7" fmla="*/ 458787 h 445"/>
                <a:gd name="T8" fmla="*/ 153988 w 748"/>
                <a:gd name="T9" fmla="*/ 498475 h 445"/>
                <a:gd name="T10" fmla="*/ 84138 w 748"/>
                <a:gd name="T11" fmla="*/ 581025 h 445"/>
                <a:gd name="T12" fmla="*/ 241300 w 748"/>
                <a:gd name="T13" fmla="*/ 596900 h 445"/>
                <a:gd name="T14" fmla="*/ 265113 w 748"/>
                <a:gd name="T15" fmla="*/ 693737 h 445"/>
                <a:gd name="T16" fmla="*/ 400050 w 748"/>
                <a:gd name="T17" fmla="*/ 657225 h 445"/>
                <a:gd name="T18" fmla="*/ 501650 w 748"/>
                <a:gd name="T19" fmla="*/ 706437 h 445"/>
                <a:gd name="T20" fmla="*/ 576263 w 748"/>
                <a:gd name="T21" fmla="*/ 658812 h 445"/>
                <a:gd name="T22" fmla="*/ 655638 w 748"/>
                <a:gd name="T23" fmla="*/ 706437 h 445"/>
                <a:gd name="T24" fmla="*/ 727075 w 748"/>
                <a:gd name="T25" fmla="*/ 649287 h 445"/>
                <a:gd name="T26" fmla="*/ 830263 w 748"/>
                <a:gd name="T27" fmla="*/ 688975 h 445"/>
                <a:gd name="T28" fmla="*/ 923925 w 748"/>
                <a:gd name="T29" fmla="*/ 612775 h 445"/>
                <a:gd name="T30" fmla="*/ 1093788 w 748"/>
                <a:gd name="T31" fmla="*/ 636587 h 445"/>
                <a:gd name="T32" fmla="*/ 1050925 w 748"/>
                <a:gd name="T33" fmla="*/ 547687 h 445"/>
                <a:gd name="T34" fmla="*/ 1166813 w 748"/>
                <a:gd name="T35" fmla="*/ 536575 h 445"/>
                <a:gd name="T36" fmla="*/ 1087438 w 748"/>
                <a:gd name="T37" fmla="*/ 434975 h 445"/>
                <a:gd name="T38" fmla="*/ 1187450 w 748"/>
                <a:gd name="T39" fmla="*/ 381000 h 445"/>
                <a:gd name="T40" fmla="*/ 1058863 w 748"/>
                <a:gd name="T41" fmla="*/ 317500 h 445"/>
                <a:gd name="T42" fmla="*/ 1130300 w 748"/>
                <a:gd name="T43" fmla="*/ 228600 h 445"/>
                <a:gd name="T44" fmla="*/ 995363 w 748"/>
                <a:gd name="T45" fmla="*/ 223837 h 445"/>
                <a:gd name="T46" fmla="*/ 1050925 w 748"/>
                <a:gd name="T47" fmla="*/ 122237 h 445"/>
                <a:gd name="T48" fmla="*/ 882650 w 748"/>
                <a:gd name="T49" fmla="*/ 134937 h 445"/>
                <a:gd name="T50" fmla="*/ 871538 w 748"/>
                <a:gd name="T51" fmla="*/ 30162 h 445"/>
                <a:gd name="T52" fmla="*/ 700088 w 748"/>
                <a:gd name="T53" fmla="*/ 77787 h 445"/>
                <a:gd name="T54" fmla="*/ 638175 w 748"/>
                <a:gd name="T55" fmla="*/ 0 h 445"/>
                <a:gd name="T56" fmla="*/ 528638 w 748"/>
                <a:gd name="T57" fmla="*/ 69850 h 445"/>
                <a:gd name="T58" fmla="*/ 423863 w 748"/>
                <a:gd name="T59" fmla="*/ 0 h 445"/>
                <a:gd name="T60" fmla="*/ 358775 w 748"/>
                <a:gd name="T61" fmla="*/ 106362 h 445"/>
                <a:gd name="T62" fmla="*/ 241300 w 748"/>
                <a:gd name="T63" fmla="*/ 49212 h 445"/>
                <a:gd name="T64" fmla="*/ 246063 w 748"/>
                <a:gd name="T65" fmla="*/ 142875 h 445"/>
                <a:gd name="T66" fmla="*/ 98425 w 748"/>
                <a:gd name="T67" fmla="*/ 114300 h 445"/>
                <a:gd name="T68" fmla="*/ 134938 w 748"/>
                <a:gd name="T69" fmla="*/ 211137 h 445"/>
                <a:gd name="T70" fmla="*/ 0 w 748"/>
                <a:gd name="T71" fmla="*/ 204787 h 445"/>
                <a:gd name="T72" fmla="*/ 106363 w 748"/>
                <a:gd name="T73" fmla="*/ 304800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 dirty="0"/>
            </a:p>
          </p:txBody>
        </p:sp>
        <p:sp>
          <p:nvSpPr>
            <p:cNvPr id="22" name="Rectangle 99">
              <a:extLst>
                <a:ext uri="{FF2B5EF4-FFF2-40B4-BE49-F238E27FC236}">
                  <a16:creationId xmlns:a16="http://schemas.microsoft.com/office/drawing/2014/main" id="{8055EC06-4D15-35A2-91C9-E8C69ED0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35" y="1547770"/>
              <a:ext cx="51296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human</a:t>
              </a:r>
              <a:endParaRPr lang="en-US" sz="1400" dirty="0"/>
            </a:p>
          </p:txBody>
        </p:sp>
        <p:sp>
          <p:nvSpPr>
            <p:cNvPr id="23" name="Rectangle 100">
              <a:extLst>
                <a:ext uri="{FF2B5EF4-FFF2-40B4-BE49-F238E27FC236}">
                  <a16:creationId xmlns:a16="http://schemas.microsoft.com/office/drawing/2014/main" id="{CC7994A7-BED8-86CA-F2E5-037212723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02" y="1763456"/>
              <a:ext cx="58342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thought</a:t>
              </a:r>
              <a:endParaRPr lang="en-US" sz="1400" dirty="0"/>
            </a:p>
          </p:txBody>
        </p:sp>
      </p:grpSp>
      <p:sp>
        <p:nvSpPr>
          <p:cNvPr id="24" name="Line 126">
            <a:extLst>
              <a:ext uri="{FF2B5EF4-FFF2-40B4-BE49-F238E27FC236}">
                <a16:creationId xmlns:a16="http://schemas.microsoft.com/office/drawing/2014/main" id="{6B9DAFBA-3007-6D24-6652-6EFF848A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1575" y="2185034"/>
            <a:ext cx="1243478" cy="4878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5" name="Line 124">
            <a:extLst>
              <a:ext uri="{FF2B5EF4-FFF2-40B4-BE49-F238E27FC236}">
                <a16:creationId xmlns:a16="http://schemas.microsoft.com/office/drawing/2014/main" id="{90413871-0F97-74A5-F3AD-65FED73EB0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2219" y="1801423"/>
            <a:ext cx="1003985" cy="3985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612EF-9CDC-06C6-4D41-C2774F48A8F6}"/>
              </a:ext>
            </a:extLst>
          </p:cNvPr>
          <p:cNvSpPr txBox="1"/>
          <p:nvPr/>
        </p:nvSpPr>
        <p:spPr>
          <a:xfrm>
            <a:off x="9466729" y="1855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27" name="Text Box 111">
            <a:extLst>
              <a:ext uri="{FF2B5EF4-FFF2-40B4-BE49-F238E27FC236}">
                <a16:creationId xmlns:a16="http://schemas.microsoft.com/office/drawing/2014/main" id="{EBBBA5D2-B654-3FD1-47DD-ECE5F9A2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1993051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28" name="Text Box 110">
            <a:extLst>
              <a:ext uri="{FF2B5EF4-FFF2-40B4-BE49-F238E27FC236}">
                <a16:creationId xmlns:a16="http://schemas.microsoft.com/office/drawing/2014/main" id="{B785ACBA-FE1B-57E4-7C52-EBB55198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2328457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/>
              <a:t>VM code</a:t>
            </a:r>
          </a:p>
        </p:txBody>
      </p:sp>
      <p:sp>
        <p:nvSpPr>
          <p:cNvPr id="29" name="Text Box 111">
            <a:extLst>
              <a:ext uri="{FF2B5EF4-FFF2-40B4-BE49-F238E27FC236}">
                <a16:creationId xmlns:a16="http://schemas.microsoft.com/office/drawing/2014/main" id="{50422285-1E5C-40AE-579B-294431BD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373297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31" name="Text Box 110">
            <a:extLst>
              <a:ext uri="{FF2B5EF4-FFF2-40B4-BE49-F238E27FC236}">
                <a16:creationId xmlns:a16="http://schemas.microsoft.com/office/drawing/2014/main" id="{6E014A7B-2103-C68A-C308-291CC005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708703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</a:rPr>
              <a:t>machine language</a:t>
            </a:r>
          </a:p>
        </p:txBody>
      </p:sp>
      <p:sp>
        <p:nvSpPr>
          <p:cNvPr id="32" name="Rectangle 65">
            <a:extLst>
              <a:ext uri="{FF2B5EF4-FFF2-40B4-BE49-F238E27FC236}">
                <a16:creationId xmlns:a16="http://schemas.microsoft.com/office/drawing/2014/main" id="{1193D173-8B4E-9FEB-75E6-5B9E519B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129" y="1351185"/>
            <a:ext cx="1912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hierarchy</a:t>
            </a:r>
          </a:p>
        </p:txBody>
      </p:sp>
      <p:sp>
        <p:nvSpPr>
          <p:cNvPr id="33" name="Rectangle 102">
            <a:extLst>
              <a:ext uri="{FF2B5EF4-FFF2-40B4-BE49-F238E27FC236}">
                <a16:creationId xmlns:a16="http://schemas.microsoft.com/office/drawing/2014/main" id="{5A9B5846-5EBF-DE69-6F9D-B947E085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5" y="188032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34" name="Rectangle 125">
            <a:extLst>
              <a:ext uri="{FF2B5EF4-FFF2-40B4-BE49-F238E27FC236}">
                <a16:creationId xmlns:a16="http://schemas.microsoft.com/office/drawing/2014/main" id="{A23F8B50-26DC-FFB4-0E6E-A4609DD1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959" y="224173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</p:txBody>
      </p:sp>
      <p:sp>
        <p:nvSpPr>
          <p:cNvPr id="36" name="Text Box 111">
            <a:extLst>
              <a:ext uri="{FF2B5EF4-FFF2-40B4-BE49-F238E27FC236}">
                <a16:creationId xmlns:a16="http://schemas.microsoft.com/office/drawing/2014/main" id="{5050E36A-BD31-90A9-633C-BAF9799F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641232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F7B861-B374-4956-B50F-6BDF695E467E}"/>
              </a:ext>
            </a:extLst>
          </p:cNvPr>
          <p:cNvGrpSpPr/>
          <p:nvPr/>
        </p:nvGrpSpPr>
        <p:grpSpPr>
          <a:xfrm>
            <a:off x="2742293" y="2092728"/>
            <a:ext cx="1060456" cy="607162"/>
            <a:chOff x="2607287" y="2101540"/>
            <a:chExt cx="1060456" cy="607162"/>
          </a:xfrm>
        </p:grpSpPr>
        <p:sp>
          <p:nvSpPr>
            <p:cNvPr id="38" name="Text Box 111">
              <a:extLst>
                <a:ext uri="{FF2B5EF4-FFF2-40B4-BE49-F238E27FC236}">
                  <a16:creationId xmlns:a16="http://schemas.microsoft.com/office/drawing/2014/main" id="{DE19AD56-3205-0EFD-3322-9B7CC49E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287" y="2101540"/>
              <a:ext cx="1060055" cy="161639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8F68A5E2-8617-3B8C-4B3E-6A8B5215A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688" y="2259127"/>
              <a:ext cx="1060055" cy="44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bIns="4680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127">
              <a:extLst>
                <a:ext uri="{FF2B5EF4-FFF2-40B4-BE49-F238E27FC236}">
                  <a16:creationId xmlns:a16="http://schemas.microsoft.com/office/drawing/2014/main" id="{71B6A648-E899-4ACC-C67F-185C6AE9A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865" y="2477890"/>
              <a:ext cx="41041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 Box 110">
            <a:extLst>
              <a:ext uri="{FF2B5EF4-FFF2-40B4-BE49-F238E27FC236}">
                <a16:creationId xmlns:a16="http://schemas.microsoft.com/office/drawing/2014/main" id="{C5E43984-9833-23DB-FBB2-4FFDBAC1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976638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dirty="0">
                <a:solidFill>
                  <a:srgbClr val="000000"/>
                </a:solidFill>
              </a:rPr>
              <a:t>high-level</a:t>
            </a:r>
            <a:br>
              <a:rPr lang="en-US" sz="1100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9" name="Line 136">
            <a:extLst>
              <a:ext uri="{FF2B5EF4-FFF2-40B4-BE49-F238E27FC236}">
                <a16:creationId xmlns:a16="http://schemas.microsoft.com/office/drawing/2014/main" id="{64924349-A1A6-B927-F8B5-98246A1C3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550" y="3246945"/>
            <a:ext cx="38450" cy="1293774"/>
          </a:xfrm>
          <a:prstGeom prst="lin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DEDE4-066D-472D-FA37-5EAABC3FC578}"/>
              </a:ext>
            </a:extLst>
          </p:cNvPr>
          <p:cNvSpPr txBox="1"/>
          <p:nvPr/>
        </p:nvSpPr>
        <p:spPr>
          <a:xfrm>
            <a:off x="11128075" y="38991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12" name="Rectangle 127">
            <a:extLst>
              <a:ext uri="{FF2B5EF4-FFF2-40B4-BE49-F238E27FC236}">
                <a16:creationId xmlns:a16="http://schemas.microsoft.com/office/drawing/2014/main" id="{313BEC3C-9D4E-2272-2499-1FC2EDAC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289" y="2613795"/>
            <a:ext cx="9466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VM translator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F4CE6-9C6A-DF99-2EAE-F5B13681C566}"/>
              </a:ext>
            </a:extLst>
          </p:cNvPr>
          <p:cNvSpPr txBox="1">
            <a:spLocks/>
          </p:cNvSpPr>
          <p:nvPr/>
        </p:nvSpPr>
        <p:spPr>
          <a:xfrm>
            <a:off x="880409" y="3924084"/>
            <a:ext cx="5595045" cy="2029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lang="en-US" sz="2000" u="sng" dirty="0"/>
              <a:t>Work plan</a:t>
            </a:r>
            <a:endParaRPr lang="en-US" sz="2000" dirty="0"/>
          </a:p>
          <a:p>
            <a:pPr>
              <a:spcBef>
                <a:spcPts val="1600"/>
              </a:spcBef>
            </a:pPr>
            <a:r>
              <a:rPr lang="en-US" sz="2000" dirty="0"/>
              <a:t>Projects 7,8: VM translator </a:t>
            </a:r>
            <a:r>
              <a:rPr lang="en-US" sz="1600" dirty="0"/>
              <a:t>(compiler’s backend)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Projects 10,11: Compiler </a:t>
            </a:r>
            <a:r>
              <a:rPr lang="en-US" sz="1600" dirty="0"/>
              <a:t>(compiler’s frontend)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Project 9: High-level language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Project 12: Operating system.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0C4A22-E095-411F-A837-FC888E00DB23}"/>
              </a:ext>
            </a:extLst>
          </p:cNvPr>
          <p:cNvSpPr/>
          <p:nvPr/>
        </p:nvSpPr>
        <p:spPr>
          <a:xfrm>
            <a:off x="6293565" y="1990217"/>
            <a:ext cx="341067" cy="255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FD1646-C956-70AA-4772-CA2B836079C5}"/>
              </a:ext>
            </a:extLst>
          </p:cNvPr>
          <p:cNvSpPr/>
          <p:nvPr/>
        </p:nvSpPr>
        <p:spPr>
          <a:xfrm>
            <a:off x="6714721" y="1990217"/>
            <a:ext cx="341067" cy="255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244365-2E05-51AA-E907-C7CB6A2D240C}"/>
              </a:ext>
            </a:extLst>
          </p:cNvPr>
          <p:cNvSpPr/>
          <p:nvPr/>
        </p:nvSpPr>
        <p:spPr>
          <a:xfrm>
            <a:off x="2167363" y="1288329"/>
            <a:ext cx="341067" cy="255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E9D9B2-C66E-7E84-7AE4-54FC9CCE32BB}"/>
              </a:ext>
            </a:extLst>
          </p:cNvPr>
          <p:cNvSpPr/>
          <p:nvPr/>
        </p:nvSpPr>
        <p:spPr>
          <a:xfrm>
            <a:off x="4077197" y="1629872"/>
            <a:ext cx="341067" cy="255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22B487-57C7-7530-0D42-E3826D650F85}"/>
              </a:ext>
            </a:extLst>
          </p:cNvPr>
          <p:cNvSpPr/>
          <p:nvPr/>
        </p:nvSpPr>
        <p:spPr>
          <a:xfrm>
            <a:off x="4502681" y="1642769"/>
            <a:ext cx="341067" cy="255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1C8586-B9E0-956B-7EFC-F9E9514E02F4}"/>
              </a:ext>
            </a:extLst>
          </p:cNvPr>
          <p:cNvSpPr/>
          <p:nvPr/>
        </p:nvSpPr>
        <p:spPr>
          <a:xfrm>
            <a:off x="3083261" y="2782107"/>
            <a:ext cx="341067" cy="255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p12</a:t>
            </a:r>
          </a:p>
        </p:txBody>
      </p:sp>
      <p:sp>
        <p:nvSpPr>
          <p:cNvPr id="16" name="Rectangle 125">
            <a:extLst>
              <a:ext uri="{FF2B5EF4-FFF2-40B4-BE49-F238E27FC236}">
                <a16:creationId xmlns:a16="http://schemas.microsoft.com/office/drawing/2014/main" id="{F7E9F1AB-FAC6-B9AD-6CE3-A45CF4E4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63" y="2310867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</a:t>
            </a:r>
          </a:p>
        </p:txBody>
      </p:sp>
      <p:sp>
        <p:nvSpPr>
          <p:cNvPr id="17" name="Rectangle 102">
            <a:extLst>
              <a:ext uri="{FF2B5EF4-FFF2-40B4-BE49-F238E27FC236}">
                <a16:creationId xmlns:a16="http://schemas.microsoft.com/office/drawing/2014/main" id="{B2615B86-1401-9710-E745-8C8B7977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83" y="1555163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a</a:t>
            </a:r>
          </a:p>
        </p:txBody>
      </p:sp>
      <p:sp>
        <p:nvSpPr>
          <p:cNvPr id="30" name="Rectangle 125">
            <a:extLst>
              <a:ext uri="{FF2B5EF4-FFF2-40B4-BE49-F238E27FC236}">
                <a16:creationId xmlns:a16="http://schemas.microsoft.com/office/drawing/2014/main" id="{9EE3E76F-3C2A-3432-DF73-08488A21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368" y="1933022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</a:t>
            </a:r>
          </a:p>
        </p:txBody>
      </p:sp>
    </p:spTree>
    <p:extLst>
      <p:ext uri="{BB962C8B-B14F-4D97-AF65-F5344CB8AC3E}">
        <p14:creationId xmlns:p14="http://schemas.microsoft.com/office/powerpoint/2010/main" val="1497501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174769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E6D3AC25-1347-C64E-9192-5DC0B3DC84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A3773919-5387-5849-8731-404BCDD2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</a:t>
            </a:r>
            <a:r>
              <a:rPr lang="en-US" sz="1100" b="1" dirty="0">
                <a:solidFill>
                  <a:srgbClr val="0432FF"/>
                </a:solidFill>
              </a:rPr>
              <a:t>do Output.printInt(current.getData());</a:t>
            </a:r>
          </a:p>
          <a:p>
            <a:r>
              <a:rPr lang="en-US" sz="1100" b="1" dirty="0">
                <a:solidFill>
                  <a:srgbClr val="0432FF"/>
                </a:solidFill>
              </a:rPr>
              <a:t>         do Output.printChar(32);</a:t>
            </a:r>
            <a:r>
              <a:rPr lang="en-US" sz="1100" dirty="0"/>
              <a:t>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358621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174769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8BC31639-1436-C342-A6CF-B90CE00E4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B6D0A58B-3172-5F42-8A94-ACE850CF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b="1" dirty="0">
                <a:solidFill>
                  <a:srgbClr val="0432FF"/>
                </a:solidFill>
              </a:rPr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199615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271924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35" name="Line 149">
            <a:extLst>
              <a:ext uri="{FF2B5EF4-FFF2-40B4-BE49-F238E27FC236}">
                <a16:creationId xmlns:a16="http://schemas.microsoft.com/office/drawing/2014/main" id="{D3A9A2E4-20D6-5D41-977B-7E0E1A1203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E9E04A73-319D-374C-8543-053FB014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b="1" dirty="0">
                <a:solidFill>
                  <a:srgbClr val="0432FF"/>
                </a:solidFill>
              </a:rPr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3478725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271924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46C34917-A6FB-D847-8AE0-344C83A546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B27361F9-FF6F-1844-ACD2-486814788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while (~(current </a:t>
            </a:r>
            <a:r>
              <a:rPr lang="mr-IN" sz="1100" b="1" dirty="0">
                <a:solidFill>
                  <a:srgbClr val="0432FF"/>
                </a:solidFill>
              </a:rPr>
              <a:t>=</a:t>
            </a:r>
            <a:r>
              <a:rPr lang="en-US" sz="1100" b="1" dirty="0">
                <a:solidFill>
                  <a:srgbClr val="0432FF"/>
                </a:solidFill>
              </a:rPr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851659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271924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CAB9743B-143D-FF45-BD8D-B9617B558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8FCBCF6A-8AA2-394B-ADBF-449A84F45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</a:t>
            </a:r>
            <a:r>
              <a:rPr lang="en-US" sz="1100" b="1" dirty="0">
                <a:solidFill>
                  <a:srgbClr val="0432FF"/>
                </a:solidFill>
              </a:rPr>
              <a:t>do Output.printInt(current.getData());</a:t>
            </a:r>
          </a:p>
          <a:p>
            <a:r>
              <a:rPr lang="en-US" sz="1100" b="1" dirty="0">
                <a:solidFill>
                  <a:srgbClr val="0432FF"/>
                </a:solidFill>
              </a:rPr>
              <a:t>         do Output.printChar(32);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1599309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271924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A2433EE7-6CD5-754C-970E-CD4EDAFE93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FBA13FE5-3E1A-404C-9E6C-24B7F0D04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</a:t>
            </a:r>
            <a:r>
              <a:rPr lang="en-US" sz="1100" b="1" dirty="0">
                <a:solidFill>
                  <a:srgbClr val="0432FF"/>
                </a:solidFill>
              </a:rPr>
              <a:t>do Output.printInt(current.getData());</a:t>
            </a:r>
          </a:p>
          <a:p>
            <a:r>
              <a:rPr lang="en-US" sz="1100" b="1" dirty="0">
                <a:solidFill>
                  <a:srgbClr val="0432FF"/>
                </a:solidFill>
              </a:rPr>
              <a:t>         do Output.printChar(32);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287938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2719246" y="5137319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5EA2D8DA-E78D-AB4E-8EDF-C41005B39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7DAF7390-2833-F647-AAEE-31579291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</a:t>
            </a:r>
            <a:r>
              <a:rPr lang="en-US" sz="1100" b="1" dirty="0">
                <a:solidFill>
                  <a:srgbClr val="0432FF"/>
                </a:solidFill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solidFill>
                  <a:srgbClr val="548235"/>
                </a:solidFill>
                <a:latin typeface="Times New Roman"/>
                <a:cs typeface="Times New Roman"/>
              </a:rPr>
              <a:t>                     </a:t>
            </a:r>
            <a:r>
              <a:rPr lang="en-US" sz="1100" b="1" dirty="0">
                <a:solidFill>
                  <a:srgbClr val="0432FF"/>
                </a:solidFill>
              </a:rPr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361562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3681016" y="5147782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59BF8003-FDB7-DC45-BCE9-DC4792C8E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CC6660F5-D30C-D547-A6F5-9A49D35D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</a:t>
            </a:r>
            <a:r>
              <a:rPr lang="en-US" sz="1100" b="1" dirty="0">
                <a:solidFill>
                  <a:srgbClr val="0432FF"/>
                </a:solidFill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solidFill>
                  <a:srgbClr val="548235"/>
                </a:solidFill>
                <a:latin typeface="Times New Roman"/>
                <a:cs typeface="Times New Roman"/>
              </a:rPr>
              <a:t>                     </a:t>
            </a:r>
            <a:r>
              <a:rPr lang="en-US" sz="1100" b="1" dirty="0">
                <a:solidFill>
                  <a:srgbClr val="0432FF"/>
                </a:solidFill>
              </a:rPr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889968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3681016" y="5147782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07D2BCA9-F525-2D4C-8A5E-867C08863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4FEFF122-E510-3042-8304-6DF626B08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while (~(current </a:t>
            </a:r>
            <a:r>
              <a:rPr lang="mr-IN" sz="1100" b="1" dirty="0">
                <a:solidFill>
                  <a:srgbClr val="0432FF"/>
                </a:solidFill>
              </a:rPr>
              <a:t>=</a:t>
            </a:r>
            <a:r>
              <a:rPr lang="en-US" sz="1100" b="1" dirty="0">
                <a:solidFill>
                  <a:srgbClr val="0432FF"/>
                </a:solidFill>
              </a:rPr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</a:t>
            </a:r>
            <a:r>
              <a:rPr lang="en-US" sz="1100" b="1" dirty="0">
                <a:solidFill>
                  <a:srgbClr val="0432FF"/>
                </a:solidFill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solidFill>
                  <a:srgbClr val="548235"/>
                </a:solidFill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4249718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3681016" y="5147782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D89A9EA9-AD57-A14F-9926-5DF4716AB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D8C1CC2A-D5BB-6845-8BF6-816F4A48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</a:t>
            </a:r>
            <a:r>
              <a:rPr lang="en-US" sz="1100" b="1" dirty="0">
                <a:solidFill>
                  <a:srgbClr val="0432FF"/>
                </a:solidFill>
              </a:rPr>
              <a:t>do Output.printInt(current.getData());</a:t>
            </a:r>
          </a:p>
          <a:p>
            <a:r>
              <a:rPr lang="en-US" sz="1100" b="1" dirty="0">
                <a:solidFill>
                  <a:srgbClr val="0432FF"/>
                </a:solidFill>
              </a:rPr>
              <a:t>         do Output.printChar(32);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solidFill>
                  <a:srgbClr val="548235"/>
                </a:solidFill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42611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7">
            <a:extLst>
              <a:ext uri="{FF2B5EF4-FFF2-40B4-BE49-F238E27FC236}">
                <a16:creationId xmlns:a16="http://schemas.microsoft.com/office/drawing/2014/main" id="{56462FE1-BB48-390D-2CA1-7C2362D4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035" y="3762345"/>
            <a:ext cx="9503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assembler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97935-8654-4C46-CD0F-F0DF696D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53" y="4540719"/>
            <a:ext cx="1569692" cy="12653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F651643-FAB1-A2BA-3AFE-4030BCED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Nand to Tetris Roadmap: Part II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FBEB13-08ED-D78D-D53A-E964C374E46B}"/>
              </a:ext>
            </a:extLst>
          </p:cNvPr>
          <p:cNvSpPr/>
          <p:nvPr/>
        </p:nvSpPr>
        <p:spPr>
          <a:xfrm>
            <a:off x="564292" y="1169441"/>
            <a:ext cx="8073191" cy="2282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B000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9" name="Line 128">
            <a:extLst>
              <a:ext uri="{FF2B5EF4-FFF2-40B4-BE49-F238E27FC236}">
                <a16:creationId xmlns:a16="http://schemas.microsoft.com/office/drawing/2014/main" id="{C5894E57-A7AB-61D8-93B4-49D6E7C99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69" y="2562204"/>
            <a:ext cx="1123660" cy="441"/>
          </a:xfrm>
          <a:prstGeom prst="line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9577AD-A2ED-E027-D3CD-1F37832174FC}"/>
              </a:ext>
            </a:extLst>
          </p:cNvPr>
          <p:cNvGrpSpPr/>
          <p:nvPr/>
        </p:nvGrpSpPr>
        <p:grpSpPr>
          <a:xfrm>
            <a:off x="768259" y="1375166"/>
            <a:ext cx="1031791" cy="771296"/>
            <a:chOff x="506028" y="1375166"/>
            <a:chExt cx="1031791" cy="771296"/>
          </a:xfrm>
        </p:grpSpPr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7A5A6AEA-18E8-9E97-DD33-020EED6E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28" y="1375166"/>
              <a:ext cx="1031791" cy="771296"/>
            </a:xfrm>
            <a:custGeom>
              <a:avLst/>
              <a:gdLst>
                <a:gd name="T0" fmla="*/ 106363 w 748"/>
                <a:gd name="T1" fmla="*/ 304800 h 445"/>
                <a:gd name="T2" fmla="*/ 7938 w 748"/>
                <a:gd name="T3" fmla="*/ 333375 h 445"/>
                <a:gd name="T4" fmla="*/ 122238 w 748"/>
                <a:gd name="T5" fmla="*/ 373062 h 445"/>
                <a:gd name="T6" fmla="*/ 28575 w 748"/>
                <a:gd name="T7" fmla="*/ 458787 h 445"/>
                <a:gd name="T8" fmla="*/ 153988 w 748"/>
                <a:gd name="T9" fmla="*/ 498475 h 445"/>
                <a:gd name="T10" fmla="*/ 84138 w 748"/>
                <a:gd name="T11" fmla="*/ 581025 h 445"/>
                <a:gd name="T12" fmla="*/ 241300 w 748"/>
                <a:gd name="T13" fmla="*/ 596900 h 445"/>
                <a:gd name="T14" fmla="*/ 265113 w 748"/>
                <a:gd name="T15" fmla="*/ 693737 h 445"/>
                <a:gd name="T16" fmla="*/ 400050 w 748"/>
                <a:gd name="T17" fmla="*/ 657225 h 445"/>
                <a:gd name="T18" fmla="*/ 501650 w 748"/>
                <a:gd name="T19" fmla="*/ 706437 h 445"/>
                <a:gd name="T20" fmla="*/ 576263 w 748"/>
                <a:gd name="T21" fmla="*/ 658812 h 445"/>
                <a:gd name="T22" fmla="*/ 655638 w 748"/>
                <a:gd name="T23" fmla="*/ 706437 h 445"/>
                <a:gd name="T24" fmla="*/ 727075 w 748"/>
                <a:gd name="T25" fmla="*/ 649287 h 445"/>
                <a:gd name="T26" fmla="*/ 830263 w 748"/>
                <a:gd name="T27" fmla="*/ 688975 h 445"/>
                <a:gd name="T28" fmla="*/ 923925 w 748"/>
                <a:gd name="T29" fmla="*/ 612775 h 445"/>
                <a:gd name="T30" fmla="*/ 1093788 w 748"/>
                <a:gd name="T31" fmla="*/ 636587 h 445"/>
                <a:gd name="T32" fmla="*/ 1050925 w 748"/>
                <a:gd name="T33" fmla="*/ 547687 h 445"/>
                <a:gd name="T34" fmla="*/ 1166813 w 748"/>
                <a:gd name="T35" fmla="*/ 536575 h 445"/>
                <a:gd name="T36" fmla="*/ 1087438 w 748"/>
                <a:gd name="T37" fmla="*/ 434975 h 445"/>
                <a:gd name="T38" fmla="*/ 1187450 w 748"/>
                <a:gd name="T39" fmla="*/ 381000 h 445"/>
                <a:gd name="T40" fmla="*/ 1058863 w 748"/>
                <a:gd name="T41" fmla="*/ 317500 h 445"/>
                <a:gd name="T42" fmla="*/ 1130300 w 748"/>
                <a:gd name="T43" fmla="*/ 228600 h 445"/>
                <a:gd name="T44" fmla="*/ 995363 w 748"/>
                <a:gd name="T45" fmla="*/ 223837 h 445"/>
                <a:gd name="T46" fmla="*/ 1050925 w 748"/>
                <a:gd name="T47" fmla="*/ 122237 h 445"/>
                <a:gd name="T48" fmla="*/ 882650 w 748"/>
                <a:gd name="T49" fmla="*/ 134937 h 445"/>
                <a:gd name="T50" fmla="*/ 871538 w 748"/>
                <a:gd name="T51" fmla="*/ 30162 h 445"/>
                <a:gd name="T52" fmla="*/ 700088 w 748"/>
                <a:gd name="T53" fmla="*/ 77787 h 445"/>
                <a:gd name="T54" fmla="*/ 638175 w 748"/>
                <a:gd name="T55" fmla="*/ 0 h 445"/>
                <a:gd name="T56" fmla="*/ 528638 w 748"/>
                <a:gd name="T57" fmla="*/ 69850 h 445"/>
                <a:gd name="T58" fmla="*/ 423863 w 748"/>
                <a:gd name="T59" fmla="*/ 0 h 445"/>
                <a:gd name="T60" fmla="*/ 358775 w 748"/>
                <a:gd name="T61" fmla="*/ 106362 h 445"/>
                <a:gd name="T62" fmla="*/ 241300 w 748"/>
                <a:gd name="T63" fmla="*/ 49212 h 445"/>
                <a:gd name="T64" fmla="*/ 246063 w 748"/>
                <a:gd name="T65" fmla="*/ 142875 h 445"/>
                <a:gd name="T66" fmla="*/ 98425 w 748"/>
                <a:gd name="T67" fmla="*/ 114300 h 445"/>
                <a:gd name="T68" fmla="*/ 134938 w 748"/>
                <a:gd name="T69" fmla="*/ 211137 h 445"/>
                <a:gd name="T70" fmla="*/ 0 w 748"/>
                <a:gd name="T71" fmla="*/ 204787 h 445"/>
                <a:gd name="T72" fmla="*/ 106363 w 748"/>
                <a:gd name="T73" fmla="*/ 304800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 dirty="0"/>
            </a:p>
          </p:txBody>
        </p:sp>
        <p:sp>
          <p:nvSpPr>
            <p:cNvPr id="22" name="Rectangle 99">
              <a:extLst>
                <a:ext uri="{FF2B5EF4-FFF2-40B4-BE49-F238E27FC236}">
                  <a16:creationId xmlns:a16="http://schemas.microsoft.com/office/drawing/2014/main" id="{8055EC06-4D15-35A2-91C9-E8C69ED0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35" y="1547770"/>
              <a:ext cx="51296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human</a:t>
              </a:r>
              <a:endParaRPr lang="en-US" sz="1400" dirty="0"/>
            </a:p>
          </p:txBody>
        </p:sp>
        <p:sp>
          <p:nvSpPr>
            <p:cNvPr id="23" name="Rectangle 100">
              <a:extLst>
                <a:ext uri="{FF2B5EF4-FFF2-40B4-BE49-F238E27FC236}">
                  <a16:creationId xmlns:a16="http://schemas.microsoft.com/office/drawing/2014/main" id="{CC7994A7-BED8-86CA-F2E5-037212723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02" y="1763456"/>
              <a:ext cx="58342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thought</a:t>
              </a:r>
              <a:endParaRPr lang="en-US" sz="1400" dirty="0"/>
            </a:p>
          </p:txBody>
        </p:sp>
      </p:grpSp>
      <p:sp>
        <p:nvSpPr>
          <p:cNvPr id="24" name="Line 126">
            <a:extLst>
              <a:ext uri="{FF2B5EF4-FFF2-40B4-BE49-F238E27FC236}">
                <a16:creationId xmlns:a16="http://schemas.microsoft.com/office/drawing/2014/main" id="{6B9DAFBA-3007-6D24-6652-6EFF848A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1575" y="2185034"/>
            <a:ext cx="1243478" cy="4878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5" name="Line 124">
            <a:extLst>
              <a:ext uri="{FF2B5EF4-FFF2-40B4-BE49-F238E27FC236}">
                <a16:creationId xmlns:a16="http://schemas.microsoft.com/office/drawing/2014/main" id="{90413871-0F97-74A5-F3AD-65FED73EB0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2219" y="1801423"/>
            <a:ext cx="1003985" cy="3985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612EF-9CDC-06C6-4D41-C2774F48A8F6}"/>
              </a:ext>
            </a:extLst>
          </p:cNvPr>
          <p:cNvSpPr txBox="1"/>
          <p:nvPr/>
        </p:nvSpPr>
        <p:spPr>
          <a:xfrm>
            <a:off x="9466729" y="1855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27" name="Text Box 111">
            <a:extLst>
              <a:ext uri="{FF2B5EF4-FFF2-40B4-BE49-F238E27FC236}">
                <a16:creationId xmlns:a16="http://schemas.microsoft.com/office/drawing/2014/main" id="{EBBBA5D2-B654-3FD1-47DD-ECE5F9A2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1993051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28" name="Text Box 110">
            <a:extLst>
              <a:ext uri="{FF2B5EF4-FFF2-40B4-BE49-F238E27FC236}">
                <a16:creationId xmlns:a16="http://schemas.microsoft.com/office/drawing/2014/main" id="{B785ACBA-FE1B-57E4-7C52-EBB55198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2328457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/>
              <a:t>VM code</a:t>
            </a:r>
          </a:p>
        </p:txBody>
      </p:sp>
      <p:sp>
        <p:nvSpPr>
          <p:cNvPr id="29" name="Text Box 111">
            <a:extLst>
              <a:ext uri="{FF2B5EF4-FFF2-40B4-BE49-F238E27FC236}">
                <a16:creationId xmlns:a16="http://schemas.microsoft.com/office/drawing/2014/main" id="{50422285-1E5C-40AE-579B-294431BD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373297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31" name="Text Box 110">
            <a:extLst>
              <a:ext uri="{FF2B5EF4-FFF2-40B4-BE49-F238E27FC236}">
                <a16:creationId xmlns:a16="http://schemas.microsoft.com/office/drawing/2014/main" id="{6E014A7B-2103-C68A-C308-291CC005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708703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</a:rPr>
              <a:t>machine language</a:t>
            </a:r>
          </a:p>
        </p:txBody>
      </p:sp>
      <p:sp>
        <p:nvSpPr>
          <p:cNvPr id="32" name="Rectangle 65">
            <a:extLst>
              <a:ext uri="{FF2B5EF4-FFF2-40B4-BE49-F238E27FC236}">
                <a16:creationId xmlns:a16="http://schemas.microsoft.com/office/drawing/2014/main" id="{1193D173-8B4E-9FEB-75E6-5B9E519B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129" y="1351185"/>
            <a:ext cx="1912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hierarchy</a:t>
            </a:r>
          </a:p>
        </p:txBody>
      </p:sp>
      <p:sp>
        <p:nvSpPr>
          <p:cNvPr id="33" name="Rectangle 102">
            <a:extLst>
              <a:ext uri="{FF2B5EF4-FFF2-40B4-BE49-F238E27FC236}">
                <a16:creationId xmlns:a16="http://schemas.microsoft.com/office/drawing/2014/main" id="{5A9B5846-5EBF-DE69-6F9D-B947E085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5" y="188032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34" name="Rectangle 125">
            <a:extLst>
              <a:ext uri="{FF2B5EF4-FFF2-40B4-BE49-F238E27FC236}">
                <a16:creationId xmlns:a16="http://schemas.microsoft.com/office/drawing/2014/main" id="{A23F8B50-26DC-FFB4-0E6E-A4609DD1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959" y="224173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</p:txBody>
      </p:sp>
      <p:sp>
        <p:nvSpPr>
          <p:cNvPr id="36" name="Text Box 111">
            <a:extLst>
              <a:ext uri="{FF2B5EF4-FFF2-40B4-BE49-F238E27FC236}">
                <a16:creationId xmlns:a16="http://schemas.microsoft.com/office/drawing/2014/main" id="{5050E36A-BD31-90A9-633C-BAF9799F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641232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F7B861-B374-4956-B50F-6BDF695E467E}"/>
              </a:ext>
            </a:extLst>
          </p:cNvPr>
          <p:cNvGrpSpPr/>
          <p:nvPr/>
        </p:nvGrpSpPr>
        <p:grpSpPr>
          <a:xfrm>
            <a:off x="2742293" y="2092728"/>
            <a:ext cx="1060456" cy="607162"/>
            <a:chOff x="2607287" y="2101540"/>
            <a:chExt cx="1060456" cy="607162"/>
          </a:xfrm>
        </p:grpSpPr>
        <p:sp>
          <p:nvSpPr>
            <p:cNvPr id="38" name="Text Box 111">
              <a:extLst>
                <a:ext uri="{FF2B5EF4-FFF2-40B4-BE49-F238E27FC236}">
                  <a16:creationId xmlns:a16="http://schemas.microsoft.com/office/drawing/2014/main" id="{DE19AD56-3205-0EFD-3322-9B7CC49E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287" y="2101540"/>
              <a:ext cx="1060055" cy="161639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8F68A5E2-8617-3B8C-4B3E-6A8B5215A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688" y="2259127"/>
              <a:ext cx="1060055" cy="44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bIns="4680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127">
              <a:extLst>
                <a:ext uri="{FF2B5EF4-FFF2-40B4-BE49-F238E27FC236}">
                  <a16:creationId xmlns:a16="http://schemas.microsoft.com/office/drawing/2014/main" id="{71B6A648-E899-4ACC-C67F-185C6AE9A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865" y="2477890"/>
              <a:ext cx="41041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 Box 110">
            <a:extLst>
              <a:ext uri="{FF2B5EF4-FFF2-40B4-BE49-F238E27FC236}">
                <a16:creationId xmlns:a16="http://schemas.microsoft.com/office/drawing/2014/main" id="{C5E43984-9833-23DB-FBB2-4FFDBAC1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976638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dirty="0">
                <a:solidFill>
                  <a:srgbClr val="000000"/>
                </a:solidFill>
              </a:rPr>
              <a:t>high-level</a:t>
            </a:r>
            <a:br>
              <a:rPr lang="en-US" sz="1100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9" name="Line 136">
            <a:extLst>
              <a:ext uri="{FF2B5EF4-FFF2-40B4-BE49-F238E27FC236}">
                <a16:creationId xmlns:a16="http://schemas.microsoft.com/office/drawing/2014/main" id="{64924349-A1A6-B927-F8B5-98246A1C3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550" y="3246945"/>
            <a:ext cx="38450" cy="1293774"/>
          </a:xfrm>
          <a:prstGeom prst="lin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DEDE4-066D-472D-FA37-5EAABC3FC578}"/>
              </a:ext>
            </a:extLst>
          </p:cNvPr>
          <p:cNvSpPr txBox="1"/>
          <p:nvPr/>
        </p:nvSpPr>
        <p:spPr>
          <a:xfrm>
            <a:off x="11128075" y="38991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12" name="Rectangle 127">
            <a:extLst>
              <a:ext uri="{FF2B5EF4-FFF2-40B4-BE49-F238E27FC236}">
                <a16:creationId xmlns:a16="http://schemas.microsoft.com/office/drawing/2014/main" id="{313BEC3C-9D4E-2272-2499-1FC2EDAC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289" y="2613795"/>
            <a:ext cx="9466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VM translator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244365-2E05-51AA-E907-C7CB6A2D240C}"/>
              </a:ext>
            </a:extLst>
          </p:cNvPr>
          <p:cNvSpPr/>
          <p:nvPr/>
        </p:nvSpPr>
        <p:spPr>
          <a:xfrm>
            <a:off x="2167363" y="1288329"/>
            <a:ext cx="341067" cy="255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</a:p>
        </p:txBody>
      </p:sp>
      <p:sp>
        <p:nvSpPr>
          <p:cNvPr id="16" name="Rectangle 125">
            <a:extLst>
              <a:ext uri="{FF2B5EF4-FFF2-40B4-BE49-F238E27FC236}">
                <a16:creationId xmlns:a16="http://schemas.microsoft.com/office/drawing/2014/main" id="{F7E9F1AB-FAC6-B9AD-6CE3-A45CF4E4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63" y="2310867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</a:t>
            </a:r>
          </a:p>
        </p:txBody>
      </p:sp>
      <p:sp>
        <p:nvSpPr>
          <p:cNvPr id="17" name="Rectangle 102">
            <a:extLst>
              <a:ext uri="{FF2B5EF4-FFF2-40B4-BE49-F238E27FC236}">
                <a16:creationId xmlns:a16="http://schemas.microsoft.com/office/drawing/2014/main" id="{B2615B86-1401-9710-E745-8C8B7977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83" y="1555163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a</a:t>
            </a:r>
          </a:p>
        </p:txBody>
      </p:sp>
      <p:sp>
        <p:nvSpPr>
          <p:cNvPr id="30" name="Rectangle 125">
            <a:extLst>
              <a:ext uri="{FF2B5EF4-FFF2-40B4-BE49-F238E27FC236}">
                <a16:creationId xmlns:a16="http://schemas.microsoft.com/office/drawing/2014/main" id="{9EE3E76F-3C2A-3432-DF73-08488A21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368" y="1933022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65D9B12-AFF8-C416-8561-1BF47A6440BC}"/>
              </a:ext>
            </a:extLst>
          </p:cNvPr>
          <p:cNvSpPr/>
          <p:nvPr/>
        </p:nvSpPr>
        <p:spPr>
          <a:xfrm>
            <a:off x="729517" y="1277580"/>
            <a:ext cx="3330131" cy="1520940"/>
          </a:xfrm>
          <a:prstGeom prst="roundRect">
            <a:avLst/>
          </a:prstGeom>
          <a:noFill/>
          <a:ln w="25400">
            <a:solidFill>
              <a:srgbClr val="8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C774A3-544A-9EA2-BA3F-9A88C0EBA4D7}"/>
              </a:ext>
            </a:extLst>
          </p:cNvPr>
          <p:cNvSpPr txBox="1">
            <a:spLocks/>
          </p:cNvSpPr>
          <p:nvPr/>
        </p:nvSpPr>
        <p:spPr>
          <a:xfrm>
            <a:off x="880409" y="3924084"/>
            <a:ext cx="5595045" cy="2029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lang="en-US" sz="2000" u="sng" dirty="0"/>
              <a:t>Work plan</a:t>
            </a:r>
            <a:endParaRPr lang="en-US" sz="2000" dirty="0"/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Projects 7,8: VM translator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(compiler’s backend)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Projects 10,11: Compiler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(compiler’s frontend)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Project 9: High-level language</a:t>
            </a:r>
          </a:p>
          <a:p>
            <a:pPr>
              <a:spcBef>
                <a:spcPts val="16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Project 12: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140446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3681016" y="5147782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2 3 5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D89A9EA9-AD57-A14F-9926-5DF4716AB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6C8127A1-6EDD-D642-B669-FFCC76DF8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</a:t>
            </a:r>
            <a:r>
              <a:rPr lang="en-US" sz="1100" b="1" dirty="0">
                <a:solidFill>
                  <a:srgbClr val="0432FF"/>
                </a:solidFill>
              </a:rPr>
              <a:t>do Output.printInt(current.getData());</a:t>
            </a:r>
          </a:p>
          <a:p>
            <a:r>
              <a:rPr lang="en-US" sz="1100" b="1" dirty="0">
                <a:solidFill>
                  <a:srgbClr val="0432FF"/>
                </a:solidFill>
              </a:rPr>
              <a:t>         do Output.printChar(32);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solidFill>
                  <a:srgbClr val="548235"/>
                </a:solidFill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141067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3681016" y="5147782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2 3 5</a:t>
              </a:r>
            </a:p>
          </p:txBody>
        </p:sp>
      </p:grpSp>
      <p:sp>
        <p:nvSpPr>
          <p:cNvPr id="33" name="Line 149">
            <a:extLst>
              <a:ext uri="{FF2B5EF4-FFF2-40B4-BE49-F238E27FC236}">
                <a16:creationId xmlns:a16="http://schemas.microsoft.com/office/drawing/2014/main" id="{D89A9EA9-AD57-A14F-9926-5DF4716AB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AC0F31FF-3DC0-E84D-83D8-57953FC9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solidFill>
                  <a:srgbClr val="548235"/>
                </a:solidFill>
                <a:latin typeface="Times New Roman"/>
                <a:cs typeface="Times New Roman"/>
              </a:rPr>
              <a:t>                     </a:t>
            </a:r>
            <a:r>
              <a:rPr lang="en-US" sz="1100" b="1" dirty="0">
                <a:solidFill>
                  <a:srgbClr val="0432FF"/>
                </a:solidFill>
              </a:rPr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15986869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4623356" y="5147782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2 3 5</a:t>
              </a:r>
            </a:p>
          </p:txBody>
        </p:sp>
      </p:grpSp>
      <p:sp>
        <p:nvSpPr>
          <p:cNvPr id="35" name="Line 149">
            <a:extLst>
              <a:ext uri="{FF2B5EF4-FFF2-40B4-BE49-F238E27FC236}">
                <a16:creationId xmlns:a16="http://schemas.microsoft.com/office/drawing/2014/main" id="{C4611027-E9A9-3A4D-B767-314CEC506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19E391E6-1E59-A04E-BFA4-5D734DF94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solidFill>
                  <a:srgbClr val="548235"/>
                </a:solidFill>
                <a:latin typeface="Times New Roman"/>
                <a:cs typeface="Times New Roman"/>
              </a:rPr>
              <a:t>                     </a:t>
            </a:r>
            <a:r>
              <a:rPr lang="en-US" sz="1100" b="1" dirty="0">
                <a:solidFill>
                  <a:srgbClr val="0432FF"/>
                </a:solidFill>
              </a:rPr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2234866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4623356" y="5147782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2 3 5</a:t>
              </a:r>
            </a:p>
          </p:txBody>
        </p:sp>
      </p:grpSp>
      <p:sp>
        <p:nvSpPr>
          <p:cNvPr id="35" name="Line 149">
            <a:extLst>
              <a:ext uri="{FF2B5EF4-FFF2-40B4-BE49-F238E27FC236}">
                <a16:creationId xmlns:a16="http://schemas.microsoft.com/office/drawing/2014/main" id="{C4611027-E9A9-3A4D-B767-314CEC506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FB9706B2-A971-EF4B-835D-1B663DA5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while (~(current </a:t>
            </a:r>
            <a:r>
              <a:rPr lang="mr-IN" sz="1100" b="1" dirty="0">
                <a:solidFill>
                  <a:srgbClr val="0432FF"/>
                </a:solidFill>
              </a:rPr>
              <a:t>=</a:t>
            </a:r>
            <a:r>
              <a:rPr lang="en-US" sz="1100" b="1" dirty="0">
                <a:solidFill>
                  <a:srgbClr val="0432FF"/>
                </a:solidFill>
              </a:rPr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3733255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432FF"/>
                </a:solidFill>
              </a:rPr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A951F0-5D4F-DD43-8C61-7FD0ADDCAFE4}"/>
              </a:ext>
            </a:extLst>
          </p:cNvPr>
          <p:cNvGrpSpPr/>
          <p:nvPr/>
        </p:nvGrpSpPr>
        <p:grpSpPr>
          <a:xfrm>
            <a:off x="4623356" y="5147782"/>
            <a:ext cx="783486" cy="854092"/>
            <a:chOff x="1747696" y="5137319"/>
            <a:chExt cx="783486" cy="854092"/>
          </a:xfrm>
        </p:grpSpPr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60022702-7F22-704C-9696-D626F3F32A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93319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6386C-D588-F84C-A7CB-46C8C74C5BB6}"/>
                </a:ext>
              </a:extLst>
            </p:cNvPr>
            <p:cNvSpPr/>
            <p:nvPr/>
          </p:nvSpPr>
          <p:spPr>
            <a:xfrm>
              <a:off x="1747696" y="5137319"/>
              <a:ext cx="783486" cy="328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</a:t>
              </a:r>
            </a:p>
          </p:txBody>
        </p:sp>
      </p:grp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2 3 5</a:t>
              </a:r>
            </a:p>
          </p:txBody>
        </p:sp>
      </p:grpSp>
      <p:sp>
        <p:nvSpPr>
          <p:cNvPr id="35" name="Line 149">
            <a:extLst>
              <a:ext uri="{FF2B5EF4-FFF2-40B4-BE49-F238E27FC236}">
                <a16:creationId xmlns:a16="http://schemas.microsoft.com/office/drawing/2014/main" id="{C4611027-E9A9-3A4D-B767-314CEC506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374CE96-F7E3-CA4B-9052-D88E1CF75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b="1" dirty="0">
                <a:solidFill>
                  <a:srgbClr val="0432FF"/>
                </a:solidFill>
              </a:rPr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2022350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processing: </a:t>
            </a:r>
            <a:r>
              <a:rPr lang="en-US" sz="2400" dirty="0"/>
              <a:t>Sequential access</a:t>
            </a:r>
            <a:endParaRPr 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01021" y="1286095"/>
            <a:ext cx="2048722" cy="15153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var List v;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builds the list </a:t>
            </a:r>
            <a:r>
              <a:rPr lang="en-US" sz="1100" dirty="0">
                <a:solidFill>
                  <a:srgbClr val="54823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= (2, 3, 5)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(code not shown)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dirty="0"/>
              <a:t>do v.print();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...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ADA59C-568C-E043-B0D6-6D0D9A71551E}"/>
              </a:ext>
            </a:extLst>
          </p:cNvPr>
          <p:cNvGrpSpPr/>
          <p:nvPr/>
        </p:nvGrpSpPr>
        <p:grpSpPr>
          <a:xfrm>
            <a:off x="2797794" y="5608986"/>
            <a:ext cx="979187" cy="527005"/>
            <a:chOff x="6376887" y="3109669"/>
            <a:chExt cx="979187" cy="527005"/>
          </a:xfrm>
        </p:grpSpPr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120AB918-636F-3C40-A57A-399E8EFA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3" name="Text Box 148">
              <a:extLst>
                <a:ext uri="{FF2B5EF4-FFF2-40B4-BE49-F238E27FC236}">
                  <a16:creationId xmlns:a16="http://schemas.microsoft.com/office/drawing/2014/main" id="{9F529B86-1395-E147-A088-7AFC0FB3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49">
              <a:extLst>
                <a:ext uri="{FF2B5EF4-FFF2-40B4-BE49-F238E27FC236}">
                  <a16:creationId xmlns:a16="http://schemas.microsoft.com/office/drawing/2014/main" id="{4E613838-E1F9-7D4A-9A88-B897D0B9B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46B571-A163-464B-955D-42BC069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69C169-254C-E04A-89B9-CC6D3452B0BC}"/>
              </a:ext>
            </a:extLst>
          </p:cNvPr>
          <p:cNvGrpSpPr/>
          <p:nvPr/>
        </p:nvGrpSpPr>
        <p:grpSpPr>
          <a:xfrm>
            <a:off x="3714763" y="5606067"/>
            <a:ext cx="1152537" cy="518508"/>
            <a:chOff x="7302636" y="1641647"/>
            <a:chExt cx="1152537" cy="518508"/>
          </a:xfrm>
        </p:grpSpPr>
        <p:grpSp>
          <p:nvGrpSpPr>
            <p:cNvPr id="57" name="Group 165">
              <a:extLst>
                <a:ext uri="{FF2B5EF4-FFF2-40B4-BE49-F238E27FC236}">
                  <a16:creationId xmlns:a16="http://schemas.microsoft.com/office/drawing/2014/main" id="{F05B7DB3-DC1E-994C-BCD4-6EBFF76F3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2" name="Line 166">
                <a:extLst>
                  <a:ext uri="{FF2B5EF4-FFF2-40B4-BE49-F238E27FC236}">
                    <a16:creationId xmlns:a16="http://schemas.microsoft.com/office/drawing/2014/main" id="{46A9BB5F-EFCF-DE43-A9EC-1B5439E33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Line 167">
                <a:extLst>
                  <a:ext uri="{FF2B5EF4-FFF2-40B4-BE49-F238E27FC236}">
                    <a16:creationId xmlns:a16="http://schemas.microsoft.com/office/drawing/2014/main" id="{7E1E1E6A-E332-A545-97E6-D3044DBD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" name="Line 168">
                <a:extLst>
                  <a:ext uri="{FF2B5EF4-FFF2-40B4-BE49-F238E27FC236}">
                    <a16:creationId xmlns:a16="http://schemas.microsoft.com/office/drawing/2014/main" id="{7DA21A3D-D78B-2649-95D7-BD55EBF5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Text Box 146">
              <a:extLst>
                <a:ext uri="{FF2B5EF4-FFF2-40B4-BE49-F238E27FC236}">
                  <a16:creationId xmlns:a16="http://schemas.microsoft.com/office/drawing/2014/main" id="{9E4D4947-79BD-0D42-B7CD-B45EBC09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59" name="Text Box 148">
              <a:extLst>
                <a:ext uri="{FF2B5EF4-FFF2-40B4-BE49-F238E27FC236}">
                  <a16:creationId xmlns:a16="http://schemas.microsoft.com/office/drawing/2014/main" id="{561DE8CD-6489-954B-9936-FA1FEEFD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47BCB4BD-A53F-014D-9CC4-B9A4332E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Text Box 146">
            <a:extLst>
              <a:ext uri="{FF2B5EF4-FFF2-40B4-BE49-F238E27FC236}">
                <a16:creationId xmlns:a16="http://schemas.microsoft.com/office/drawing/2014/main" id="{F92292C2-7346-414D-BDC6-3A1C56E84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6" y="5810250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9" name="Text Box 148">
            <a:extLst>
              <a:ext uri="{FF2B5EF4-FFF2-40B4-BE49-F238E27FC236}">
                <a16:creationId xmlns:a16="http://schemas.microsoft.com/office/drawing/2014/main" id="{A20E1011-1E1C-6E44-A752-31AB7DD1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62" y="5810250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0" name="Line 164">
            <a:extLst>
              <a:ext uri="{FF2B5EF4-FFF2-40B4-BE49-F238E27FC236}">
                <a16:creationId xmlns:a16="http://schemas.microsoft.com/office/drawing/2014/main" id="{22FCE0BA-4859-DF4A-89F8-DC01F2FB0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893" y="595092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CDC1A1BF-8983-1947-AA02-78465775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6" y="5606067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7D585539-816B-7B4A-BABD-01B7715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5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AA44B82-84C2-AB4C-AB90-357CA93C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536" y="940270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Client code</a:t>
            </a:r>
          </a:p>
        </p:txBody>
      </p:sp>
      <p:sp>
        <p:nvSpPr>
          <p:cNvPr id="32" name="Line 164">
            <a:extLst>
              <a:ext uri="{FF2B5EF4-FFF2-40B4-BE49-F238E27FC236}">
                <a16:creationId xmlns:a16="http://schemas.microsoft.com/office/drawing/2014/main" id="{C8A73422-BCAF-4241-BD0C-05E7C6467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1644" y="5986059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19B77-09D8-2C4C-AF30-B98A301563F5}"/>
              </a:ext>
            </a:extLst>
          </p:cNvPr>
          <p:cNvSpPr/>
          <p:nvPr/>
        </p:nvSpPr>
        <p:spPr>
          <a:xfrm>
            <a:off x="752108" y="5821666"/>
            <a:ext cx="783486" cy="328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DB6369-C5AE-4E44-AF05-A993E859FEF4}"/>
              </a:ext>
            </a:extLst>
          </p:cNvPr>
          <p:cNvGrpSpPr/>
          <p:nvPr/>
        </p:nvGrpSpPr>
        <p:grpSpPr>
          <a:xfrm>
            <a:off x="5801021" y="3147246"/>
            <a:ext cx="1527604" cy="1362623"/>
            <a:chOff x="5696711" y="3456699"/>
            <a:chExt cx="1527604" cy="13626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28FAB4-7884-2047-819C-D33EB426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711" y="3456699"/>
              <a:ext cx="1527604" cy="136262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CB92CB-CFF0-2D4E-9EFC-D0B676636040}"/>
                </a:ext>
              </a:extLst>
            </p:cNvPr>
            <p:cNvSpPr txBox="1"/>
            <p:nvPr/>
          </p:nvSpPr>
          <p:spPr>
            <a:xfrm>
              <a:off x="5802739" y="3561700"/>
              <a:ext cx="1289882" cy="8163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2 3 5</a:t>
              </a:r>
            </a:p>
          </p:txBody>
        </p:sp>
      </p:grpSp>
      <p:sp>
        <p:nvSpPr>
          <p:cNvPr id="35" name="Line 149">
            <a:extLst>
              <a:ext uri="{FF2B5EF4-FFF2-40B4-BE49-F238E27FC236}">
                <a16:creationId xmlns:a16="http://schemas.microsoft.com/office/drawing/2014/main" id="{C4611027-E9A9-3A4D-B767-314CEC506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2756" y="5970891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833BBF7F-62B7-D740-9214-B7221427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289672"/>
            <a:ext cx="4581430" cy="3633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int data; 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field List next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sz="1050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The constructor (code omitted)</a:t>
            </a:r>
            <a:endParaRPr lang="en-US" sz="1050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Prints this list */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100" dirty="0"/>
              <a:t>method void print() {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var List current;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creates a List variable and 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      </a:t>
            </a:r>
            <a:r>
              <a:rPr lang="en-US" sz="1100" dirty="0"/>
              <a:t>let current = this;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initializes it to the first item of this list</a:t>
            </a:r>
            <a:endParaRPr lang="en-US" sz="1050" dirty="0">
              <a:ea typeface="Consolas"/>
            </a:endParaRPr>
          </a:p>
          <a:p>
            <a:pPr>
              <a:spcBef>
                <a:spcPts val="700"/>
              </a:spcBef>
            </a:pPr>
            <a:r>
              <a:rPr lang="en-US" sz="1100" b="1" dirty="0">
                <a:solidFill>
                  <a:srgbClr val="0432FF"/>
                </a:solidFill>
              </a:rPr>
              <a:t>      </a:t>
            </a:r>
            <a:r>
              <a:rPr lang="en-US" sz="1100" dirty="0"/>
              <a:t>while (~(current </a:t>
            </a:r>
            <a:r>
              <a:rPr lang="mr-IN" sz="1100" dirty="0"/>
              <a:t>=</a:t>
            </a:r>
            <a:r>
              <a:rPr lang="en-US" sz="1100" dirty="0"/>
              <a:t> null)) </a:t>
            </a:r>
            <a:r>
              <a:rPr lang="en-US" sz="1050" dirty="0">
                <a:ea typeface="Consolas"/>
              </a:rPr>
              <a:t>{</a:t>
            </a:r>
          </a:p>
          <a:p>
            <a:r>
              <a:rPr lang="en-US" sz="1100" dirty="0"/>
              <a:t>         do Output.printInt(current.getData());</a:t>
            </a:r>
          </a:p>
          <a:p>
            <a:r>
              <a:rPr lang="en-US" sz="1100" dirty="0"/>
              <a:t>         do Output.printChar(32);  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Consolas"/>
                <a:cs typeface="Times New Roman"/>
              </a:rPr>
              <a:t>// prints a space</a:t>
            </a:r>
          </a:p>
          <a:p>
            <a:r>
              <a:rPr lang="en-US" sz="1050" dirty="0">
                <a:latin typeface="Times New Roman"/>
                <a:cs typeface="Times New Roman"/>
              </a:rPr>
              <a:t>                     </a:t>
            </a:r>
            <a:r>
              <a:rPr lang="en-US" sz="1100" dirty="0"/>
              <a:t>do current = current.getNext();</a:t>
            </a:r>
          </a:p>
          <a:p>
            <a:r>
              <a:rPr lang="en-US" sz="1050" dirty="0">
                <a:ea typeface="Consolas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ea typeface="Consolas"/>
              </a:rPr>
              <a:t>      </a:t>
            </a:r>
            <a:r>
              <a:rPr lang="en-US" sz="1100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sz="1050" dirty="0">
                <a:ea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ea typeface="Consolas"/>
              </a:rPr>
              <a:t>   </a:t>
            </a:r>
            <a:r>
              <a:rPr lang="en-US" sz="1050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More list methods…</a:t>
            </a:r>
          </a:p>
        </p:txBody>
      </p:sp>
    </p:spTree>
    <p:extLst>
      <p:ext uri="{BB962C8B-B14F-4D97-AF65-F5344CB8AC3E}">
        <p14:creationId xmlns:p14="http://schemas.microsoft.com/office/powerpoint/2010/main" val="3714800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6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0" name="Line 164">
            <a:extLst>
              <a:ext uri="{FF2B5EF4-FFF2-40B4-BE49-F238E27FC236}">
                <a16:creationId xmlns:a16="http://schemas.microsoft.com/office/drawing/2014/main" id="{CE3E0ED4-2437-D643-ACE2-DE47703AC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8E3CBE-D84C-9E4E-BCB0-D2DE8ED64C00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AE69A4F5-E70A-7647-9F3D-F1C8C82E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method void dispose()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683E86E-DF9E-C548-8104-6266D288788C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6030473" y="1022270"/>
            <a:chExt cx="2466158" cy="1591323"/>
          </a:xfrm>
        </p:grpSpPr>
        <p:sp>
          <p:nvSpPr>
            <p:cNvPr id="87" name="Text Box 3">
              <a:extLst>
                <a:ext uri="{FF2B5EF4-FFF2-40B4-BE49-F238E27FC236}">
                  <a16:creationId xmlns:a16="http://schemas.microsoft.com/office/drawing/2014/main" id="{4DE04637-A5A1-C848-BABA-716203D97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789" y="1327484"/>
              <a:ext cx="2417842" cy="1286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440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1100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sz="1100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sz="1100" dirty="0">
                  <a:ea typeface="Consolas"/>
                </a:rPr>
                <a:t>...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sz="1100" dirty="0">
                  <a:ea typeface="Consolas"/>
                </a:rPr>
                <a:t>...</a:t>
              </a: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174BEC38-DEDA-DA4E-B09F-DD4BAE7C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473" y="102227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6879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0" name="Line 164">
            <a:extLst>
              <a:ext uri="{FF2B5EF4-FFF2-40B4-BE49-F238E27FC236}">
                <a16:creationId xmlns:a16="http://schemas.microsoft.com/office/drawing/2014/main" id="{CE3E0ED4-2437-D643-ACE2-DE47703AC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8E3CBE-D84C-9E4E-BCB0-D2DE8ED64C00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AE69A4F5-E70A-7647-9F3D-F1C8C82E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8789ED2-BA78-934D-8438-3ED9C47BFD7D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6030473" y="1022270"/>
            <a:chExt cx="2466158" cy="1591323"/>
          </a:xfrm>
        </p:grpSpPr>
        <p:sp>
          <p:nvSpPr>
            <p:cNvPr id="87" name="Text Box 3">
              <a:extLst>
                <a:ext uri="{FF2B5EF4-FFF2-40B4-BE49-F238E27FC236}">
                  <a16:creationId xmlns:a16="http://schemas.microsoft.com/office/drawing/2014/main" id="{A6B66AE0-8A96-0743-864E-038D6B727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789" y="1327484"/>
              <a:ext cx="2417842" cy="1286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440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1100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sz="1100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sz="1100" dirty="0">
                  <a:ea typeface="Consolas"/>
                </a:rPr>
                <a:t>...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0432FF"/>
                  </a:solidFill>
                </a:rPr>
                <a:t>do v.dispose();</a:t>
              </a:r>
            </a:p>
            <a:p>
              <a:pPr>
                <a:spcBef>
                  <a:spcPts val="300"/>
                </a:spcBef>
              </a:pPr>
              <a:r>
                <a:rPr lang="en-US" sz="1100" dirty="0">
                  <a:ea typeface="Consolas"/>
                </a:rPr>
                <a:t>...</a:t>
              </a: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AEFFCE21-5639-2C4A-83DC-2437B5B3C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473" y="102227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3734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0" name="Line 164">
            <a:extLst>
              <a:ext uri="{FF2B5EF4-FFF2-40B4-BE49-F238E27FC236}">
                <a16:creationId xmlns:a16="http://schemas.microsoft.com/office/drawing/2014/main" id="{CE3E0ED4-2437-D643-ACE2-DE47703AC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8E3CBE-D84C-9E4E-BCB0-D2DE8ED64C00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AE69A4F5-E70A-7647-9F3D-F1C8C82E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71EEF2-1C00-A34D-BCF0-E0934AE60DF3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8789ED2-BA78-934D-8438-3ED9C47BFD7D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87" name="Text Box 3">
                <a:extLst>
                  <a:ext uri="{FF2B5EF4-FFF2-40B4-BE49-F238E27FC236}">
                    <a16:creationId xmlns:a16="http://schemas.microsoft.com/office/drawing/2014/main" id="{A6B66AE0-8A96-0743-864E-038D6B727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rgbClr val="0432FF"/>
                    </a:solidFill>
                  </a:rPr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id="{AEFFCE21-5639-2C4A-83DC-2437B5B3C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59" name="Text Box 3">
              <a:extLst>
                <a:ext uri="{FF2B5EF4-FFF2-40B4-BE49-F238E27FC236}">
                  <a16:creationId xmlns:a16="http://schemas.microsoft.com/office/drawing/2014/main" id="{5B89E743-1BDC-6243-A2DE-427F12C7B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8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7">
            <a:extLst>
              <a:ext uri="{FF2B5EF4-FFF2-40B4-BE49-F238E27FC236}">
                <a16:creationId xmlns:a16="http://schemas.microsoft.com/office/drawing/2014/main" id="{56462FE1-BB48-390D-2CA1-7C2362D4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035" y="3762345"/>
            <a:ext cx="9503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assembler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97935-8654-4C46-CD0F-F0DF696D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53" y="4540719"/>
            <a:ext cx="1569692" cy="12653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F651643-FAB1-A2BA-3AFE-4030BCED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Nand to Tetris Roadmap: Part II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FBEB13-08ED-D78D-D53A-E964C374E46B}"/>
              </a:ext>
            </a:extLst>
          </p:cNvPr>
          <p:cNvSpPr/>
          <p:nvPr/>
        </p:nvSpPr>
        <p:spPr>
          <a:xfrm>
            <a:off x="564292" y="1169441"/>
            <a:ext cx="8073191" cy="2282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B000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9" name="Line 128">
            <a:extLst>
              <a:ext uri="{FF2B5EF4-FFF2-40B4-BE49-F238E27FC236}">
                <a16:creationId xmlns:a16="http://schemas.microsoft.com/office/drawing/2014/main" id="{C5894E57-A7AB-61D8-93B4-49D6E7C99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69" y="2562204"/>
            <a:ext cx="1123660" cy="441"/>
          </a:xfrm>
          <a:prstGeom prst="line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9577AD-A2ED-E027-D3CD-1F37832174FC}"/>
              </a:ext>
            </a:extLst>
          </p:cNvPr>
          <p:cNvGrpSpPr/>
          <p:nvPr/>
        </p:nvGrpSpPr>
        <p:grpSpPr>
          <a:xfrm>
            <a:off x="768259" y="1375166"/>
            <a:ext cx="1031791" cy="771296"/>
            <a:chOff x="506028" y="1375166"/>
            <a:chExt cx="1031791" cy="771296"/>
          </a:xfrm>
        </p:grpSpPr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7A5A6AEA-18E8-9E97-DD33-020EED6E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28" y="1375166"/>
              <a:ext cx="1031791" cy="771296"/>
            </a:xfrm>
            <a:custGeom>
              <a:avLst/>
              <a:gdLst>
                <a:gd name="T0" fmla="*/ 106363 w 748"/>
                <a:gd name="T1" fmla="*/ 304800 h 445"/>
                <a:gd name="T2" fmla="*/ 7938 w 748"/>
                <a:gd name="T3" fmla="*/ 333375 h 445"/>
                <a:gd name="T4" fmla="*/ 122238 w 748"/>
                <a:gd name="T5" fmla="*/ 373062 h 445"/>
                <a:gd name="T6" fmla="*/ 28575 w 748"/>
                <a:gd name="T7" fmla="*/ 458787 h 445"/>
                <a:gd name="T8" fmla="*/ 153988 w 748"/>
                <a:gd name="T9" fmla="*/ 498475 h 445"/>
                <a:gd name="T10" fmla="*/ 84138 w 748"/>
                <a:gd name="T11" fmla="*/ 581025 h 445"/>
                <a:gd name="T12" fmla="*/ 241300 w 748"/>
                <a:gd name="T13" fmla="*/ 596900 h 445"/>
                <a:gd name="T14" fmla="*/ 265113 w 748"/>
                <a:gd name="T15" fmla="*/ 693737 h 445"/>
                <a:gd name="T16" fmla="*/ 400050 w 748"/>
                <a:gd name="T17" fmla="*/ 657225 h 445"/>
                <a:gd name="T18" fmla="*/ 501650 w 748"/>
                <a:gd name="T19" fmla="*/ 706437 h 445"/>
                <a:gd name="T20" fmla="*/ 576263 w 748"/>
                <a:gd name="T21" fmla="*/ 658812 h 445"/>
                <a:gd name="T22" fmla="*/ 655638 w 748"/>
                <a:gd name="T23" fmla="*/ 706437 h 445"/>
                <a:gd name="T24" fmla="*/ 727075 w 748"/>
                <a:gd name="T25" fmla="*/ 649287 h 445"/>
                <a:gd name="T26" fmla="*/ 830263 w 748"/>
                <a:gd name="T27" fmla="*/ 688975 h 445"/>
                <a:gd name="T28" fmla="*/ 923925 w 748"/>
                <a:gd name="T29" fmla="*/ 612775 h 445"/>
                <a:gd name="T30" fmla="*/ 1093788 w 748"/>
                <a:gd name="T31" fmla="*/ 636587 h 445"/>
                <a:gd name="T32" fmla="*/ 1050925 w 748"/>
                <a:gd name="T33" fmla="*/ 547687 h 445"/>
                <a:gd name="T34" fmla="*/ 1166813 w 748"/>
                <a:gd name="T35" fmla="*/ 536575 h 445"/>
                <a:gd name="T36" fmla="*/ 1087438 w 748"/>
                <a:gd name="T37" fmla="*/ 434975 h 445"/>
                <a:gd name="T38" fmla="*/ 1187450 w 748"/>
                <a:gd name="T39" fmla="*/ 381000 h 445"/>
                <a:gd name="T40" fmla="*/ 1058863 w 748"/>
                <a:gd name="T41" fmla="*/ 317500 h 445"/>
                <a:gd name="T42" fmla="*/ 1130300 w 748"/>
                <a:gd name="T43" fmla="*/ 228600 h 445"/>
                <a:gd name="T44" fmla="*/ 995363 w 748"/>
                <a:gd name="T45" fmla="*/ 223837 h 445"/>
                <a:gd name="T46" fmla="*/ 1050925 w 748"/>
                <a:gd name="T47" fmla="*/ 122237 h 445"/>
                <a:gd name="T48" fmla="*/ 882650 w 748"/>
                <a:gd name="T49" fmla="*/ 134937 h 445"/>
                <a:gd name="T50" fmla="*/ 871538 w 748"/>
                <a:gd name="T51" fmla="*/ 30162 h 445"/>
                <a:gd name="T52" fmla="*/ 700088 w 748"/>
                <a:gd name="T53" fmla="*/ 77787 h 445"/>
                <a:gd name="T54" fmla="*/ 638175 w 748"/>
                <a:gd name="T55" fmla="*/ 0 h 445"/>
                <a:gd name="T56" fmla="*/ 528638 w 748"/>
                <a:gd name="T57" fmla="*/ 69850 h 445"/>
                <a:gd name="T58" fmla="*/ 423863 w 748"/>
                <a:gd name="T59" fmla="*/ 0 h 445"/>
                <a:gd name="T60" fmla="*/ 358775 w 748"/>
                <a:gd name="T61" fmla="*/ 106362 h 445"/>
                <a:gd name="T62" fmla="*/ 241300 w 748"/>
                <a:gd name="T63" fmla="*/ 49212 h 445"/>
                <a:gd name="T64" fmla="*/ 246063 w 748"/>
                <a:gd name="T65" fmla="*/ 142875 h 445"/>
                <a:gd name="T66" fmla="*/ 98425 w 748"/>
                <a:gd name="T67" fmla="*/ 114300 h 445"/>
                <a:gd name="T68" fmla="*/ 134938 w 748"/>
                <a:gd name="T69" fmla="*/ 211137 h 445"/>
                <a:gd name="T70" fmla="*/ 0 w 748"/>
                <a:gd name="T71" fmla="*/ 204787 h 445"/>
                <a:gd name="T72" fmla="*/ 106363 w 748"/>
                <a:gd name="T73" fmla="*/ 304800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 dirty="0"/>
            </a:p>
          </p:txBody>
        </p:sp>
        <p:sp>
          <p:nvSpPr>
            <p:cNvPr id="22" name="Rectangle 99">
              <a:extLst>
                <a:ext uri="{FF2B5EF4-FFF2-40B4-BE49-F238E27FC236}">
                  <a16:creationId xmlns:a16="http://schemas.microsoft.com/office/drawing/2014/main" id="{8055EC06-4D15-35A2-91C9-E8C69ED0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35" y="1547770"/>
              <a:ext cx="51296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human</a:t>
              </a:r>
              <a:endParaRPr lang="en-US" sz="1400" dirty="0"/>
            </a:p>
          </p:txBody>
        </p:sp>
        <p:sp>
          <p:nvSpPr>
            <p:cNvPr id="23" name="Rectangle 100">
              <a:extLst>
                <a:ext uri="{FF2B5EF4-FFF2-40B4-BE49-F238E27FC236}">
                  <a16:creationId xmlns:a16="http://schemas.microsoft.com/office/drawing/2014/main" id="{CC7994A7-BED8-86CA-F2E5-037212723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02" y="1763456"/>
              <a:ext cx="58342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thought</a:t>
              </a:r>
              <a:endParaRPr lang="en-US" sz="1400" dirty="0"/>
            </a:p>
          </p:txBody>
        </p:sp>
      </p:grpSp>
      <p:sp>
        <p:nvSpPr>
          <p:cNvPr id="24" name="Line 126">
            <a:extLst>
              <a:ext uri="{FF2B5EF4-FFF2-40B4-BE49-F238E27FC236}">
                <a16:creationId xmlns:a16="http://schemas.microsoft.com/office/drawing/2014/main" id="{6B9DAFBA-3007-6D24-6652-6EFF848A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1575" y="2185034"/>
            <a:ext cx="1243478" cy="4878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5" name="Line 124">
            <a:extLst>
              <a:ext uri="{FF2B5EF4-FFF2-40B4-BE49-F238E27FC236}">
                <a16:creationId xmlns:a16="http://schemas.microsoft.com/office/drawing/2014/main" id="{90413871-0F97-74A5-F3AD-65FED73EB0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2219" y="1801423"/>
            <a:ext cx="1003985" cy="3985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612EF-9CDC-06C6-4D41-C2774F48A8F6}"/>
              </a:ext>
            </a:extLst>
          </p:cNvPr>
          <p:cNvSpPr txBox="1"/>
          <p:nvPr/>
        </p:nvSpPr>
        <p:spPr>
          <a:xfrm>
            <a:off x="9466729" y="1855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27" name="Text Box 111">
            <a:extLst>
              <a:ext uri="{FF2B5EF4-FFF2-40B4-BE49-F238E27FC236}">
                <a16:creationId xmlns:a16="http://schemas.microsoft.com/office/drawing/2014/main" id="{EBBBA5D2-B654-3FD1-47DD-ECE5F9A2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1993051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28" name="Text Box 110">
            <a:extLst>
              <a:ext uri="{FF2B5EF4-FFF2-40B4-BE49-F238E27FC236}">
                <a16:creationId xmlns:a16="http://schemas.microsoft.com/office/drawing/2014/main" id="{B785ACBA-FE1B-57E4-7C52-EBB55198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053" y="2328457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/>
              <a:t>VM code</a:t>
            </a:r>
          </a:p>
        </p:txBody>
      </p:sp>
      <p:sp>
        <p:nvSpPr>
          <p:cNvPr id="29" name="Text Box 111">
            <a:extLst>
              <a:ext uri="{FF2B5EF4-FFF2-40B4-BE49-F238E27FC236}">
                <a16:creationId xmlns:a16="http://schemas.microsoft.com/office/drawing/2014/main" id="{50422285-1E5C-40AE-579B-294431BD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373297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sp>
        <p:nvSpPr>
          <p:cNvPr id="31" name="Text Box 110">
            <a:extLst>
              <a:ext uri="{FF2B5EF4-FFF2-40B4-BE49-F238E27FC236}">
                <a16:creationId xmlns:a16="http://schemas.microsoft.com/office/drawing/2014/main" id="{6E014A7B-2103-C68A-C308-291CC005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40" y="2708703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</a:rPr>
              <a:t>machine language</a:t>
            </a:r>
          </a:p>
        </p:txBody>
      </p:sp>
      <p:sp>
        <p:nvSpPr>
          <p:cNvPr id="32" name="Rectangle 65">
            <a:extLst>
              <a:ext uri="{FF2B5EF4-FFF2-40B4-BE49-F238E27FC236}">
                <a16:creationId xmlns:a16="http://schemas.microsoft.com/office/drawing/2014/main" id="{1193D173-8B4E-9FEB-75E6-5B9E519B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129" y="1351185"/>
            <a:ext cx="1912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hierarchy</a:t>
            </a:r>
          </a:p>
        </p:txBody>
      </p:sp>
      <p:sp>
        <p:nvSpPr>
          <p:cNvPr id="33" name="Rectangle 102">
            <a:extLst>
              <a:ext uri="{FF2B5EF4-FFF2-40B4-BE49-F238E27FC236}">
                <a16:creationId xmlns:a16="http://schemas.microsoft.com/office/drawing/2014/main" id="{5A9B5846-5EBF-DE69-6F9D-B947E085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5" y="188032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34" name="Rectangle 125">
            <a:extLst>
              <a:ext uri="{FF2B5EF4-FFF2-40B4-BE49-F238E27FC236}">
                <a16:creationId xmlns:a16="http://schemas.microsoft.com/office/drawing/2014/main" id="{A23F8B50-26DC-FFB4-0E6E-A4609DD1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959" y="2241738"/>
            <a:ext cx="804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</p:txBody>
      </p:sp>
      <p:sp>
        <p:nvSpPr>
          <p:cNvPr id="36" name="Text Box 111">
            <a:extLst>
              <a:ext uri="{FF2B5EF4-FFF2-40B4-BE49-F238E27FC236}">
                <a16:creationId xmlns:a16="http://schemas.microsoft.com/office/drawing/2014/main" id="{5050E36A-BD31-90A9-633C-BAF9799F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641232"/>
            <a:ext cx="1060055" cy="335406"/>
          </a:xfrm>
          <a:prstGeom prst="rect">
            <a:avLst/>
          </a:prstGeom>
          <a:solidFill>
            <a:srgbClr val="FFDFB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F7B861-B374-4956-B50F-6BDF695E467E}"/>
              </a:ext>
            </a:extLst>
          </p:cNvPr>
          <p:cNvGrpSpPr/>
          <p:nvPr/>
        </p:nvGrpSpPr>
        <p:grpSpPr>
          <a:xfrm>
            <a:off x="2742293" y="2092728"/>
            <a:ext cx="1060456" cy="607162"/>
            <a:chOff x="2607287" y="2101540"/>
            <a:chExt cx="1060456" cy="607162"/>
          </a:xfrm>
        </p:grpSpPr>
        <p:sp>
          <p:nvSpPr>
            <p:cNvPr id="38" name="Text Box 111">
              <a:extLst>
                <a:ext uri="{FF2B5EF4-FFF2-40B4-BE49-F238E27FC236}">
                  <a16:creationId xmlns:a16="http://schemas.microsoft.com/office/drawing/2014/main" id="{DE19AD56-3205-0EFD-3322-9B7CC49E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287" y="2101540"/>
              <a:ext cx="1060055" cy="161639"/>
            </a:xfrm>
            <a:prstGeom prst="rect">
              <a:avLst/>
            </a:prstGeom>
            <a:solidFill>
              <a:srgbClr val="FFDFB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8F68A5E2-8617-3B8C-4B3E-6A8B5215A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688" y="2259127"/>
              <a:ext cx="1060055" cy="44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rIns="0" bIns="4680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127">
              <a:extLst>
                <a:ext uri="{FF2B5EF4-FFF2-40B4-BE49-F238E27FC236}">
                  <a16:creationId xmlns:a16="http://schemas.microsoft.com/office/drawing/2014/main" id="{71B6A648-E899-4ACC-C67F-185C6AE9A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865" y="2477890"/>
              <a:ext cx="41041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 Box 110">
            <a:extLst>
              <a:ext uri="{FF2B5EF4-FFF2-40B4-BE49-F238E27FC236}">
                <a16:creationId xmlns:a16="http://schemas.microsoft.com/office/drawing/2014/main" id="{C5E43984-9833-23DB-FBB2-4FFDBAC1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43" y="1976638"/>
            <a:ext cx="1060055" cy="470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 bIns="4680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100" dirty="0">
                <a:solidFill>
                  <a:srgbClr val="000000"/>
                </a:solidFill>
              </a:rPr>
              <a:t>high-level</a:t>
            </a:r>
            <a:br>
              <a:rPr lang="en-US" sz="1100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9" name="Line 136">
            <a:extLst>
              <a:ext uri="{FF2B5EF4-FFF2-40B4-BE49-F238E27FC236}">
                <a16:creationId xmlns:a16="http://schemas.microsoft.com/office/drawing/2014/main" id="{64924349-A1A6-B927-F8B5-98246A1C3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550" y="3246945"/>
            <a:ext cx="38450" cy="1293774"/>
          </a:xfrm>
          <a:prstGeom prst="line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DEDE4-066D-472D-FA37-5EAABC3FC578}"/>
              </a:ext>
            </a:extLst>
          </p:cNvPr>
          <p:cNvSpPr txBox="1"/>
          <p:nvPr/>
        </p:nvSpPr>
        <p:spPr>
          <a:xfrm>
            <a:off x="11128075" y="38991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12" name="Rectangle 127">
            <a:extLst>
              <a:ext uri="{FF2B5EF4-FFF2-40B4-BE49-F238E27FC236}">
                <a16:creationId xmlns:a16="http://schemas.microsoft.com/office/drawing/2014/main" id="{313BEC3C-9D4E-2272-2499-1FC2EDAC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289" y="2613795"/>
            <a:ext cx="9466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VM translator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244365-2E05-51AA-E907-C7CB6A2D240C}"/>
              </a:ext>
            </a:extLst>
          </p:cNvPr>
          <p:cNvSpPr/>
          <p:nvPr/>
        </p:nvSpPr>
        <p:spPr>
          <a:xfrm>
            <a:off x="2167363" y="1288329"/>
            <a:ext cx="341067" cy="255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</a:p>
        </p:txBody>
      </p:sp>
      <p:sp>
        <p:nvSpPr>
          <p:cNvPr id="16" name="Rectangle 125">
            <a:extLst>
              <a:ext uri="{FF2B5EF4-FFF2-40B4-BE49-F238E27FC236}">
                <a16:creationId xmlns:a16="http://schemas.microsoft.com/office/drawing/2014/main" id="{F7E9F1AB-FAC6-B9AD-6CE3-A45CF4E4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63" y="2310867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</a:t>
            </a:r>
          </a:p>
        </p:txBody>
      </p:sp>
      <p:sp>
        <p:nvSpPr>
          <p:cNvPr id="17" name="Rectangle 102">
            <a:extLst>
              <a:ext uri="{FF2B5EF4-FFF2-40B4-BE49-F238E27FC236}">
                <a16:creationId xmlns:a16="http://schemas.microsoft.com/office/drawing/2014/main" id="{B2615B86-1401-9710-E745-8C8B7977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83" y="1555163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a</a:t>
            </a:r>
          </a:p>
        </p:txBody>
      </p:sp>
      <p:sp>
        <p:nvSpPr>
          <p:cNvPr id="30" name="Rectangle 125">
            <a:extLst>
              <a:ext uri="{FF2B5EF4-FFF2-40B4-BE49-F238E27FC236}">
                <a16:creationId xmlns:a16="http://schemas.microsoft.com/office/drawing/2014/main" id="{9EE3E76F-3C2A-3432-DF73-08488A21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368" y="1933022"/>
            <a:ext cx="80489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65D9B12-AFF8-C416-8561-1BF47A6440BC}"/>
              </a:ext>
            </a:extLst>
          </p:cNvPr>
          <p:cNvSpPr/>
          <p:nvPr/>
        </p:nvSpPr>
        <p:spPr>
          <a:xfrm>
            <a:off x="729517" y="1277580"/>
            <a:ext cx="3330131" cy="1520940"/>
          </a:xfrm>
          <a:prstGeom prst="roundRect">
            <a:avLst/>
          </a:prstGeom>
          <a:noFill/>
          <a:ln w="25400">
            <a:solidFill>
              <a:srgbClr val="8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F7661-3CDC-60F8-2E72-137B1A491A1E}"/>
              </a:ext>
            </a:extLst>
          </p:cNvPr>
          <p:cNvSpPr txBox="1"/>
          <p:nvPr/>
        </p:nvSpPr>
        <p:spPr>
          <a:xfrm>
            <a:off x="992579" y="4205103"/>
            <a:ext cx="580294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Project 9</a:t>
            </a:r>
            <a:endParaRPr lang="en-US" sz="2000" dirty="0">
              <a:latin typeface="Times New Roman"/>
              <a:cs typeface="Times New Roman"/>
            </a:endParaRP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Objective: Develop a Jack application</a:t>
            </a:r>
            <a:endParaRPr lang="he-IL" sz="2000" dirty="0">
              <a:latin typeface="Times New Roman"/>
              <a:cs typeface="Times New Roman"/>
            </a:endParaRPr>
          </a:p>
          <a:p>
            <a:pPr marL="265113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Motivation: Get familiar with the Jack high level language, in order to develop a compiler and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OS in projects 10, 11, 12.</a:t>
            </a:r>
          </a:p>
        </p:txBody>
      </p:sp>
    </p:spTree>
    <p:extLst>
      <p:ext uri="{BB962C8B-B14F-4D97-AF65-F5344CB8AC3E}">
        <p14:creationId xmlns:p14="http://schemas.microsoft.com/office/powerpoint/2010/main" val="30518212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0" name="Line 164">
            <a:extLst>
              <a:ext uri="{FF2B5EF4-FFF2-40B4-BE49-F238E27FC236}">
                <a16:creationId xmlns:a16="http://schemas.microsoft.com/office/drawing/2014/main" id="{CE3E0ED4-2437-D643-ACE2-DE47703AC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8E3CBE-D84C-9E4E-BCB0-D2DE8ED64C00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AE69A4F5-E70A-7647-9F3D-F1C8C82E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b="1" dirty="0">
                <a:solidFill>
                  <a:srgbClr val="0432FF"/>
                </a:solidFill>
              </a:rPr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F18B71-250C-3842-9C44-E64D44329320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40BC3B-BC36-4446-A5CF-2698120CA1DA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33" name="Text Box 3">
                <a:extLst>
                  <a:ext uri="{FF2B5EF4-FFF2-40B4-BE49-F238E27FC236}">
                    <a16:creationId xmlns:a16="http://schemas.microsoft.com/office/drawing/2014/main" id="{3EDD2077-F606-464C-AAE3-FF9AEC19C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B773CEDB-BADC-214D-A83F-948CB677A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32" name="Text Box 3">
              <a:extLst>
                <a:ext uri="{FF2B5EF4-FFF2-40B4-BE49-F238E27FC236}">
                  <a16:creationId xmlns:a16="http://schemas.microsoft.com/office/drawing/2014/main" id="{AF575FBD-0301-994C-87D8-9B73C03EF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  <p:sp>
        <p:nvSpPr>
          <p:cNvPr id="35" name="Down Arrow 34">
            <a:extLst>
              <a:ext uri="{FF2B5EF4-FFF2-40B4-BE49-F238E27FC236}">
                <a16:creationId xmlns:a16="http://schemas.microsoft.com/office/drawing/2014/main" id="{2B98D367-E43A-6E48-AFA0-FC2CEB9F8220}"/>
              </a:ext>
            </a:extLst>
          </p:cNvPr>
          <p:cNvSpPr/>
          <p:nvPr/>
        </p:nvSpPr>
        <p:spPr>
          <a:xfrm>
            <a:off x="1075496" y="5315577"/>
            <a:ext cx="388716" cy="42826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4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0" name="Line 164">
            <a:extLst>
              <a:ext uri="{FF2B5EF4-FFF2-40B4-BE49-F238E27FC236}">
                <a16:creationId xmlns:a16="http://schemas.microsoft.com/office/drawing/2014/main" id="{CE3E0ED4-2437-D643-ACE2-DE47703AC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8E3CBE-D84C-9E4E-BCB0-D2DE8ED64C00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AE69A4F5-E70A-7647-9F3D-F1C8C82E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b="1" dirty="0">
                <a:solidFill>
                  <a:srgbClr val="0432FF"/>
                </a:solidFill>
              </a:rPr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13BE18-EE25-0C4B-A37F-321ED7675EDF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3EC94EA-A98D-404C-8781-4553D13E06CA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66" name="Text Box 3">
                <a:extLst>
                  <a:ext uri="{FF2B5EF4-FFF2-40B4-BE49-F238E27FC236}">
                    <a16:creationId xmlns:a16="http://schemas.microsoft.com/office/drawing/2014/main" id="{6DFDE309-C6C6-C44E-A72A-F51C9BDA3B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id="{3C134F99-6AF9-F449-94F6-0727C455D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65" name="Text Box 3">
              <a:extLst>
                <a:ext uri="{FF2B5EF4-FFF2-40B4-BE49-F238E27FC236}">
                  <a16:creationId xmlns:a16="http://schemas.microsoft.com/office/drawing/2014/main" id="{F720CAEA-4DD6-DC40-B5F5-89D8FFEC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  <p:sp>
        <p:nvSpPr>
          <p:cNvPr id="68" name="Down Arrow 67">
            <a:extLst>
              <a:ext uri="{FF2B5EF4-FFF2-40B4-BE49-F238E27FC236}">
                <a16:creationId xmlns:a16="http://schemas.microsoft.com/office/drawing/2014/main" id="{0667C8DC-5D9B-1D44-A061-47AFDDFBCECB}"/>
              </a:ext>
            </a:extLst>
          </p:cNvPr>
          <p:cNvSpPr/>
          <p:nvPr/>
        </p:nvSpPr>
        <p:spPr>
          <a:xfrm>
            <a:off x="1075496" y="5315577"/>
            <a:ext cx="388716" cy="42826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272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AE69A4F5-E70A-7647-9F3D-F1C8C82E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</a:t>
            </a:r>
            <a:r>
              <a:rPr lang="en-US" b="1" dirty="0">
                <a:solidFill>
                  <a:srgbClr val="0432FF"/>
                </a:solidFill>
              </a:rPr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2525B4-29AC-DF4A-B3A8-B8B2D54F85CC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36" name="Text Box 146">
              <a:extLst>
                <a:ext uri="{FF2B5EF4-FFF2-40B4-BE49-F238E27FC236}">
                  <a16:creationId xmlns:a16="http://schemas.microsoft.com/office/drawing/2014/main" id="{C8C2E381-7960-294D-8910-CB6D5F496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7" name="Text Box 148">
              <a:extLst>
                <a:ext uri="{FF2B5EF4-FFF2-40B4-BE49-F238E27FC236}">
                  <a16:creationId xmlns:a16="http://schemas.microsoft.com/office/drawing/2014/main" id="{45F31546-C266-994F-9C92-4F6A1703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149">
              <a:extLst>
                <a:ext uri="{FF2B5EF4-FFF2-40B4-BE49-F238E27FC236}">
                  <a16:creationId xmlns:a16="http://schemas.microsoft.com/office/drawing/2014/main" id="{66B13357-D1E4-A044-BD6F-BCD3CFE35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D65A0D52-AF3D-804E-9E66-A64603E8A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F4E566-2736-D141-8D8A-3E75558D659A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58" name="Group 165">
              <a:extLst>
                <a:ext uri="{FF2B5EF4-FFF2-40B4-BE49-F238E27FC236}">
                  <a16:creationId xmlns:a16="http://schemas.microsoft.com/office/drawing/2014/main" id="{A0E8CF56-BC18-1A4A-9567-6D9A24482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6" name="Line 166">
                <a:extLst>
                  <a:ext uri="{FF2B5EF4-FFF2-40B4-BE49-F238E27FC236}">
                    <a16:creationId xmlns:a16="http://schemas.microsoft.com/office/drawing/2014/main" id="{75F7E29A-14A6-0C44-9E12-0A914C945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" name="Line 167">
                <a:extLst>
                  <a:ext uri="{FF2B5EF4-FFF2-40B4-BE49-F238E27FC236}">
                    <a16:creationId xmlns:a16="http://schemas.microsoft.com/office/drawing/2014/main" id="{33A4AB34-72AF-3D4C-8099-2F2FC25A9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" name="Line 168">
                <a:extLst>
                  <a:ext uri="{FF2B5EF4-FFF2-40B4-BE49-F238E27FC236}">
                    <a16:creationId xmlns:a16="http://schemas.microsoft.com/office/drawing/2014/main" id="{1DEAB6D3-5DB3-E647-B48A-8A89CDBF2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A045E7CE-153F-7C45-841E-D9333BAEE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4" name="Text Box 148">
              <a:extLst>
                <a:ext uri="{FF2B5EF4-FFF2-40B4-BE49-F238E27FC236}">
                  <a16:creationId xmlns:a16="http://schemas.microsoft.com/office/drawing/2014/main" id="{624794F7-0FDC-944B-B8DA-CF3A17A40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25773C5A-8079-9049-A5F5-0BD92DE5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9" name="Text Box 146">
            <a:extLst>
              <a:ext uri="{FF2B5EF4-FFF2-40B4-BE49-F238E27FC236}">
                <a16:creationId xmlns:a16="http://schemas.microsoft.com/office/drawing/2014/main" id="{3DB42B16-2805-CD49-ACB4-B008FF53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0" name="Text Box 148">
            <a:extLst>
              <a:ext uri="{FF2B5EF4-FFF2-40B4-BE49-F238E27FC236}">
                <a16:creationId xmlns:a16="http://schemas.microsoft.com/office/drawing/2014/main" id="{30002BF0-9FF0-8346-8758-BE300249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1" name="Line 164">
            <a:extLst>
              <a:ext uri="{FF2B5EF4-FFF2-40B4-BE49-F238E27FC236}">
                <a16:creationId xmlns:a16="http://schemas.microsoft.com/office/drawing/2014/main" id="{0032F844-7947-F942-999E-0865629A2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6DA6FEB0-9EF2-5243-917D-0E7E3D87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83E8E856-FAB5-A942-970C-3A5BEAD0F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C6C3647-3606-B344-8F72-C89628B493D8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75" name="Line 149">
            <a:extLst>
              <a:ext uri="{FF2B5EF4-FFF2-40B4-BE49-F238E27FC236}">
                <a16:creationId xmlns:a16="http://schemas.microsoft.com/office/drawing/2014/main" id="{91924C3E-EB59-E942-B9B2-C183AAFED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ED73813-9210-8A4A-B3DC-97C3AF6E9439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9118B3A-5853-6C4A-8F62-4589DAF86081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89" name="Text Box 3">
                <a:extLst>
                  <a:ext uri="{FF2B5EF4-FFF2-40B4-BE49-F238E27FC236}">
                    <a16:creationId xmlns:a16="http://schemas.microsoft.com/office/drawing/2014/main" id="{0838DDE2-ACB0-EB46-B85B-8487FB43B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CEC1EC07-A20A-8143-8F1F-A7CDA7409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88" name="Text Box 3">
              <a:extLst>
                <a:ext uri="{FF2B5EF4-FFF2-40B4-BE49-F238E27FC236}">
                  <a16:creationId xmlns:a16="http://schemas.microsoft.com/office/drawing/2014/main" id="{B3EBB434-7A96-404F-8622-D81976E0B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655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AE69A4F5-E70A-7647-9F3D-F1C8C82E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</a:t>
            </a:r>
            <a:r>
              <a:rPr lang="en-US" b="1" dirty="0">
                <a:solidFill>
                  <a:srgbClr val="0432FF"/>
                </a:solidFill>
              </a:rPr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2525B4-29AC-DF4A-B3A8-B8B2D54F85CC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36" name="Text Box 146">
              <a:extLst>
                <a:ext uri="{FF2B5EF4-FFF2-40B4-BE49-F238E27FC236}">
                  <a16:creationId xmlns:a16="http://schemas.microsoft.com/office/drawing/2014/main" id="{C8C2E381-7960-294D-8910-CB6D5F496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7" name="Text Box 148">
              <a:extLst>
                <a:ext uri="{FF2B5EF4-FFF2-40B4-BE49-F238E27FC236}">
                  <a16:creationId xmlns:a16="http://schemas.microsoft.com/office/drawing/2014/main" id="{45F31546-C266-994F-9C92-4F6A1703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149">
              <a:extLst>
                <a:ext uri="{FF2B5EF4-FFF2-40B4-BE49-F238E27FC236}">
                  <a16:creationId xmlns:a16="http://schemas.microsoft.com/office/drawing/2014/main" id="{66B13357-D1E4-A044-BD6F-BCD3CFE35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D65A0D52-AF3D-804E-9E66-A64603E8A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F4E566-2736-D141-8D8A-3E75558D659A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58" name="Group 165">
              <a:extLst>
                <a:ext uri="{FF2B5EF4-FFF2-40B4-BE49-F238E27FC236}">
                  <a16:creationId xmlns:a16="http://schemas.microsoft.com/office/drawing/2014/main" id="{A0E8CF56-BC18-1A4A-9567-6D9A24482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6" name="Line 166">
                <a:extLst>
                  <a:ext uri="{FF2B5EF4-FFF2-40B4-BE49-F238E27FC236}">
                    <a16:creationId xmlns:a16="http://schemas.microsoft.com/office/drawing/2014/main" id="{75F7E29A-14A6-0C44-9E12-0A914C945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" name="Line 167">
                <a:extLst>
                  <a:ext uri="{FF2B5EF4-FFF2-40B4-BE49-F238E27FC236}">
                    <a16:creationId xmlns:a16="http://schemas.microsoft.com/office/drawing/2014/main" id="{33A4AB34-72AF-3D4C-8099-2F2FC25A9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" name="Line 168">
                <a:extLst>
                  <a:ext uri="{FF2B5EF4-FFF2-40B4-BE49-F238E27FC236}">
                    <a16:creationId xmlns:a16="http://schemas.microsoft.com/office/drawing/2014/main" id="{1DEAB6D3-5DB3-E647-B48A-8A89CDBF2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A045E7CE-153F-7C45-841E-D9333BAEE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4" name="Text Box 148">
              <a:extLst>
                <a:ext uri="{FF2B5EF4-FFF2-40B4-BE49-F238E27FC236}">
                  <a16:creationId xmlns:a16="http://schemas.microsoft.com/office/drawing/2014/main" id="{624794F7-0FDC-944B-B8DA-CF3A17A40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25773C5A-8079-9049-A5F5-0BD92DE5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9" name="Text Box 146">
            <a:extLst>
              <a:ext uri="{FF2B5EF4-FFF2-40B4-BE49-F238E27FC236}">
                <a16:creationId xmlns:a16="http://schemas.microsoft.com/office/drawing/2014/main" id="{3DB42B16-2805-CD49-ACB4-B008FF53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0" name="Text Box 148">
            <a:extLst>
              <a:ext uri="{FF2B5EF4-FFF2-40B4-BE49-F238E27FC236}">
                <a16:creationId xmlns:a16="http://schemas.microsoft.com/office/drawing/2014/main" id="{30002BF0-9FF0-8346-8758-BE300249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1" name="Line 164">
            <a:extLst>
              <a:ext uri="{FF2B5EF4-FFF2-40B4-BE49-F238E27FC236}">
                <a16:creationId xmlns:a16="http://schemas.microsoft.com/office/drawing/2014/main" id="{0032F844-7947-F942-999E-0865629A2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6DA6FEB0-9EF2-5243-917D-0E7E3D87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83E8E856-FAB5-A942-970C-3A5BEAD0F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C6C3647-3606-B344-8F72-C89628B493D8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75" name="Line 149">
            <a:extLst>
              <a:ext uri="{FF2B5EF4-FFF2-40B4-BE49-F238E27FC236}">
                <a16:creationId xmlns:a16="http://schemas.microsoft.com/office/drawing/2014/main" id="{91924C3E-EB59-E942-B9B2-C183AAFED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16AC9C1-E6A4-5C45-887F-F1D790858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E96D2D-A139-104A-9A1A-4E63F281367A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0EF22FD-8CF9-594D-83B9-3B4D9845148D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46" name="Text Box 3">
                <a:extLst>
                  <a:ext uri="{FF2B5EF4-FFF2-40B4-BE49-F238E27FC236}">
                    <a16:creationId xmlns:a16="http://schemas.microsoft.com/office/drawing/2014/main" id="{13DC6E38-172D-4449-918E-811B71006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AA220ACD-5B3E-5541-8FB3-5AE0D5AD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45" name="Text Box 3">
              <a:extLst>
                <a:ext uri="{FF2B5EF4-FFF2-40B4-BE49-F238E27FC236}">
                  <a16:creationId xmlns:a16="http://schemas.microsoft.com/office/drawing/2014/main" id="{FCC30EAD-33BF-5F4F-8EED-5A77324E5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9414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AE69A4F5-E70A-7647-9F3D-F1C8C82E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b="1" dirty="0">
                <a:solidFill>
                  <a:srgbClr val="0432FF"/>
                </a:solidFill>
              </a:rPr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2525B4-29AC-DF4A-B3A8-B8B2D54F85CC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36" name="Text Box 146">
              <a:extLst>
                <a:ext uri="{FF2B5EF4-FFF2-40B4-BE49-F238E27FC236}">
                  <a16:creationId xmlns:a16="http://schemas.microsoft.com/office/drawing/2014/main" id="{C8C2E381-7960-294D-8910-CB6D5F496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37" name="Text Box 148">
              <a:extLst>
                <a:ext uri="{FF2B5EF4-FFF2-40B4-BE49-F238E27FC236}">
                  <a16:creationId xmlns:a16="http://schemas.microsoft.com/office/drawing/2014/main" id="{45F31546-C266-994F-9C92-4F6A1703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149">
              <a:extLst>
                <a:ext uri="{FF2B5EF4-FFF2-40B4-BE49-F238E27FC236}">
                  <a16:creationId xmlns:a16="http://schemas.microsoft.com/office/drawing/2014/main" id="{66B13357-D1E4-A044-BD6F-BCD3CFE35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D65A0D52-AF3D-804E-9E66-A64603E8A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F4E566-2736-D141-8D8A-3E75558D659A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58" name="Group 165">
              <a:extLst>
                <a:ext uri="{FF2B5EF4-FFF2-40B4-BE49-F238E27FC236}">
                  <a16:creationId xmlns:a16="http://schemas.microsoft.com/office/drawing/2014/main" id="{A0E8CF56-BC18-1A4A-9567-6D9A24482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66" name="Line 166">
                <a:extLst>
                  <a:ext uri="{FF2B5EF4-FFF2-40B4-BE49-F238E27FC236}">
                    <a16:creationId xmlns:a16="http://schemas.microsoft.com/office/drawing/2014/main" id="{75F7E29A-14A6-0C44-9E12-0A914C945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" name="Line 167">
                <a:extLst>
                  <a:ext uri="{FF2B5EF4-FFF2-40B4-BE49-F238E27FC236}">
                    <a16:creationId xmlns:a16="http://schemas.microsoft.com/office/drawing/2014/main" id="{33A4AB34-72AF-3D4C-8099-2F2FC25A9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" name="Line 168">
                <a:extLst>
                  <a:ext uri="{FF2B5EF4-FFF2-40B4-BE49-F238E27FC236}">
                    <a16:creationId xmlns:a16="http://schemas.microsoft.com/office/drawing/2014/main" id="{1DEAB6D3-5DB3-E647-B48A-8A89CDBF2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A045E7CE-153F-7C45-841E-D9333BAEE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4" name="Text Box 148">
              <a:extLst>
                <a:ext uri="{FF2B5EF4-FFF2-40B4-BE49-F238E27FC236}">
                  <a16:creationId xmlns:a16="http://schemas.microsoft.com/office/drawing/2014/main" id="{624794F7-0FDC-944B-B8DA-CF3A17A40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25773C5A-8079-9049-A5F5-0BD92DE5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9" name="Text Box 146">
            <a:extLst>
              <a:ext uri="{FF2B5EF4-FFF2-40B4-BE49-F238E27FC236}">
                <a16:creationId xmlns:a16="http://schemas.microsoft.com/office/drawing/2014/main" id="{3DB42B16-2805-CD49-ACB4-B008FF53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0" name="Text Box 148">
            <a:extLst>
              <a:ext uri="{FF2B5EF4-FFF2-40B4-BE49-F238E27FC236}">
                <a16:creationId xmlns:a16="http://schemas.microsoft.com/office/drawing/2014/main" id="{30002BF0-9FF0-8346-8758-BE300249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1" name="Line 164">
            <a:extLst>
              <a:ext uri="{FF2B5EF4-FFF2-40B4-BE49-F238E27FC236}">
                <a16:creationId xmlns:a16="http://schemas.microsoft.com/office/drawing/2014/main" id="{0032F844-7947-F942-999E-0865629A2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6DA6FEB0-9EF2-5243-917D-0E7E3D87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83E8E856-FAB5-A942-970C-3A5BEAD0F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C6C3647-3606-B344-8F72-C89628B493D8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75" name="Line 149">
            <a:extLst>
              <a:ext uri="{FF2B5EF4-FFF2-40B4-BE49-F238E27FC236}">
                <a16:creationId xmlns:a16="http://schemas.microsoft.com/office/drawing/2014/main" id="{91924C3E-EB59-E942-B9B2-C183AAFED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D10F5F6B-6370-1F4D-849A-9132E8C50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E2E667-FC92-8E41-A94A-C3D401EA953D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36653CD-6E2E-A042-B3EA-7651CF4C2126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47" name="Text Box 3">
                <a:extLst>
                  <a:ext uri="{FF2B5EF4-FFF2-40B4-BE49-F238E27FC236}">
                    <a16:creationId xmlns:a16="http://schemas.microsoft.com/office/drawing/2014/main" id="{C00085D2-8A9C-804C-A18D-7D4DDCD9A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48" name="Rectangle 10">
                <a:extLst>
                  <a:ext uri="{FF2B5EF4-FFF2-40B4-BE49-F238E27FC236}">
                    <a16:creationId xmlns:a16="http://schemas.microsoft.com/office/drawing/2014/main" id="{FB131B01-F4D5-7045-8A01-D68E258A1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14AABFF1-57BA-8A43-AE41-F4FE4E37E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634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0D31F-101A-3840-BC5B-1F7B2DDB77A8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1747696" y="5165891"/>
            <a:chExt cx="484852" cy="82552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4C8F43B-6B0C-074C-9464-94CA6A77D7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333DEB-B441-E64C-B328-A7FDE0964352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b="1" dirty="0">
                <a:solidFill>
                  <a:srgbClr val="0432FF"/>
                </a:solidFill>
              </a:rPr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39" name="Line 164">
            <a:extLst>
              <a:ext uri="{FF2B5EF4-FFF2-40B4-BE49-F238E27FC236}">
                <a16:creationId xmlns:a16="http://schemas.microsoft.com/office/drawing/2014/main" id="{BCFA0AB9-6E8B-2143-AB86-BFE7E16419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7DB2305-7146-0F4B-B38C-CC6ACA3F7668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id="{14997D35-97CA-9C48-A605-6326D990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CAC043-A142-6B41-97CC-18CA5BC99BCC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9891322-2DA5-984D-9239-FBF941B5BB35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72" name="Text Box 3">
                <a:extLst>
                  <a:ext uri="{FF2B5EF4-FFF2-40B4-BE49-F238E27FC236}">
                    <a16:creationId xmlns:a16="http://schemas.microsoft.com/office/drawing/2014/main" id="{D7973E2E-A94E-9C4B-BDB3-7E04198DB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73" name="Rectangle 10">
                <a:extLst>
                  <a:ext uri="{FF2B5EF4-FFF2-40B4-BE49-F238E27FC236}">
                    <a16:creationId xmlns:a16="http://schemas.microsoft.com/office/drawing/2014/main" id="{41CA156A-770E-B841-8790-96B6B74E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71" name="Text Box 3">
              <a:extLst>
                <a:ext uri="{FF2B5EF4-FFF2-40B4-BE49-F238E27FC236}">
                  <a16:creationId xmlns:a16="http://schemas.microsoft.com/office/drawing/2014/main" id="{48A98BA7-BE98-7C4E-BEB4-7DDE652F1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3687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0D31F-101A-3840-BC5B-1F7B2DDB77A8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1747696" y="5165891"/>
            <a:chExt cx="484852" cy="82552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4C8F43B-6B0C-074C-9464-94CA6A77D7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333DEB-B441-E64C-B328-A7FDE0964352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57" name="Line 164">
            <a:extLst>
              <a:ext uri="{FF2B5EF4-FFF2-40B4-BE49-F238E27FC236}">
                <a16:creationId xmlns:a16="http://schemas.microsoft.com/office/drawing/2014/main" id="{BFF6688C-F13A-8341-9CFF-CA01EE1A0F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4512021-2C84-334F-92DB-1CD5A88B41D4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444427AD-F1DB-4145-8F6C-E8CFD3FB0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40A3002-614D-ED4E-87F0-C0B972A58E27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18CDB3C-E6B2-0F47-99CA-236ED9C3C264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70" name="Text Box 3">
                <a:extLst>
                  <a:ext uri="{FF2B5EF4-FFF2-40B4-BE49-F238E27FC236}">
                    <a16:creationId xmlns:a16="http://schemas.microsoft.com/office/drawing/2014/main" id="{E6716254-1323-D742-9DA9-F8676F4287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72F9A2D9-00C0-CF4C-946F-B4A4E023E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69" name="Text Box 3">
              <a:extLst>
                <a:ext uri="{FF2B5EF4-FFF2-40B4-BE49-F238E27FC236}">
                  <a16:creationId xmlns:a16="http://schemas.microsoft.com/office/drawing/2014/main" id="{D2269726-6938-9E4A-88ED-3B4098318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733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0D31F-101A-3840-BC5B-1F7B2DDB77A8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1747696" y="5165891"/>
            <a:chExt cx="484852" cy="82552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4C8F43B-6B0C-074C-9464-94CA6A77D7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333DEB-B441-E64C-B328-A7FDE0964352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57" name="Line 164">
            <a:extLst>
              <a:ext uri="{FF2B5EF4-FFF2-40B4-BE49-F238E27FC236}">
                <a16:creationId xmlns:a16="http://schemas.microsoft.com/office/drawing/2014/main" id="{BFF6688C-F13A-8341-9CFF-CA01EE1A0F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4512021-2C84-334F-92DB-1CD5A88B41D4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92EB282B-C032-2941-BFCD-60F8A3F04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1503052-3B6D-A64F-9690-BA934200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556406-9E94-2343-9309-21635D750893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7C94E0-2F6C-224F-AC5B-E52E1C6E23EA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69" name="Text Box 3">
                <a:extLst>
                  <a:ext uri="{FF2B5EF4-FFF2-40B4-BE49-F238E27FC236}">
                    <a16:creationId xmlns:a16="http://schemas.microsoft.com/office/drawing/2014/main" id="{5380AB34-078B-E24A-909B-703EFD10A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195E4411-0740-884A-874E-FBE98ADF7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68" name="Text Box 3">
              <a:extLst>
                <a:ext uri="{FF2B5EF4-FFF2-40B4-BE49-F238E27FC236}">
                  <a16:creationId xmlns:a16="http://schemas.microsoft.com/office/drawing/2014/main" id="{9B065A3B-9786-6C4D-9B2D-9E858278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4002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0D31F-101A-3840-BC5B-1F7B2DDB77A8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1747696" y="5165891"/>
            <a:chExt cx="484852" cy="82552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4C8F43B-6B0C-074C-9464-94CA6A77D7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333DEB-B441-E64C-B328-A7FDE0964352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b="1" dirty="0">
                <a:solidFill>
                  <a:srgbClr val="0432FF"/>
                </a:solidFill>
              </a:rPr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58" name="Line 164">
            <a:extLst>
              <a:ext uri="{FF2B5EF4-FFF2-40B4-BE49-F238E27FC236}">
                <a16:creationId xmlns:a16="http://schemas.microsoft.com/office/drawing/2014/main" id="{C4A9F255-D28A-1549-B80B-A28EB8281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579350-56D7-AA4D-84C1-5C38071FC02A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60" name="Text Box 3">
            <a:extLst>
              <a:ext uri="{FF2B5EF4-FFF2-40B4-BE49-F238E27FC236}">
                <a16:creationId xmlns:a16="http://schemas.microsoft.com/office/drawing/2014/main" id="{83859F22-1BAC-8444-88AD-47D8B0D93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id="{10974DE2-DA8A-374B-9727-C2C1A4E9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9C0598-AB7F-0E43-8B5D-2608D54DD70F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05B7DA0-3E2D-F648-9140-7333A7C4D028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71" name="Text Box 3">
                <a:extLst>
                  <a:ext uri="{FF2B5EF4-FFF2-40B4-BE49-F238E27FC236}">
                    <a16:creationId xmlns:a16="http://schemas.microsoft.com/office/drawing/2014/main" id="{BB215A59-3234-1B48-AA7F-2A77C362E8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D5993C9A-BFE2-3342-8884-DC65F9173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70" name="Text Box 3">
              <a:extLst>
                <a:ext uri="{FF2B5EF4-FFF2-40B4-BE49-F238E27FC236}">
                  <a16:creationId xmlns:a16="http://schemas.microsoft.com/office/drawing/2014/main" id="{5EA150CF-6E53-3348-B392-08FB68482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4390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17856BA-2A29-7C4B-9852-0D833EBAF5F9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2715307" y="5224442"/>
            <a:chExt cx="484852" cy="825520"/>
          </a:xfrm>
        </p:grpSpPr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20AEBC41-5D26-CF4F-9A5C-50BED7498E4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24498" y="5407963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44D1FA-DAB4-5242-B179-0463C7201DEF}"/>
                </a:ext>
              </a:extLst>
            </p:cNvPr>
            <p:cNvSpPr/>
            <p:nvPr/>
          </p:nvSpPr>
          <p:spPr>
            <a:xfrm>
              <a:off x="2715307" y="5224442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this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0D31F-101A-3840-BC5B-1F7B2DDB77A8}"/>
              </a:ext>
            </a:extLst>
          </p:cNvPr>
          <p:cNvGrpSpPr/>
          <p:nvPr/>
        </p:nvGrpSpPr>
        <p:grpSpPr>
          <a:xfrm>
            <a:off x="3673249" y="5224442"/>
            <a:ext cx="484852" cy="825520"/>
            <a:chOff x="1747696" y="5165891"/>
            <a:chExt cx="484852" cy="82552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4C8F43B-6B0C-074C-9464-94CA6A77D7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333DEB-B441-E64C-B328-A7FDE0964352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b="1" dirty="0">
                <a:solidFill>
                  <a:srgbClr val="0432FF"/>
                </a:solidFill>
              </a:rPr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58" name="Line 164">
            <a:extLst>
              <a:ext uri="{FF2B5EF4-FFF2-40B4-BE49-F238E27FC236}">
                <a16:creationId xmlns:a16="http://schemas.microsoft.com/office/drawing/2014/main" id="{826569C1-B006-2A43-8FB9-50A740A40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107D6-7E7E-F84C-ADFF-0851428B57D3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18953C49-4147-1742-B344-FA2EF6201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sp>
        <p:nvSpPr>
          <p:cNvPr id="65" name="Text Box 3">
            <a:extLst>
              <a:ext uri="{FF2B5EF4-FFF2-40B4-BE49-F238E27FC236}">
                <a16:creationId xmlns:a16="http://schemas.microsoft.com/office/drawing/2014/main" id="{E9B8C77A-1355-FB47-B870-504A9BA2A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2C0557-B75B-924E-B855-6FA1557B3AD8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0304D5D-BDFF-1E42-9C10-FEBF375B372C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74" name="Text Box 3">
                <a:extLst>
                  <a:ext uri="{FF2B5EF4-FFF2-40B4-BE49-F238E27FC236}">
                    <a16:creationId xmlns:a16="http://schemas.microsoft.com/office/drawing/2014/main" id="{D12DEA98-44C7-354F-82A4-DBE60681A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75" name="Rectangle 10">
                <a:extLst>
                  <a:ext uri="{FF2B5EF4-FFF2-40B4-BE49-F238E27FC236}">
                    <a16:creationId xmlns:a16="http://schemas.microsoft.com/office/drawing/2014/main" id="{59482742-E9DE-7841-BA16-4E05E2BBF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73" name="Text Box 3">
              <a:extLst>
                <a:ext uri="{FF2B5EF4-FFF2-40B4-BE49-F238E27FC236}">
                  <a16:creationId xmlns:a16="http://schemas.microsoft.com/office/drawing/2014/main" id="{86FF0A87-D956-8B41-9FAF-D91D55A8D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7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The Jack Programming Language</a:t>
            </a:r>
            <a:endParaRPr lang="en-US" sz="2000" dirty="0"/>
          </a:p>
        </p:txBody>
      </p:sp>
      <p:pic>
        <p:nvPicPr>
          <p:cNvPr id="5" name="Picture 6" descr="job interview cartoons, job interview cartoon, job interview picture, job interview pictures, job interview image, job interview images, job interview illustration, job interview illustrations">
            <a:extLst>
              <a:ext uri="{FF2B5EF4-FFF2-40B4-BE49-F238E27FC236}">
                <a16:creationId xmlns:a16="http://schemas.microsoft.com/office/drawing/2014/main" id="{40E5F375-B66D-1047-9E86-FBC80029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21" y="980354"/>
            <a:ext cx="3317109" cy="350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B452772A-6EE2-904B-A4D9-AF9C70B8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900" y="3759372"/>
            <a:ext cx="4155672" cy="730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42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altLang="en-IL" sz="1600" i="1" dirty="0">
                <a:cs typeface="Arial" panose="020B0604020202020204" pitchFamily="34" charset="0"/>
              </a:rPr>
              <a:t>Sorry, we don</a:t>
            </a:r>
            <a:r>
              <a:rPr lang="en-US" altLang="en-US" sz="1600" i="1" dirty="0">
                <a:cs typeface="Arial" panose="020B0604020202020204" pitchFamily="34" charset="0"/>
              </a:rPr>
              <a:t>’</a:t>
            </a:r>
            <a:r>
              <a:rPr lang="en-US" altLang="en-IL" sz="1600" i="1" dirty="0">
                <a:cs typeface="Arial" panose="020B0604020202020204" pitchFamily="34" charset="0"/>
              </a:rPr>
              <a:t>t seem to need Jack programmers right now.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C0943-959D-DE48-9831-C22FD961ACFC}"/>
              </a:ext>
            </a:extLst>
          </p:cNvPr>
          <p:cNvSpPr txBox="1"/>
          <p:nvPr/>
        </p:nvSpPr>
        <p:spPr>
          <a:xfrm>
            <a:off x="992579" y="4205103"/>
            <a:ext cx="580294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Project 9</a:t>
            </a:r>
            <a:endParaRPr lang="en-US" sz="2000" dirty="0">
              <a:latin typeface="Times New Roman"/>
              <a:cs typeface="Times New Roman"/>
            </a:endParaRPr>
          </a:p>
          <a:p>
            <a:pPr marL="265113" lvl="0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Objective: Develop a Jack application</a:t>
            </a:r>
            <a:endParaRPr lang="he-IL" sz="2000" dirty="0">
              <a:latin typeface="Times New Roman"/>
              <a:cs typeface="Times New Roman"/>
            </a:endParaRPr>
          </a:p>
          <a:p>
            <a:pPr marL="265113" indent="-265113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Motivation: Get familiar with the Jack high level language, in order to develop a compiler and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OS in projects 10, 11, 12.</a:t>
            </a:r>
          </a:p>
        </p:txBody>
      </p:sp>
    </p:spTree>
    <p:extLst>
      <p:ext uri="{BB962C8B-B14F-4D97-AF65-F5344CB8AC3E}">
        <p14:creationId xmlns:p14="http://schemas.microsoft.com/office/powerpoint/2010/main" val="36673543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3552883-663D-144E-84F7-FC08CAB2173B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2715307" y="5224442"/>
            <a:chExt cx="484852" cy="825520"/>
          </a:xfrm>
        </p:grpSpPr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E290E715-4B79-5042-953C-73298EB3599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24498" y="5407963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D87E202-6BFB-4045-8F92-81CF1CC143EB}"/>
                </a:ext>
              </a:extLst>
            </p:cNvPr>
            <p:cNvSpPr/>
            <p:nvPr/>
          </p:nvSpPr>
          <p:spPr>
            <a:xfrm>
              <a:off x="2715307" y="5224442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this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0D31F-101A-3840-BC5B-1F7B2DDB77A8}"/>
              </a:ext>
            </a:extLst>
          </p:cNvPr>
          <p:cNvGrpSpPr/>
          <p:nvPr/>
        </p:nvGrpSpPr>
        <p:grpSpPr>
          <a:xfrm>
            <a:off x="3673249" y="5224442"/>
            <a:ext cx="484852" cy="825520"/>
            <a:chOff x="1747696" y="5165891"/>
            <a:chExt cx="484852" cy="82552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4C8F43B-6B0C-074C-9464-94CA6A77D7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333DEB-B441-E64C-B328-A7FDE0964352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b="1" dirty="0">
                <a:solidFill>
                  <a:srgbClr val="0432FF"/>
                </a:solidFill>
              </a:rPr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37" name="Line 164">
            <a:extLst>
              <a:ext uri="{FF2B5EF4-FFF2-40B4-BE49-F238E27FC236}">
                <a16:creationId xmlns:a16="http://schemas.microsoft.com/office/drawing/2014/main" id="{CBE73299-0A68-C740-AA26-6649B83618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5E1B2E-5DEF-3345-939E-F030A6019D98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7195B7EE-C457-DE45-B875-7DF27E6C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sp>
        <p:nvSpPr>
          <p:cNvPr id="65" name="Text Box 3">
            <a:extLst>
              <a:ext uri="{FF2B5EF4-FFF2-40B4-BE49-F238E27FC236}">
                <a16:creationId xmlns:a16="http://schemas.microsoft.com/office/drawing/2014/main" id="{6C7D3527-19E5-F346-AA67-64B451AD1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D19A836-37CB-CF47-88E6-E5218498CA25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DC6F9D-7396-1045-AB9A-6F092F960B0C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74" name="Text Box 3">
                <a:extLst>
                  <a:ext uri="{FF2B5EF4-FFF2-40B4-BE49-F238E27FC236}">
                    <a16:creationId xmlns:a16="http://schemas.microsoft.com/office/drawing/2014/main" id="{90E890E1-8479-1C47-A38F-6022A878A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75" name="Rectangle 10">
                <a:extLst>
                  <a:ext uri="{FF2B5EF4-FFF2-40B4-BE49-F238E27FC236}">
                    <a16:creationId xmlns:a16="http://schemas.microsoft.com/office/drawing/2014/main" id="{64FCA461-B164-1E4F-933F-BCE3CFAE1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73" name="Text Box 3">
              <a:extLst>
                <a:ext uri="{FF2B5EF4-FFF2-40B4-BE49-F238E27FC236}">
                  <a16:creationId xmlns:a16="http://schemas.microsoft.com/office/drawing/2014/main" id="{BF57DE06-E2E2-6541-8345-827C2969F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8321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F564454-F497-0948-BD9A-D7A2CC241766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2715307" y="5224442"/>
            <a:chExt cx="484852" cy="825520"/>
          </a:xfrm>
        </p:grpSpPr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F2B83D40-4B5C-CC46-82DC-12A0446C5CB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24498" y="5407963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99D5505-0292-BA4D-9F64-2970A68EBDC5}"/>
                </a:ext>
              </a:extLst>
            </p:cNvPr>
            <p:cNvSpPr/>
            <p:nvPr/>
          </p:nvSpPr>
          <p:spPr>
            <a:xfrm>
              <a:off x="2715307" y="5224442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this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8CDFEE-A61B-2B4A-ACD0-C3D7A6363CC4}"/>
              </a:ext>
            </a:extLst>
          </p:cNvPr>
          <p:cNvGrpSpPr/>
          <p:nvPr/>
        </p:nvGrpSpPr>
        <p:grpSpPr>
          <a:xfrm>
            <a:off x="3698921" y="5660445"/>
            <a:ext cx="1152537" cy="518508"/>
            <a:chOff x="7302636" y="1641647"/>
            <a:chExt cx="1152537" cy="518508"/>
          </a:xfrm>
        </p:grpSpPr>
        <p:grpSp>
          <p:nvGrpSpPr>
            <p:cNvPr id="46" name="Group 165">
              <a:extLst>
                <a:ext uri="{FF2B5EF4-FFF2-40B4-BE49-F238E27FC236}">
                  <a16:creationId xmlns:a16="http://schemas.microsoft.com/office/drawing/2014/main" id="{B1416688-7AAF-944E-94C5-EAC12322D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2773" y="1834108"/>
              <a:ext cx="152400" cy="304800"/>
              <a:chOff x="3840" y="2304"/>
              <a:chExt cx="96" cy="240"/>
            </a:xfrm>
          </p:grpSpPr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0D7D96B-363F-5440-B1CB-A949BF83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67">
                <a:extLst>
                  <a:ext uri="{FF2B5EF4-FFF2-40B4-BE49-F238E27FC236}">
                    <a16:creationId xmlns:a16="http://schemas.microsoft.com/office/drawing/2014/main" id="{403806CE-89F9-884B-AD48-C1780394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E94BB06-AACB-5C45-8D81-CD030CD3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" name="Text Box 146">
              <a:extLst>
                <a:ext uri="{FF2B5EF4-FFF2-40B4-BE49-F238E27FC236}">
                  <a16:creationId xmlns:a16="http://schemas.microsoft.com/office/drawing/2014/main" id="{4F2277D8-CCF0-0E4D-B530-81B9DF84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56" y="1845830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5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8" name="Text Box 148">
              <a:extLst>
                <a:ext uri="{FF2B5EF4-FFF2-40B4-BE49-F238E27FC236}">
                  <a16:creationId xmlns:a16="http://schemas.microsoft.com/office/drawing/2014/main" id="{9C37B73F-3325-B144-947D-55D21132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42" y="1845830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D6C00B9-CFE6-6F45-AD7F-BC2224F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636" y="1641647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62" name="Line 149">
            <a:extLst>
              <a:ext uri="{FF2B5EF4-FFF2-40B4-BE49-F238E27FC236}">
                <a16:creationId xmlns:a16="http://schemas.microsoft.com/office/drawing/2014/main" id="{15F52F5A-BEA9-714C-8DBE-0CD64682C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914" y="6025269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0D31F-101A-3840-BC5B-1F7B2DDB77A8}"/>
              </a:ext>
            </a:extLst>
          </p:cNvPr>
          <p:cNvGrpSpPr/>
          <p:nvPr/>
        </p:nvGrpSpPr>
        <p:grpSpPr>
          <a:xfrm>
            <a:off x="3673249" y="5224442"/>
            <a:ext cx="484852" cy="825520"/>
            <a:chOff x="1747696" y="5165891"/>
            <a:chExt cx="484852" cy="82552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4C8F43B-6B0C-074C-9464-94CA6A77D7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333DEB-B441-E64C-B328-A7FDE0964352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8F1E3B9-AEBD-514D-ABF2-914711D4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17" y="5877133"/>
            <a:ext cx="578905" cy="304800"/>
          </a:xfrm>
          <a:prstGeom prst="rect">
            <a:avLst/>
          </a:prstGeom>
        </p:spPr>
      </p:pic>
      <p:sp>
        <p:nvSpPr>
          <p:cNvPr id="58" name="Line 164">
            <a:extLst>
              <a:ext uri="{FF2B5EF4-FFF2-40B4-BE49-F238E27FC236}">
                <a16:creationId xmlns:a16="http://schemas.microsoft.com/office/drawing/2014/main" id="{937DFBC6-2A05-1E4B-9925-EFB4B9450C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8F3073-900A-A444-8456-FDC4E2AC6528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141CB79C-72A1-F842-8C99-DBE69ADAD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sp>
        <p:nvSpPr>
          <p:cNvPr id="65" name="Text Box 3">
            <a:extLst>
              <a:ext uri="{FF2B5EF4-FFF2-40B4-BE49-F238E27FC236}">
                <a16:creationId xmlns:a16="http://schemas.microsoft.com/office/drawing/2014/main" id="{52221FA6-C53E-C84E-9ED9-545565E03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48EB31-6CC3-744A-9B65-54D546091E02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B7EE4B2-C085-F345-9170-80B92D77F488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74" name="Text Box 3">
                <a:extLst>
                  <a:ext uri="{FF2B5EF4-FFF2-40B4-BE49-F238E27FC236}">
                    <a16:creationId xmlns:a16="http://schemas.microsoft.com/office/drawing/2014/main" id="{4BFA7840-F805-C946-8907-371F694A4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75" name="Rectangle 10">
                <a:extLst>
                  <a:ext uri="{FF2B5EF4-FFF2-40B4-BE49-F238E27FC236}">
                    <a16:creationId xmlns:a16="http://schemas.microsoft.com/office/drawing/2014/main" id="{6F00D99B-2F7D-0740-B5C7-ABF2E30C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73" name="Text Box 3">
              <a:extLst>
                <a:ext uri="{FF2B5EF4-FFF2-40B4-BE49-F238E27FC236}">
                  <a16:creationId xmlns:a16="http://schemas.microsoft.com/office/drawing/2014/main" id="{8AD61FA3-2311-194F-A233-61791E22C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6034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35BB7DC-52AF-E748-BBC1-20124D236124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2715307" y="5224442"/>
            <a:chExt cx="484852" cy="825520"/>
          </a:xfrm>
        </p:grpSpPr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55E651F6-9CFB-1B4D-9FD1-BD02F5F1FD9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24498" y="5407963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73DD58B-15CA-ED4D-9531-2011DA4AF5A7}"/>
                </a:ext>
              </a:extLst>
            </p:cNvPr>
            <p:cNvSpPr/>
            <p:nvPr/>
          </p:nvSpPr>
          <p:spPr>
            <a:xfrm>
              <a:off x="2715307" y="5224442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this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A7B8BD-6F4D-7743-8170-E8479CA5E54B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E181C94-21C1-AD42-AA58-046594CB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42" name="Text Box 148">
              <a:extLst>
                <a:ext uri="{FF2B5EF4-FFF2-40B4-BE49-F238E27FC236}">
                  <a16:creationId xmlns:a16="http://schemas.microsoft.com/office/drawing/2014/main" id="{00C20DE4-81DB-0945-8842-66DB563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149">
              <a:extLst>
                <a:ext uri="{FF2B5EF4-FFF2-40B4-BE49-F238E27FC236}">
                  <a16:creationId xmlns:a16="http://schemas.microsoft.com/office/drawing/2014/main" id="{9C0684DD-0E57-3643-BC53-0AE8ABB8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2D72394-FF5E-3446-9109-29321774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6" name="Group 165">
            <a:extLst>
              <a:ext uri="{FF2B5EF4-FFF2-40B4-BE49-F238E27FC236}">
                <a16:creationId xmlns:a16="http://schemas.microsoft.com/office/drawing/2014/main" id="{B1416688-7AAF-944E-94C5-EAC12322D313}"/>
              </a:ext>
            </a:extLst>
          </p:cNvPr>
          <p:cNvGrpSpPr>
            <a:grpSpLocks/>
          </p:cNvGrpSpPr>
          <p:nvPr/>
        </p:nvGrpSpPr>
        <p:grpSpPr bwMode="auto">
          <a:xfrm>
            <a:off x="3803909" y="5852906"/>
            <a:ext cx="152400" cy="304800"/>
            <a:chOff x="3840" y="2304"/>
            <a:chExt cx="96" cy="240"/>
          </a:xfrm>
        </p:grpSpPr>
        <p:sp>
          <p:nvSpPr>
            <p:cNvPr id="50" name="Line 166">
              <a:extLst>
                <a:ext uri="{FF2B5EF4-FFF2-40B4-BE49-F238E27FC236}">
                  <a16:creationId xmlns:a16="http://schemas.microsoft.com/office/drawing/2014/main" id="{50D7D96B-363F-5440-B1CB-A949BF834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1" name="Line 167">
              <a:extLst>
                <a:ext uri="{FF2B5EF4-FFF2-40B4-BE49-F238E27FC236}">
                  <a16:creationId xmlns:a16="http://schemas.microsoft.com/office/drawing/2014/main" id="{403806CE-89F9-884B-AD48-C1780394E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Line 168">
              <a:extLst>
                <a:ext uri="{FF2B5EF4-FFF2-40B4-BE49-F238E27FC236}">
                  <a16:creationId xmlns:a16="http://schemas.microsoft.com/office/drawing/2014/main" id="{2E94BB06-AACB-5C45-8D81-CD030CD38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" name="Text Box 146">
            <a:extLst>
              <a:ext uri="{FF2B5EF4-FFF2-40B4-BE49-F238E27FC236}">
                <a16:creationId xmlns:a16="http://schemas.microsoft.com/office/drawing/2014/main" id="{1280B01B-9866-5F48-83E8-78F4A8CE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54" name="Text Box 148">
            <a:extLst>
              <a:ext uri="{FF2B5EF4-FFF2-40B4-BE49-F238E27FC236}">
                <a16:creationId xmlns:a16="http://schemas.microsoft.com/office/drawing/2014/main" id="{61C465FD-FBB6-DF4A-B5DE-56DD62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5" name="Line 164">
            <a:extLst>
              <a:ext uri="{FF2B5EF4-FFF2-40B4-BE49-F238E27FC236}">
                <a16:creationId xmlns:a16="http://schemas.microsoft.com/office/drawing/2014/main" id="{8190F678-17C6-9E45-B2B1-87B73F195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680394D7-38A7-FA4F-B9CC-B585127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0D31F-101A-3840-BC5B-1F7B2DDB77A8}"/>
              </a:ext>
            </a:extLst>
          </p:cNvPr>
          <p:cNvGrpSpPr/>
          <p:nvPr/>
        </p:nvGrpSpPr>
        <p:grpSpPr>
          <a:xfrm>
            <a:off x="3673249" y="5224442"/>
            <a:ext cx="484852" cy="825520"/>
            <a:chOff x="1747696" y="5165891"/>
            <a:chExt cx="484852" cy="82552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D4C8F43B-6B0C-074C-9464-94CA6A77D7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333DEB-B441-E64C-B328-A7FDE0964352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39" name="Line 164">
            <a:extLst>
              <a:ext uri="{FF2B5EF4-FFF2-40B4-BE49-F238E27FC236}">
                <a16:creationId xmlns:a16="http://schemas.microsoft.com/office/drawing/2014/main" id="{55A1B85A-D4E1-D54C-B5A5-8A298CE34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3ED039-CC02-144E-B4F1-28DBE7C1E394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63" name="Text Box 3">
            <a:extLst>
              <a:ext uri="{FF2B5EF4-FFF2-40B4-BE49-F238E27FC236}">
                <a16:creationId xmlns:a16="http://schemas.microsoft.com/office/drawing/2014/main" id="{49198169-11CC-144E-A84E-B7379248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B34668E9-C96F-EA48-89B9-2C0FA528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7971A88-2D87-0546-8191-784D3655B036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2D05581-7E99-5642-8C78-7D60F590F7C9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73" name="Text Box 3">
                <a:extLst>
                  <a:ext uri="{FF2B5EF4-FFF2-40B4-BE49-F238E27FC236}">
                    <a16:creationId xmlns:a16="http://schemas.microsoft.com/office/drawing/2014/main" id="{1C6BA315-4723-314D-A664-7C7A55C57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74" name="Rectangle 10">
                <a:extLst>
                  <a:ext uri="{FF2B5EF4-FFF2-40B4-BE49-F238E27FC236}">
                    <a16:creationId xmlns:a16="http://schemas.microsoft.com/office/drawing/2014/main" id="{EF86D10E-B38F-154F-A1F3-459EA202C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72" name="Text Box 3">
              <a:extLst>
                <a:ext uri="{FF2B5EF4-FFF2-40B4-BE49-F238E27FC236}">
                  <a16:creationId xmlns:a16="http://schemas.microsoft.com/office/drawing/2014/main" id="{28C84304-6269-7248-9AC4-64EAE1255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4577A10A-F972-084A-8B36-7311B6695FFF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2715307" y="5224442"/>
            <a:chExt cx="484852" cy="825520"/>
          </a:xfrm>
        </p:grpSpPr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D1C225C6-DD91-8344-8F2D-3EE8CB31F89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24498" y="5407963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E26B462-0ABC-2F4E-BE91-88C5C333D1AE}"/>
                </a:ext>
              </a:extLst>
            </p:cNvPr>
            <p:cNvSpPr/>
            <p:nvPr/>
          </p:nvSpPr>
          <p:spPr>
            <a:xfrm>
              <a:off x="2715307" y="5224442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this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DA98D5-8420-E04B-B452-058962689228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61" name="Text Box 146">
              <a:extLst>
                <a:ext uri="{FF2B5EF4-FFF2-40B4-BE49-F238E27FC236}">
                  <a16:creationId xmlns:a16="http://schemas.microsoft.com/office/drawing/2014/main" id="{462B1763-2DB1-444B-88D7-D344D27D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3" name="Text Box 148">
              <a:extLst>
                <a:ext uri="{FF2B5EF4-FFF2-40B4-BE49-F238E27FC236}">
                  <a16:creationId xmlns:a16="http://schemas.microsoft.com/office/drawing/2014/main" id="{8D1E1C3D-C8C5-F54F-A55C-6E1FE336D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4" name="Line 149">
              <a:extLst>
                <a:ext uri="{FF2B5EF4-FFF2-40B4-BE49-F238E27FC236}">
                  <a16:creationId xmlns:a16="http://schemas.microsoft.com/office/drawing/2014/main" id="{F53D97BC-27AA-FE4E-8A35-CE1E209C4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FC375A1E-8CF3-6D42-8AAC-29C53919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6" name="Group 165">
            <a:extLst>
              <a:ext uri="{FF2B5EF4-FFF2-40B4-BE49-F238E27FC236}">
                <a16:creationId xmlns:a16="http://schemas.microsoft.com/office/drawing/2014/main" id="{996A6AAD-DEC1-0341-8BA1-B35BE3B04B79}"/>
              </a:ext>
            </a:extLst>
          </p:cNvPr>
          <p:cNvGrpSpPr>
            <a:grpSpLocks/>
          </p:cNvGrpSpPr>
          <p:nvPr/>
        </p:nvGrpSpPr>
        <p:grpSpPr bwMode="auto">
          <a:xfrm>
            <a:off x="3803909" y="5852906"/>
            <a:ext cx="152400" cy="304800"/>
            <a:chOff x="3840" y="2304"/>
            <a:chExt cx="96" cy="240"/>
          </a:xfrm>
        </p:grpSpPr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CAAAD7FC-799A-F047-B0E6-07D754B3A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167">
              <a:extLst>
                <a:ext uri="{FF2B5EF4-FFF2-40B4-BE49-F238E27FC236}">
                  <a16:creationId xmlns:a16="http://schemas.microsoft.com/office/drawing/2014/main" id="{057FDA88-4287-C248-A00F-7A2186F78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" name="Line 168">
              <a:extLst>
                <a:ext uri="{FF2B5EF4-FFF2-40B4-BE49-F238E27FC236}">
                  <a16:creationId xmlns:a16="http://schemas.microsoft.com/office/drawing/2014/main" id="{528DBD5A-954C-244A-B87B-107511145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" name="Text Box 146">
            <a:extLst>
              <a:ext uri="{FF2B5EF4-FFF2-40B4-BE49-F238E27FC236}">
                <a16:creationId xmlns:a16="http://schemas.microsoft.com/office/drawing/2014/main" id="{CB68E908-0A6B-C94A-9348-8A160FDF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1" name="Text Box 148">
            <a:extLst>
              <a:ext uri="{FF2B5EF4-FFF2-40B4-BE49-F238E27FC236}">
                <a16:creationId xmlns:a16="http://schemas.microsoft.com/office/drawing/2014/main" id="{F72C7566-1053-774E-B5B3-79B95FB1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2" name="Line 164">
            <a:extLst>
              <a:ext uri="{FF2B5EF4-FFF2-40B4-BE49-F238E27FC236}">
                <a16:creationId xmlns:a16="http://schemas.microsoft.com/office/drawing/2014/main" id="{07E36E21-680C-1348-A29F-47E2F4CC0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F73563A2-6B79-5241-9449-177E2AE6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FE7BDC-993B-C94B-8BC7-5286A75BEA30}"/>
              </a:ext>
            </a:extLst>
          </p:cNvPr>
          <p:cNvGrpSpPr/>
          <p:nvPr/>
        </p:nvGrpSpPr>
        <p:grpSpPr>
          <a:xfrm>
            <a:off x="3673249" y="5224442"/>
            <a:ext cx="484852" cy="825520"/>
            <a:chOff x="1747696" y="5165891"/>
            <a:chExt cx="484852" cy="825520"/>
          </a:xfrm>
        </p:grpSpPr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A7F524CE-8319-DF4E-AE44-BE68402FE9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5920F67-359B-BB43-A38E-55923A09937F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77" name="Line 164">
            <a:extLst>
              <a:ext uri="{FF2B5EF4-FFF2-40B4-BE49-F238E27FC236}">
                <a16:creationId xmlns:a16="http://schemas.microsoft.com/office/drawing/2014/main" id="{78DA7C53-B306-7842-82F3-C20E7B7B8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9B47CAB-6084-A94F-8CF3-9FC32C450352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82" name="Text Box 3">
            <a:extLst>
              <a:ext uri="{FF2B5EF4-FFF2-40B4-BE49-F238E27FC236}">
                <a16:creationId xmlns:a16="http://schemas.microsoft.com/office/drawing/2014/main" id="{EE9C68D3-98FC-1E4C-A9B2-4396B69C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sp>
        <p:nvSpPr>
          <p:cNvPr id="83" name="Text Box 3">
            <a:extLst>
              <a:ext uri="{FF2B5EF4-FFF2-40B4-BE49-F238E27FC236}">
                <a16:creationId xmlns:a16="http://schemas.microsoft.com/office/drawing/2014/main" id="{E36BA976-CBFE-524D-B322-D5A7AEB22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0A270C9-873F-B34D-9B69-1229FE87C0E9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ACFA783-8D5E-EF41-8DC3-6F2F44A44E72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92" name="Text Box 3">
                <a:extLst>
                  <a:ext uri="{FF2B5EF4-FFF2-40B4-BE49-F238E27FC236}">
                    <a16:creationId xmlns:a16="http://schemas.microsoft.com/office/drawing/2014/main" id="{DC192BEB-B149-7A40-972D-C3DC50EFF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93" name="Rectangle 10">
                <a:extLst>
                  <a:ext uri="{FF2B5EF4-FFF2-40B4-BE49-F238E27FC236}">
                    <a16:creationId xmlns:a16="http://schemas.microsoft.com/office/drawing/2014/main" id="{732F053C-2BE1-9F4C-9296-2A552C7DB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91" name="Text Box 3">
              <a:extLst>
                <a:ext uri="{FF2B5EF4-FFF2-40B4-BE49-F238E27FC236}">
                  <a16:creationId xmlns:a16="http://schemas.microsoft.com/office/drawing/2014/main" id="{63AB5954-0203-6B4F-95FD-916C1F84E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68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4577A10A-F972-084A-8B36-7311B6695FFF}"/>
              </a:ext>
            </a:extLst>
          </p:cNvPr>
          <p:cNvGrpSpPr/>
          <p:nvPr/>
        </p:nvGrpSpPr>
        <p:grpSpPr>
          <a:xfrm>
            <a:off x="2715307" y="5224442"/>
            <a:ext cx="484852" cy="825520"/>
            <a:chOff x="2715307" y="5224442"/>
            <a:chExt cx="484852" cy="825520"/>
          </a:xfrm>
        </p:grpSpPr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D1C225C6-DD91-8344-8F2D-3EE8CB31F89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24498" y="5407963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E26B462-0ABC-2F4E-BE91-88C5C333D1AE}"/>
                </a:ext>
              </a:extLst>
            </p:cNvPr>
            <p:cNvSpPr/>
            <p:nvPr/>
          </p:nvSpPr>
          <p:spPr>
            <a:xfrm>
              <a:off x="2715307" y="5224442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this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DA98D5-8420-E04B-B452-058962689228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61" name="Text Box 146">
              <a:extLst>
                <a:ext uri="{FF2B5EF4-FFF2-40B4-BE49-F238E27FC236}">
                  <a16:creationId xmlns:a16="http://schemas.microsoft.com/office/drawing/2014/main" id="{462B1763-2DB1-444B-88D7-D344D27D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3" name="Text Box 148">
              <a:extLst>
                <a:ext uri="{FF2B5EF4-FFF2-40B4-BE49-F238E27FC236}">
                  <a16:creationId xmlns:a16="http://schemas.microsoft.com/office/drawing/2014/main" id="{8D1E1C3D-C8C5-F54F-A55C-6E1FE336D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4" name="Line 149">
              <a:extLst>
                <a:ext uri="{FF2B5EF4-FFF2-40B4-BE49-F238E27FC236}">
                  <a16:creationId xmlns:a16="http://schemas.microsoft.com/office/drawing/2014/main" id="{F53D97BC-27AA-FE4E-8A35-CE1E209C4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FC375A1E-8CF3-6D42-8AAC-29C53919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6" name="Group 165">
            <a:extLst>
              <a:ext uri="{FF2B5EF4-FFF2-40B4-BE49-F238E27FC236}">
                <a16:creationId xmlns:a16="http://schemas.microsoft.com/office/drawing/2014/main" id="{996A6AAD-DEC1-0341-8BA1-B35BE3B04B79}"/>
              </a:ext>
            </a:extLst>
          </p:cNvPr>
          <p:cNvGrpSpPr>
            <a:grpSpLocks/>
          </p:cNvGrpSpPr>
          <p:nvPr/>
        </p:nvGrpSpPr>
        <p:grpSpPr bwMode="auto">
          <a:xfrm>
            <a:off x="3803909" y="5852906"/>
            <a:ext cx="152400" cy="304800"/>
            <a:chOff x="3840" y="2304"/>
            <a:chExt cx="96" cy="240"/>
          </a:xfrm>
        </p:grpSpPr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CAAAD7FC-799A-F047-B0E6-07D754B3A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167">
              <a:extLst>
                <a:ext uri="{FF2B5EF4-FFF2-40B4-BE49-F238E27FC236}">
                  <a16:creationId xmlns:a16="http://schemas.microsoft.com/office/drawing/2014/main" id="{057FDA88-4287-C248-A00F-7A2186F78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" name="Line 168">
              <a:extLst>
                <a:ext uri="{FF2B5EF4-FFF2-40B4-BE49-F238E27FC236}">
                  <a16:creationId xmlns:a16="http://schemas.microsoft.com/office/drawing/2014/main" id="{528DBD5A-954C-244A-B87B-107511145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" name="Text Box 146">
            <a:extLst>
              <a:ext uri="{FF2B5EF4-FFF2-40B4-BE49-F238E27FC236}">
                <a16:creationId xmlns:a16="http://schemas.microsoft.com/office/drawing/2014/main" id="{CB68E908-0A6B-C94A-9348-8A160FDF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1" name="Text Box 148">
            <a:extLst>
              <a:ext uri="{FF2B5EF4-FFF2-40B4-BE49-F238E27FC236}">
                <a16:creationId xmlns:a16="http://schemas.microsoft.com/office/drawing/2014/main" id="{F72C7566-1053-774E-B5B3-79B95FB1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2" name="Line 164">
            <a:extLst>
              <a:ext uri="{FF2B5EF4-FFF2-40B4-BE49-F238E27FC236}">
                <a16:creationId xmlns:a16="http://schemas.microsoft.com/office/drawing/2014/main" id="{07E36E21-680C-1348-A29F-47E2F4CC0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F73563A2-6B79-5241-9449-177E2AE6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FE7BDC-993B-C94B-8BC7-5286A75BEA30}"/>
              </a:ext>
            </a:extLst>
          </p:cNvPr>
          <p:cNvGrpSpPr/>
          <p:nvPr/>
        </p:nvGrpSpPr>
        <p:grpSpPr>
          <a:xfrm>
            <a:off x="3673249" y="5224442"/>
            <a:ext cx="484852" cy="825520"/>
            <a:chOff x="1747696" y="5165891"/>
            <a:chExt cx="484852" cy="825520"/>
          </a:xfrm>
        </p:grpSpPr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A7F524CE-8319-DF4E-AE44-BE68402FE9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5920F67-359B-BB43-A38E-55923A09937F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77" name="Line 164">
            <a:extLst>
              <a:ext uri="{FF2B5EF4-FFF2-40B4-BE49-F238E27FC236}">
                <a16:creationId xmlns:a16="http://schemas.microsoft.com/office/drawing/2014/main" id="{78DA7C53-B306-7842-82F3-C20E7B7B8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9B47CAB-6084-A94F-8CF3-9FC32C450352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82" name="Text Box 3">
            <a:extLst>
              <a:ext uri="{FF2B5EF4-FFF2-40B4-BE49-F238E27FC236}">
                <a16:creationId xmlns:a16="http://schemas.microsoft.com/office/drawing/2014/main" id="{EE9C68D3-98FC-1E4C-A9B2-4396B69C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0A270C9-873F-B34D-9B69-1229FE87C0E9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ACFA783-8D5E-EF41-8DC3-6F2F44A44E72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92" name="Text Box 3">
                <a:extLst>
                  <a:ext uri="{FF2B5EF4-FFF2-40B4-BE49-F238E27FC236}">
                    <a16:creationId xmlns:a16="http://schemas.microsoft.com/office/drawing/2014/main" id="{DC192BEB-B149-7A40-972D-C3DC50EFF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93" name="Rectangle 10">
                <a:extLst>
                  <a:ext uri="{FF2B5EF4-FFF2-40B4-BE49-F238E27FC236}">
                    <a16:creationId xmlns:a16="http://schemas.microsoft.com/office/drawing/2014/main" id="{732F053C-2BE1-9F4C-9296-2A552C7DB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91" name="Text Box 3">
              <a:extLst>
                <a:ext uri="{FF2B5EF4-FFF2-40B4-BE49-F238E27FC236}">
                  <a16:creationId xmlns:a16="http://schemas.microsoft.com/office/drawing/2014/main" id="{63AB5954-0203-6B4F-95FD-916C1F84E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  <p:sp>
        <p:nvSpPr>
          <p:cNvPr id="33" name="Text Box 3">
            <a:extLst>
              <a:ext uri="{FF2B5EF4-FFF2-40B4-BE49-F238E27FC236}">
                <a16:creationId xmlns:a16="http://schemas.microsoft.com/office/drawing/2014/main" id="{05B319FA-ED74-DD49-BC9F-D8F55E34B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</p:spTree>
    <p:extLst>
      <p:ext uri="{BB962C8B-B14F-4D97-AF65-F5344CB8AC3E}">
        <p14:creationId xmlns:p14="http://schemas.microsoft.com/office/powerpoint/2010/main" val="19488432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7D38BB-B69F-1940-92C0-DDB5A999BA47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63" name="Text Box 146">
              <a:extLst>
                <a:ext uri="{FF2B5EF4-FFF2-40B4-BE49-F238E27FC236}">
                  <a16:creationId xmlns:a16="http://schemas.microsoft.com/office/drawing/2014/main" id="{3CB3EB0E-0255-7F45-87E6-20A9528AE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4" name="Text Box 148">
              <a:extLst>
                <a:ext uri="{FF2B5EF4-FFF2-40B4-BE49-F238E27FC236}">
                  <a16:creationId xmlns:a16="http://schemas.microsoft.com/office/drawing/2014/main" id="{AF17C583-22E8-7D4D-8D07-D541AAEF7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49">
              <a:extLst>
                <a:ext uri="{FF2B5EF4-FFF2-40B4-BE49-F238E27FC236}">
                  <a16:creationId xmlns:a16="http://schemas.microsoft.com/office/drawing/2014/main" id="{F014A1FF-B369-3F4A-B7AD-12BBDB3AA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Rectangle 10">
              <a:extLst>
                <a:ext uri="{FF2B5EF4-FFF2-40B4-BE49-F238E27FC236}">
                  <a16:creationId xmlns:a16="http://schemas.microsoft.com/office/drawing/2014/main" id="{C8C0588D-1742-424C-BBCC-A95893922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7" name="Group 165">
            <a:extLst>
              <a:ext uri="{FF2B5EF4-FFF2-40B4-BE49-F238E27FC236}">
                <a16:creationId xmlns:a16="http://schemas.microsoft.com/office/drawing/2014/main" id="{BF893592-613F-B345-A961-DEB74ABFE0EC}"/>
              </a:ext>
            </a:extLst>
          </p:cNvPr>
          <p:cNvGrpSpPr>
            <a:grpSpLocks/>
          </p:cNvGrpSpPr>
          <p:nvPr/>
        </p:nvGrpSpPr>
        <p:grpSpPr bwMode="auto">
          <a:xfrm>
            <a:off x="3803909" y="5852906"/>
            <a:ext cx="152400" cy="304800"/>
            <a:chOff x="3840" y="2304"/>
            <a:chExt cx="96" cy="240"/>
          </a:xfrm>
        </p:grpSpPr>
        <p:sp>
          <p:nvSpPr>
            <p:cNvPr id="68" name="Line 166">
              <a:extLst>
                <a:ext uri="{FF2B5EF4-FFF2-40B4-BE49-F238E27FC236}">
                  <a16:creationId xmlns:a16="http://schemas.microsoft.com/office/drawing/2014/main" id="{CDD985F6-D2E4-3848-9680-1561A7D9B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" name="Line 167">
              <a:extLst>
                <a:ext uri="{FF2B5EF4-FFF2-40B4-BE49-F238E27FC236}">
                  <a16:creationId xmlns:a16="http://schemas.microsoft.com/office/drawing/2014/main" id="{E0EC2D5B-ABF7-8F44-9CD6-001943763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68">
              <a:extLst>
                <a:ext uri="{FF2B5EF4-FFF2-40B4-BE49-F238E27FC236}">
                  <a16:creationId xmlns:a16="http://schemas.microsoft.com/office/drawing/2014/main" id="{B8C3887B-F743-9349-9D41-B2604F1D1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" name="Text Box 146">
            <a:extLst>
              <a:ext uri="{FF2B5EF4-FFF2-40B4-BE49-F238E27FC236}">
                <a16:creationId xmlns:a16="http://schemas.microsoft.com/office/drawing/2014/main" id="{DF9DCA6A-B0F2-4B4C-93EF-0C58E4AAF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2" name="Text Box 148">
            <a:extLst>
              <a:ext uri="{FF2B5EF4-FFF2-40B4-BE49-F238E27FC236}">
                <a16:creationId xmlns:a16="http://schemas.microsoft.com/office/drawing/2014/main" id="{1CA6F540-9663-E643-80C4-87397C17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9DC2C08C-1999-9B40-9579-E7DAACD25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C4A39F85-0310-C64A-948F-C516D28B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3C976A-EC40-4D41-B0D2-F49BBCB97CB3}"/>
              </a:ext>
            </a:extLst>
          </p:cNvPr>
          <p:cNvGrpSpPr/>
          <p:nvPr/>
        </p:nvGrpSpPr>
        <p:grpSpPr>
          <a:xfrm>
            <a:off x="2710723" y="5224442"/>
            <a:ext cx="484852" cy="825520"/>
            <a:chOff x="1747696" y="5165891"/>
            <a:chExt cx="484852" cy="825520"/>
          </a:xfrm>
        </p:grpSpPr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FAC359F4-6809-1249-AF33-28EBD92BEA9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5ADE603-20D9-BC40-8D00-9B1A18B91ED5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78" name="Line 164">
            <a:extLst>
              <a:ext uri="{FF2B5EF4-FFF2-40B4-BE49-F238E27FC236}">
                <a16:creationId xmlns:a16="http://schemas.microsoft.com/office/drawing/2014/main" id="{09302276-8B3A-1440-9DE9-2C13F98607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8B155FF-333B-7444-8781-2E090153B6B3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5DAFC996-6B35-F64B-A0D3-A6E39085C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sp>
        <p:nvSpPr>
          <p:cNvPr id="81" name="Text Box 3">
            <a:extLst>
              <a:ext uri="{FF2B5EF4-FFF2-40B4-BE49-F238E27FC236}">
                <a16:creationId xmlns:a16="http://schemas.microsoft.com/office/drawing/2014/main" id="{2EA4C063-F69C-E74A-81D9-12CDCA05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44" y="3466063"/>
            <a:ext cx="1196096" cy="29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2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70B6244-E49C-F540-8C3F-CC194285ACE4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03D512-0D2C-1C49-8704-63BDABB90087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90" name="Text Box 3">
                <a:extLst>
                  <a:ext uri="{FF2B5EF4-FFF2-40B4-BE49-F238E27FC236}">
                    <a16:creationId xmlns:a16="http://schemas.microsoft.com/office/drawing/2014/main" id="{02CDF84B-66A1-6C4C-BDBE-6B4AF9BB9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71736D20-6829-B44B-A743-A5E37D109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89" name="Text Box 3">
              <a:extLst>
                <a:ext uri="{FF2B5EF4-FFF2-40B4-BE49-F238E27FC236}">
                  <a16:creationId xmlns:a16="http://schemas.microsoft.com/office/drawing/2014/main" id="{4A4CA82B-2648-5F4A-9334-A4C5B1CA8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3583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704D72-6AE2-E74C-A540-D50F1DBC2923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63" name="Text Box 146">
              <a:extLst>
                <a:ext uri="{FF2B5EF4-FFF2-40B4-BE49-F238E27FC236}">
                  <a16:creationId xmlns:a16="http://schemas.microsoft.com/office/drawing/2014/main" id="{D2EE1031-2000-4B4B-8AC0-75C45D146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4" name="Text Box 148">
              <a:extLst>
                <a:ext uri="{FF2B5EF4-FFF2-40B4-BE49-F238E27FC236}">
                  <a16:creationId xmlns:a16="http://schemas.microsoft.com/office/drawing/2014/main" id="{989EA394-E4D1-9C45-8616-B04A8FD06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49">
              <a:extLst>
                <a:ext uri="{FF2B5EF4-FFF2-40B4-BE49-F238E27FC236}">
                  <a16:creationId xmlns:a16="http://schemas.microsoft.com/office/drawing/2014/main" id="{FAE70983-EA74-6E4A-84A5-911042DA3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Rectangle 10">
              <a:extLst>
                <a:ext uri="{FF2B5EF4-FFF2-40B4-BE49-F238E27FC236}">
                  <a16:creationId xmlns:a16="http://schemas.microsoft.com/office/drawing/2014/main" id="{6E7C20CE-BF37-9041-B01E-5E0F82E79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7" name="Group 165">
            <a:extLst>
              <a:ext uri="{FF2B5EF4-FFF2-40B4-BE49-F238E27FC236}">
                <a16:creationId xmlns:a16="http://schemas.microsoft.com/office/drawing/2014/main" id="{D8DA1D1A-FE7B-1846-86D9-69C5C305E832}"/>
              </a:ext>
            </a:extLst>
          </p:cNvPr>
          <p:cNvGrpSpPr>
            <a:grpSpLocks/>
          </p:cNvGrpSpPr>
          <p:nvPr/>
        </p:nvGrpSpPr>
        <p:grpSpPr bwMode="auto">
          <a:xfrm>
            <a:off x="3803909" y="5852906"/>
            <a:ext cx="152400" cy="304800"/>
            <a:chOff x="3840" y="2304"/>
            <a:chExt cx="96" cy="240"/>
          </a:xfrm>
        </p:grpSpPr>
        <p:sp>
          <p:nvSpPr>
            <p:cNvPr id="68" name="Line 166">
              <a:extLst>
                <a:ext uri="{FF2B5EF4-FFF2-40B4-BE49-F238E27FC236}">
                  <a16:creationId xmlns:a16="http://schemas.microsoft.com/office/drawing/2014/main" id="{2C08B6C1-4CFD-DE49-922D-A71A53777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" name="Line 167">
              <a:extLst>
                <a:ext uri="{FF2B5EF4-FFF2-40B4-BE49-F238E27FC236}">
                  <a16:creationId xmlns:a16="http://schemas.microsoft.com/office/drawing/2014/main" id="{C31D66BE-80BA-D149-8A97-07D814ACD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68">
              <a:extLst>
                <a:ext uri="{FF2B5EF4-FFF2-40B4-BE49-F238E27FC236}">
                  <a16:creationId xmlns:a16="http://schemas.microsoft.com/office/drawing/2014/main" id="{40C88438-6624-774E-9501-1095A7348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" name="Text Box 146">
            <a:extLst>
              <a:ext uri="{FF2B5EF4-FFF2-40B4-BE49-F238E27FC236}">
                <a16:creationId xmlns:a16="http://schemas.microsoft.com/office/drawing/2014/main" id="{D169B8AF-93CE-5649-B580-DC8C3C1C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2" name="Text Box 148">
            <a:extLst>
              <a:ext uri="{FF2B5EF4-FFF2-40B4-BE49-F238E27FC236}">
                <a16:creationId xmlns:a16="http://schemas.microsoft.com/office/drawing/2014/main" id="{CCF447F4-7593-6842-B8BD-B23A8173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7DBF368C-8B90-A445-9727-BC94361F6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96B6D3FB-9F6E-A647-87ED-657BE656D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706A03-399E-D84D-AD54-B713B63B65F0}"/>
              </a:ext>
            </a:extLst>
          </p:cNvPr>
          <p:cNvGrpSpPr/>
          <p:nvPr/>
        </p:nvGrpSpPr>
        <p:grpSpPr>
          <a:xfrm>
            <a:off x="2710723" y="5224442"/>
            <a:ext cx="484852" cy="825520"/>
            <a:chOff x="1747696" y="5165891"/>
            <a:chExt cx="484852" cy="825520"/>
          </a:xfrm>
        </p:grpSpPr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84988415-F044-8943-9680-A14E85103A4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AA70D0A-1107-964D-AC33-366085699316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78" name="Line 164">
            <a:extLst>
              <a:ext uri="{FF2B5EF4-FFF2-40B4-BE49-F238E27FC236}">
                <a16:creationId xmlns:a16="http://schemas.microsoft.com/office/drawing/2014/main" id="{2689837E-FB57-4648-934A-8D89B2F214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AD8567C-1598-D04E-A0EC-66EC662E63B5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23266A59-D0D3-CC4A-947D-75D45994C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D3F4311-131D-0F4C-9E61-15FFF57D3DCE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759DD55-D7E9-EC4F-BDEE-D6D5E225E942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90" name="Text Box 3">
                <a:extLst>
                  <a:ext uri="{FF2B5EF4-FFF2-40B4-BE49-F238E27FC236}">
                    <a16:creationId xmlns:a16="http://schemas.microsoft.com/office/drawing/2014/main" id="{77C88CD5-30F5-9840-BABD-3A184A3E0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06824536-9B14-CD42-956C-9349186C2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89" name="Text Box 3">
              <a:extLst>
                <a:ext uri="{FF2B5EF4-FFF2-40B4-BE49-F238E27FC236}">
                  <a16:creationId xmlns:a16="http://schemas.microsoft.com/office/drawing/2014/main" id="{63F03FC2-9E7D-124A-B4E9-D76B9D54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76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id="{74FC74D9-6649-4F44-907C-244D47A55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CBE251-0E65-AC47-AEC0-E88F632BE926}"/>
              </a:ext>
            </a:extLst>
          </p:cNvPr>
          <p:cNvGrpSpPr/>
          <p:nvPr/>
        </p:nvGrpSpPr>
        <p:grpSpPr>
          <a:xfrm>
            <a:off x="2781952" y="5663364"/>
            <a:ext cx="979187" cy="527005"/>
            <a:chOff x="6376887" y="3109669"/>
            <a:chExt cx="979187" cy="527005"/>
          </a:xfrm>
        </p:grpSpPr>
        <p:sp>
          <p:nvSpPr>
            <p:cNvPr id="64" name="Text Box 146">
              <a:extLst>
                <a:ext uri="{FF2B5EF4-FFF2-40B4-BE49-F238E27FC236}">
                  <a16:creationId xmlns:a16="http://schemas.microsoft.com/office/drawing/2014/main" id="{E4E238C4-5A18-A24F-8663-3429F5CC9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672" y="3322349"/>
              <a:ext cx="373185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/>
                <a:t>3</a:t>
              </a:r>
              <a:endParaRPr lang="en-US" sz="1400" b="0" dirty="0">
                <a:cs typeface="+mn-cs"/>
              </a:endParaRPr>
            </a:p>
          </p:txBody>
        </p:sp>
        <p:sp>
          <p:nvSpPr>
            <p:cNvPr id="65" name="Text Box 148">
              <a:extLst>
                <a:ext uri="{FF2B5EF4-FFF2-40B4-BE49-F238E27FC236}">
                  <a16:creationId xmlns:a16="http://schemas.microsoft.com/office/drawing/2014/main" id="{58930659-302E-834F-B8A8-25A6C565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058" y="3322349"/>
              <a:ext cx="2794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6" name="Line 149">
              <a:extLst>
                <a:ext uri="{FF2B5EF4-FFF2-40B4-BE49-F238E27FC236}">
                  <a16:creationId xmlns:a16="http://schemas.microsoft.com/office/drawing/2014/main" id="{7C03FBEB-19ED-524E-8E05-410C7023F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8874" y="34747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Rectangle 10">
              <a:extLst>
                <a:ext uri="{FF2B5EF4-FFF2-40B4-BE49-F238E27FC236}">
                  <a16:creationId xmlns:a16="http://schemas.microsoft.com/office/drawing/2014/main" id="{AA36C337-551D-024E-832B-674AF9A4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887" y="3109669"/>
              <a:ext cx="7834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800" dirty="0">
                  <a:latin typeface="Consolas"/>
                  <a:cs typeface="Consolas"/>
                </a:rPr>
                <a:t>data  next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8" name="Group 165">
            <a:extLst>
              <a:ext uri="{FF2B5EF4-FFF2-40B4-BE49-F238E27FC236}">
                <a16:creationId xmlns:a16="http://schemas.microsoft.com/office/drawing/2014/main" id="{1A17CB87-BA42-814B-A2A3-8AF344559046}"/>
              </a:ext>
            </a:extLst>
          </p:cNvPr>
          <p:cNvGrpSpPr>
            <a:grpSpLocks/>
          </p:cNvGrpSpPr>
          <p:nvPr/>
        </p:nvGrpSpPr>
        <p:grpSpPr bwMode="auto">
          <a:xfrm>
            <a:off x="3803909" y="5852906"/>
            <a:ext cx="152400" cy="304800"/>
            <a:chOff x="3840" y="2304"/>
            <a:chExt cx="96" cy="240"/>
          </a:xfrm>
        </p:grpSpPr>
        <p:sp>
          <p:nvSpPr>
            <p:cNvPr id="69" name="Line 166">
              <a:extLst>
                <a:ext uri="{FF2B5EF4-FFF2-40B4-BE49-F238E27FC236}">
                  <a16:creationId xmlns:a16="http://schemas.microsoft.com/office/drawing/2014/main" id="{B700B3B1-A401-EA4C-B7A5-9600ECC2F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67">
              <a:extLst>
                <a:ext uri="{FF2B5EF4-FFF2-40B4-BE49-F238E27FC236}">
                  <a16:creationId xmlns:a16="http://schemas.microsoft.com/office/drawing/2014/main" id="{16B54427-E6EE-E040-ACAD-148C25BB4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68">
              <a:extLst>
                <a:ext uri="{FF2B5EF4-FFF2-40B4-BE49-F238E27FC236}">
                  <a16:creationId xmlns:a16="http://schemas.microsoft.com/office/drawing/2014/main" id="{D74DF35A-2858-2144-B3EE-7A96D40B5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2" name="Text Box 146">
            <a:extLst>
              <a:ext uri="{FF2B5EF4-FFF2-40B4-BE49-F238E27FC236}">
                <a16:creationId xmlns:a16="http://schemas.microsoft.com/office/drawing/2014/main" id="{DCE6DDF1-B5F6-BC40-8CF8-8E3CA60BA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3" name="Text Box 148">
            <a:extLst>
              <a:ext uri="{FF2B5EF4-FFF2-40B4-BE49-F238E27FC236}">
                <a16:creationId xmlns:a16="http://schemas.microsoft.com/office/drawing/2014/main" id="{1562B2F1-92AE-AA46-8B2C-5683D4329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4" name="Line 164">
            <a:extLst>
              <a:ext uri="{FF2B5EF4-FFF2-40B4-BE49-F238E27FC236}">
                <a16:creationId xmlns:a16="http://schemas.microsoft.com/office/drawing/2014/main" id="{748D473C-6911-7B42-84C7-AA333A02E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5" name="Rectangle 10">
            <a:extLst>
              <a:ext uri="{FF2B5EF4-FFF2-40B4-BE49-F238E27FC236}">
                <a16:creationId xmlns:a16="http://schemas.microsoft.com/office/drawing/2014/main" id="{A3FAE05A-0A89-3D44-A1B1-37ACAE10D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4D0961-E1CE-9C43-9420-7B7144601937}"/>
              </a:ext>
            </a:extLst>
          </p:cNvPr>
          <p:cNvGrpSpPr/>
          <p:nvPr/>
        </p:nvGrpSpPr>
        <p:grpSpPr>
          <a:xfrm>
            <a:off x="2710723" y="5224442"/>
            <a:ext cx="484852" cy="825520"/>
            <a:chOff x="1747696" y="5165891"/>
            <a:chExt cx="484852" cy="825520"/>
          </a:xfrm>
        </p:grpSpPr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6FA15651-AF70-B04F-9BA7-27489F108B1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FE3EE71-76FE-7443-A601-54D3E7C63289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68F1E3B9-AEBD-514D-ABF2-914711D4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6" y="5885569"/>
            <a:ext cx="578905" cy="304800"/>
          </a:xfrm>
          <a:prstGeom prst="rect">
            <a:avLst/>
          </a:prstGeom>
        </p:spPr>
      </p:pic>
      <p:sp>
        <p:nvSpPr>
          <p:cNvPr id="79" name="Line 164">
            <a:extLst>
              <a:ext uri="{FF2B5EF4-FFF2-40B4-BE49-F238E27FC236}">
                <a16:creationId xmlns:a16="http://schemas.microsoft.com/office/drawing/2014/main" id="{27F55964-2EAB-D446-9B92-588BCBE24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5E1326-C0E2-5F42-B466-A6A34971CD7A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188072D-A66A-5A4B-B0CB-0E7DFF86ACEB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23A7E50-FCBF-8C4B-8B31-38956FC48F57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89" name="Text Box 3">
                <a:extLst>
                  <a:ext uri="{FF2B5EF4-FFF2-40B4-BE49-F238E27FC236}">
                    <a16:creationId xmlns:a16="http://schemas.microsoft.com/office/drawing/2014/main" id="{AB0CEBB1-E922-3541-9152-D3FA13558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90" name="Rectangle 10">
                <a:extLst>
                  <a:ext uri="{FF2B5EF4-FFF2-40B4-BE49-F238E27FC236}">
                    <a16:creationId xmlns:a16="http://schemas.microsoft.com/office/drawing/2014/main" id="{F728D832-E163-944F-A324-5FA6BC06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88" name="Text Box 3">
              <a:extLst>
                <a:ext uri="{FF2B5EF4-FFF2-40B4-BE49-F238E27FC236}">
                  <a16:creationId xmlns:a16="http://schemas.microsoft.com/office/drawing/2014/main" id="{4CDDD47B-C9E9-B041-B227-E2B36A71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5297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id="{74FC74D9-6649-4F44-907C-244D47A55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68" name="Group 165">
            <a:extLst>
              <a:ext uri="{FF2B5EF4-FFF2-40B4-BE49-F238E27FC236}">
                <a16:creationId xmlns:a16="http://schemas.microsoft.com/office/drawing/2014/main" id="{1A17CB87-BA42-814B-A2A3-8AF344559046}"/>
              </a:ext>
            </a:extLst>
          </p:cNvPr>
          <p:cNvGrpSpPr>
            <a:grpSpLocks/>
          </p:cNvGrpSpPr>
          <p:nvPr/>
        </p:nvGrpSpPr>
        <p:grpSpPr bwMode="auto">
          <a:xfrm>
            <a:off x="2831756" y="5852906"/>
            <a:ext cx="152400" cy="304800"/>
            <a:chOff x="3840" y="2304"/>
            <a:chExt cx="96" cy="240"/>
          </a:xfrm>
        </p:grpSpPr>
        <p:sp>
          <p:nvSpPr>
            <p:cNvPr id="69" name="Line 166">
              <a:extLst>
                <a:ext uri="{FF2B5EF4-FFF2-40B4-BE49-F238E27FC236}">
                  <a16:creationId xmlns:a16="http://schemas.microsoft.com/office/drawing/2014/main" id="{B700B3B1-A401-EA4C-B7A5-9600ECC2F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67">
              <a:extLst>
                <a:ext uri="{FF2B5EF4-FFF2-40B4-BE49-F238E27FC236}">
                  <a16:creationId xmlns:a16="http://schemas.microsoft.com/office/drawing/2014/main" id="{16B54427-E6EE-E040-ACAD-148C25BB4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68">
              <a:extLst>
                <a:ext uri="{FF2B5EF4-FFF2-40B4-BE49-F238E27FC236}">
                  <a16:creationId xmlns:a16="http://schemas.microsoft.com/office/drawing/2014/main" id="{D74DF35A-2858-2144-B3EE-7A96D40B5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2" name="Text Box 146">
            <a:extLst>
              <a:ext uri="{FF2B5EF4-FFF2-40B4-BE49-F238E27FC236}">
                <a16:creationId xmlns:a16="http://schemas.microsoft.com/office/drawing/2014/main" id="{DCE6DDF1-B5F6-BC40-8CF8-8E3CA60BA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73" name="Text Box 148">
            <a:extLst>
              <a:ext uri="{FF2B5EF4-FFF2-40B4-BE49-F238E27FC236}">
                <a16:creationId xmlns:a16="http://schemas.microsoft.com/office/drawing/2014/main" id="{1562B2F1-92AE-AA46-8B2C-5683D4329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4" name="Line 164">
            <a:extLst>
              <a:ext uri="{FF2B5EF4-FFF2-40B4-BE49-F238E27FC236}">
                <a16:creationId xmlns:a16="http://schemas.microsoft.com/office/drawing/2014/main" id="{748D473C-6911-7B42-84C7-AA333A02E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5" name="Rectangle 10">
            <a:extLst>
              <a:ext uri="{FF2B5EF4-FFF2-40B4-BE49-F238E27FC236}">
                <a16:creationId xmlns:a16="http://schemas.microsoft.com/office/drawing/2014/main" id="{A3FAE05A-0A89-3D44-A1B1-37ACAE10D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4D0961-E1CE-9C43-9420-7B7144601937}"/>
              </a:ext>
            </a:extLst>
          </p:cNvPr>
          <p:cNvGrpSpPr/>
          <p:nvPr/>
        </p:nvGrpSpPr>
        <p:grpSpPr>
          <a:xfrm>
            <a:off x="2710723" y="5224442"/>
            <a:ext cx="484852" cy="825520"/>
            <a:chOff x="1747696" y="5165891"/>
            <a:chExt cx="484852" cy="825520"/>
          </a:xfrm>
        </p:grpSpPr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6FA15651-AF70-B04F-9BA7-27489F108B1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FE3EE71-76FE-7443-A601-54D3E7C63289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27" name="Line 164">
            <a:extLst>
              <a:ext uri="{FF2B5EF4-FFF2-40B4-BE49-F238E27FC236}">
                <a16:creationId xmlns:a16="http://schemas.microsoft.com/office/drawing/2014/main" id="{06CE7AD0-CFD2-CE4A-BD93-6A3687C290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111EEF-6323-A14C-B10E-A8A6C4E596B7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D9B822-9E88-E84A-BF2F-12A29E0C6993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13B3B6-CCDC-744B-8C50-8D459E8993E7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42" name="Text Box 3">
                <a:extLst>
                  <a:ext uri="{FF2B5EF4-FFF2-40B4-BE49-F238E27FC236}">
                    <a16:creationId xmlns:a16="http://schemas.microsoft.com/office/drawing/2014/main" id="{897C5A05-B410-B543-8762-F77EF4663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B8108D53-022C-D14E-83A9-E940D846E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367D62C4-FCCF-D647-AC3B-08EB97264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8812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id="{DC58986C-818D-DF49-A9F6-252FAEA4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63" name="Group 165">
            <a:extLst>
              <a:ext uri="{FF2B5EF4-FFF2-40B4-BE49-F238E27FC236}">
                <a16:creationId xmlns:a16="http://schemas.microsoft.com/office/drawing/2014/main" id="{FD5B5DA2-7CAA-D64D-A1AE-85D8B394B942}"/>
              </a:ext>
            </a:extLst>
          </p:cNvPr>
          <p:cNvGrpSpPr>
            <a:grpSpLocks/>
          </p:cNvGrpSpPr>
          <p:nvPr/>
        </p:nvGrpSpPr>
        <p:grpSpPr bwMode="auto">
          <a:xfrm>
            <a:off x="2831756" y="5852906"/>
            <a:ext cx="152400" cy="304800"/>
            <a:chOff x="3840" y="2304"/>
            <a:chExt cx="96" cy="240"/>
          </a:xfrm>
        </p:grpSpPr>
        <p:sp>
          <p:nvSpPr>
            <p:cNvPr id="64" name="Line 166">
              <a:extLst>
                <a:ext uri="{FF2B5EF4-FFF2-40B4-BE49-F238E27FC236}">
                  <a16:creationId xmlns:a16="http://schemas.microsoft.com/office/drawing/2014/main" id="{D900BBCC-3EB0-254E-A99D-2B3F36D98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7">
              <a:extLst>
                <a:ext uri="{FF2B5EF4-FFF2-40B4-BE49-F238E27FC236}">
                  <a16:creationId xmlns:a16="http://schemas.microsoft.com/office/drawing/2014/main" id="{5F6AD085-2C5F-BE45-A771-591628E8D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68">
              <a:extLst>
                <a:ext uri="{FF2B5EF4-FFF2-40B4-BE49-F238E27FC236}">
                  <a16:creationId xmlns:a16="http://schemas.microsoft.com/office/drawing/2014/main" id="{7AD3A559-F2FA-FB47-81CD-EB7E63BEC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7" name="Text Box 146">
            <a:extLst>
              <a:ext uri="{FF2B5EF4-FFF2-40B4-BE49-F238E27FC236}">
                <a16:creationId xmlns:a16="http://schemas.microsoft.com/office/drawing/2014/main" id="{5A6B00A2-CB5B-7247-B4C2-61CD2FB6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8" name="Text Box 148">
            <a:extLst>
              <a:ext uri="{FF2B5EF4-FFF2-40B4-BE49-F238E27FC236}">
                <a16:creationId xmlns:a16="http://schemas.microsoft.com/office/drawing/2014/main" id="{A2EBCCA7-951B-1B4A-98A8-B91E5F4E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9" name="Line 164">
            <a:extLst>
              <a:ext uri="{FF2B5EF4-FFF2-40B4-BE49-F238E27FC236}">
                <a16:creationId xmlns:a16="http://schemas.microsoft.com/office/drawing/2014/main" id="{1CD434E4-0039-514E-A875-CF8BB8202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" name="Rectangle 10">
            <a:extLst>
              <a:ext uri="{FF2B5EF4-FFF2-40B4-BE49-F238E27FC236}">
                <a16:creationId xmlns:a16="http://schemas.microsoft.com/office/drawing/2014/main" id="{FAB7A4AD-87CD-7A48-BF53-9760C539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8FDFB2-B43F-AD4F-83B4-96CDC95D1D74}"/>
              </a:ext>
            </a:extLst>
          </p:cNvPr>
          <p:cNvGrpSpPr/>
          <p:nvPr/>
        </p:nvGrpSpPr>
        <p:grpSpPr>
          <a:xfrm>
            <a:off x="2710723" y="5224442"/>
            <a:ext cx="484852" cy="825520"/>
            <a:chOff x="1747696" y="5165891"/>
            <a:chExt cx="484852" cy="825520"/>
          </a:xfrm>
        </p:grpSpPr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4D0E99D9-F1D1-7143-A738-C11E05CB2D6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77FFCDF-DE37-2940-A60E-08E780F25B6A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80" name="Line 164">
            <a:extLst>
              <a:ext uri="{FF2B5EF4-FFF2-40B4-BE49-F238E27FC236}">
                <a16:creationId xmlns:a16="http://schemas.microsoft.com/office/drawing/2014/main" id="{3AB6F826-F8F0-494D-AE65-993E77396D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794E21A-3D9A-9B47-8E21-65EBEA93C61B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3C3AA7C-8CF4-344D-838A-FB445F883B50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6E31E20-F18F-0146-8A5A-003F4640D365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90" name="Text Box 3">
                <a:extLst>
                  <a:ext uri="{FF2B5EF4-FFF2-40B4-BE49-F238E27FC236}">
                    <a16:creationId xmlns:a16="http://schemas.microsoft.com/office/drawing/2014/main" id="{7D69E627-749E-274E-A168-0DD1F6381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7993601B-6117-6F4F-B6BA-80B9BC973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89" name="Text Box 3">
              <a:extLst>
                <a:ext uri="{FF2B5EF4-FFF2-40B4-BE49-F238E27FC236}">
                  <a16:creationId xmlns:a16="http://schemas.microsoft.com/office/drawing/2014/main" id="{B5D2E5FA-86A0-A143-B43F-A7359579A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62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lessons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9557" y="1063642"/>
            <a:ext cx="791355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u="sng" dirty="0">
                <a:latin typeface="Times New Roman"/>
                <a:cs typeface="Times New Roman"/>
              </a:rPr>
              <a:t>An inside view of how high-level OO languages</a:t>
            </a:r>
            <a:r>
              <a:rPr lang="en-US" dirty="0">
                <a:latin typeface="Times New Roman"/>
                <a:cs typeface="Times New Roman"/>
              </a:rPr>
              <a:t> …</a:t>
            </a:r>
          </a:p>
          <a:p>
            <a:pPr marL="225425" lvl="0" indent="-225425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are designed</a:t>
            </a:r>
          </a:p>
          <a:p>
            <a:pPr marL="225425" indent="-225425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handle primitive types and class types</a:t>
            </a:r>
          </a:p>
          <a:p>
            <a:pPr marL="225425" indent="-225425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deal with strings, arrays, and lists</a:t>
            </a:r>
          </a:p>
          <a:p>
            <a:pPr marL="225425" lvl="0" indent="-225425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create, represent, and dispose objects</a:t>
            </a:r>
          </a:p>
          <a:p>
            <a:pPr marL="225425" lvl="0" indent="-225425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interact with the host 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9747" y="5685738"/>
            <a:ext cx="130994" cy="26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49747" y="5685738"/>
            <a:ext cx="130994" cy="26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063" y="3429000"/>
            <a:ext cx="79135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u="sng" dirty="0">
                <a:latin typeface="Times New Roman"/>
                <a:cs typeface="Times New Roman"/>
              </a:rPr>
              <a:t>Plus, additional experience with</a:t>
            </a:r>
            <a:r>
              <a:rPr lang="en-US" dirty="0">
                <a:latin typeface="Times New Roman"/>
                <a:cs typeface="Times New Roman"/>
              </a:rPr>
              <a:t> ...</a:t>
            </a:r>
          </a:p>
          <a:p>
            <a:pPr marL="271463" lvl="0" indent="-27146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Abstraction / implementation</a:t>
            </a:r>
          </a:p>
          <a:p>
            <a:pPr marL="271463" lvl="0" indent="-27146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OO programming</a:t>
            </a:r>
          </a:p>
          <a:p>
            <a:pPr marL="271463" lvl="0" indent="-27146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Application design and implementation</a:t>
            </a:r>
          </a:p>
          <a:p>
            <a:pPr marL="271463" lvl="0" indent="-271463"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Optimization.</a:t>
            </a:r>
          </a:p>
        </p:txBody>
      </p:sp>
    </p:spTree>
    <p:extLst>
      <p:ext uri="{BB962C8B-B14F-4D97-AF65-F5344CB8AC3E}">
        <p14:creationId xmlns:p14="http://schemas.microsoft.com/office/powerpoint/2010/main" val="1280713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3" name="Group 165">
            <a:extLst>
              <a:ext uri="{FF2B5EF4-FFF2-40B4-BE49-F238E27FC236}">
                <a16:creationId xmlns:a16="http://schemas.microsoft.com/office/drawing/2014/main" id="{FD5B5DA2-7CAA-D64D-A1AE-85D8B394B942}"/>
              </a:ext>
            </a:extLst>
          </p:cNvPr>
          <p:cNvGrpSpPr>
            <a:grpSpLocks/>
          </p:cNvGrpSpPr>
          <p:nvPr/>
        </p:nvGrpSpPr>
        <p:grpSpPr bwMode="auto">
          <a:xfrm>
            <a:off x="2831756" y="5852906"/>
            <a:ext cx="152400" cy="304800"/>
            <a:chOff x="3840" y="2304"/>
            <a:chExt cx="96" cy="240"/>
          </a:xfrm>
        </p:grpSpPr>
        <p:sp>
          <p:nvSpPr>
            <p:cNvPr id="64" name="Line 166">
              <a:extLst>
                <a:ext uri="{FF2B5EF4-FFF2-40B4-BE49-F238E27FC236}">
                  <a16:creationId xmlns:a16="http://schemas.microsoft.com/office/drawing/2014/main" id="{D900BBCC-3EB0-254E-A99D-2B3F36D98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7">
              <a:extLst>
                <a:ext uri="{FF2B5EF4-FFF2-40B4-BE49-F238E27FC236}">
                  <a16:creationId xmlns:a16="http://schemas.microsoft.com/office/drawing/2014/main" id="{5F6AD085-2C5F-BE45-A771-591628E8D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68">
              <a:extLst>
                <a:ext uri="{FF2B5EF4-FFF2-40B4-BE49-F238E27FC236}">
                  <a16:creationId xmlns:a16="http://schemas.microsoft.com/office/drawing/2014/main" id="{7AD3A559-F2FA-FB47-81CD-EB7E63BEC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7" name="Text Box 146">
            <a:extLst>
              <a:ext uri="{FF2B5EF4-FFF2-40B4-BE49-F238E27FC236}">
                <a16:creationId xmlns:a16="http://schemas.microsoft.com/office/drawing/2014/main" id="{5A6B00A2-CB5B-7247-B4C2-61CD2FB6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8" name="Text Box 148">
            <a:extLst>
              <a:ext uri="{FF2B5EF4-FFF2-40B4-BE49-F238E27FC236}">
                <a16:creationId xmlns:a16="http://schemas.microsoft.com/office/drawing/2014/main" id="{A2EBCCA7-951B-1B4A-98A8-B91E5F4E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9" name="Line 164">
            <a:extLst>
              <a:ext uri="{FF2B5EF4-FFF2-40B4-BE49-F238E27FC236}">
                <a16:creationId xmlns:a16="http://schemas.microsoft.com/office/drawing/2014/main" id="{1CD434E4-0039-514E-A875-CF8BB8202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" name="Rectangle 10">
            <a:extLst>
              <a:ext uri="{FF2B5EF4-FFF2-40B4-BE49-F238E27FC236}">
                <a16:creationId xmlns:a16="http://schemas.microsoft.com/office/drawing/2014/main" id="{FAB7A4AD-87CD-7A48-BF53-9760C539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8FDFB2-B43F-AD4F-83B4-96CDC95D1D74}"/>
              </a:ext>
            </a:extLst>
          </p:cNvPr>
          <p:cNvGrpSpPr/>
          <p:nvPr/>
        </p:nvGrpSpPr>
        <p:grpSpPr>
          <a:xfrm>
            <a:off x="2710723" y="5224442"/>
            <a:ext cx="484852" cy="825520"/>
            <a:chOff x="1747696" y="5165891"/>
            <a:chExt cx="484852" cy="825520"/>
          </a:xfrm>
        </p:grpSpPr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4D0E99D9-F1D1-7143-A738-C11E05CB2D6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56887" y="5349412"/>
              <a:ext cx="118250" cy="641999"/>
            </a:xfrm>
            <a:prstGeom prst="curvedConnector3">
              <a:avLst>
                <a:gd name="adj1" fmla="val -13999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77FFCDF-DE37-2940-A60E-08E780F25B6A}"/>
                </a:ext>
              </a:extLst>
            </p:cNvPr>
            <p:cNvSpPr/>
            <p:nvPr/>
          </p:nvSpPr>
          <p:spPr>
            <a:xfrm>
              <a:off x="1747696" y="5165891"/>
              <a:ext cx="484852" cy="300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</a:t>
              </a:r>
            </a:p>
          </p:txBody>
        </p:sp>
      </p:grpSp>
      <p:sp>
        <p:nvSpPr>
          <p:cNvPr id="80" name="Line 164">
            <a:extLst>
              <a:ext uri="{FF2B5EF4-FFF2-40B4-BE49-F238E27FC236}">
                <a16:creationId xmlns:a16="http://schemas.microsoft.com/office/drawing/2014/main" id="{3AB6F826-F8F0-494D-AE65-993E77396D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794E21A-3D9A-9B47-8E21-65EBEA93C61B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3C3AA7C-8CF4-344D-838A-FB445F883B50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6E31E20-F18F-0146-8A5A-003F4640D365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90" name="Text Box 3">
                <a:extLst>
                  <a:ext uri="{FF2B5EF4-FFF2-40B4-BE49-F238E27FC236}">
                    <a16:creationId xmlns:a16="http://schemas.microsoft.com/office/drawing/2014/main" id="{7D69E627-749E-274E-A168-0DD1F6381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7993601B-6117-6F4F-B6BA-80B9BC973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89" name="Text Box 3">
              <a:extLst>
                <a:ext uri="{FF2B5EF4-FFF2-40B4-BE49-F238E27FC236}">
                  <a16:creationId xmlns:a16="http://schemas.microsoft.com/office/drawing/2014/main" id="{B5D2E5FA-86A0-A143-B43F-A7359579A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  <p:sp>
        <p:nvSpPr>
          <p:cNvPr id="24" name="Text Box 3">
            <a:extLst>
              <a:ext uri="{FF2B5EF4-FFF2-40B4-BE49-F238E27FC236}">
                <a16:creationId xmlns:a16="http://schemas.microsoft.com/office/drawing/2014/main" id="{374BE16E-05EF-5644-9D25-37DF6CD3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</p:spTree>
    <p:extLst>
      <p:ext uri="{BB962C8B-B14F-4D97-AF65-F5344CB8AC3E}">
        <p14:creationId xmlns:p14="http://schemas.microsoft.com/office/powerpoint/2010/main" val="40673012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6EA48C99-4270-6342-86F9-46083FDB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73" y="3333472"/>
            <a:ext cx="1196096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1</a:t>
            </a:r>
          </a:p>
        </p:txBody>
      </p:sp>
      <p:grpSp>
        <p:nvGrpSpPr>
          <p:cNvPr id="61" name="Group 165">
            <a:extLst>
              <a:ext uri="{FF2B5EF4-FFF2-40B4-BE49-F238E27FC236}">
                <a16:creationId xmlns:a16="http://schemas.microsoft.com/office/drawing/2014/main" id="{ADD69C5F-3E8E-164F-95C6-2B4A2D508EF9}"/>
              </a:ext>
            </a:extLst>
          </p:cNvPr>
          <p:cNvGrpSpPr>
            <a:grpSpLocks/>
          </p:cNvGrpSpPr>
          <p:nvPr/>
        </p:nvGrpSpPr>
        <p:grpSpPr bwMode="auto">
          <a:xfrm>
            <a:off x="2831756" y="5852906"/>
            <a:ext cx="152400" cy="304800"/>
            <a:chOff x="3840" y="2304"/>
            <a:chExt cx="96" cy="240"/>
          </a:xfrm>
        </p:grpSpPr>
        <p:sp>
          <p:nvSpPr>
            <p:cNvPr id="63" name="Line 166">
              <a:extLst>
                <a:ext uri="{FF2B5EF4-FFF2-40B4-BE49-F238E27FC236}">
                  <a16:creationId xmlns:a16="http://schemas.microsoft.com/office/drawing/2014/main" id="{8B2215E0-E5B1-494C-881C-36EB544E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Line 167">
              <a:extLst>
                <a:ext uri="{FF2B5EF4-FFF2-40B4-BE49-F238E27FC236}">
                  <a16:creationId xmlns:a16="http://schemas.microsoft.com/office/drawing/2014/main" id="{08C11F9C-2CEC-814A-A097-D66747292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8">
              <a:extLst>
                <a:ext uri="{FF2B5EF4-FFF2-40B4-BE49-F238E27FC236}">
                  <a16:creationId xmlns:a16="http://schemas.microsoft.com/office/drawing/2014/main" id="{2772A3A2-828C-984F-BD73-4DC5E9271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6" name="Text Box 146">
            <a:extLst>
              <a:ext uri="{FF2B5EF4-FFF2-40B4-BE49-F238E27FC236}">
                <a16:creationId xmlns:a16="http://schemas.microsoft.com/office/drawing/2014/main" id="{235611F2-6D74-5749-845E-846CBDB44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7" name="Text Box 148">
            <a:extLst>
              <a:ext uri="{FF2B5EF4-FFF2-40B4-BE49-F238E27FC236}">
                <a16:creationId xmlns:a16="http://schemas.microsoft.com/office/drawing/2014/main" id="{7010262C-32B7-584C-A0D6-558D7396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8" name="Line 164">
            <a:extLst>
              <a:ext uri="{FF2B5EF4-FFF2-40B4-BE49-F238E27FC236}">
                <a16:creationId xmlns:a16="http://schemas.microsoft.com/office/drawing/2014/main" id="{E57D601A-4CCB-C040-BCDD-9FAC39BF5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38B302F4-34F9-D945-828B-3CBCE485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FC6A1440-F9A1-E444-BBCF-D402A6D59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F2E752-62C6-0D4E-A91E-756AD088DE89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7B3572-6EFC-5E43-8587-CB105937614D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DEAFE7-6A32-F140-8432-0E97C81B815A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83" name="Text Box 3">
                <a:extLst>
                  <a:ext uri="{FF2B5EF4-FFF2-40B4-BE49-F238E27FC236}">
                    <a16:creationId xmlns:a16="http://schemas.microsoft.com/office/drawing/2014/main" id="{990449B4-5C42-C741-8AEC-6984E9B2F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84" name="Rectangle 10">
                <a:extLst>
                  <a:ext uri="{FF2B5EF4-FFF2-40B4-BE49-F238E27FC236}">
                    <a16:creationId xmlns:a16="http://schemas.microsoft.com/office/drawing/2014/main" id="{80C6B0AA-C20F-354C-AD50-804C3BD35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82" name="Text Box 3">
              <a:extLst>
                <a:ext uri="{FF2B5EF4-FFF2-40B4-BE49-F238E27FC236}">
                  <a16:creationId xmlns:a16="http://schemas.microsoft.com/office/drawing/2014/main" id="{7B0384CE-92F2-3A40-9C9B-B70A2875F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862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1" name="Group 165">
            <a:extLst>
              <a:ext uri="{FF2B5EF4-FFF2-40B4-BE49-F238E27FC236}">
                <a16:creationId xmlns:a16="http://schemas.microsoft.com/office/drawing/2014/main" id="{ADD69C5F-3E8E-164F-95C6-2B4A2D508EF9}"/>
              </a:ext>
            </a:extLst>
          </p:cNvPr>
          <p:cNvGrpSpPr>
            <a:grpSpLocks/>
          </p:cNvGrpSpPr>
          <p:nvPr/>
        </p:nvGrpSpPr>
        <p:grpSpPr bwMode="auto">
          <a:xfrm>
            <a:off x="2831756" y="5852906"/>
            <a:ext cx="152400" cy="304800"/>
            <a:chOff x="3840" y="2304"/>
            <a:chExt cx="96" cy="240"/>
          </a:xfrm>
        </p:grpSpPr>
        <p:sp>
          <p:nvSpPr>
            <p:cNvPr id="63" name="Line 166">
              <a:extLst>
                <a:ext uri="{FF2B5EF4-FFF2-40B4-BE49-F238E27FC236}">
                  <a16:creationId xmlns:a16="http://schemas.microsoft.com/office/drawing/2014/main" id="{8B2215E0-E5B1-494C-881C-36EB544E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Line 167">
              <a:extLst>
                <a:ext uri="{FF2B5EF4-FFF2-40B4-BE49-F238E27FC236}">
                  <a16:creationId xmlns:a16="http://schemas.microsoft.com/office/drawing/2014/main" id="{08C11F9C-2CEC-814A-A097-D66747292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8">
              <a:extLst>
                <a:ext uri="{FF2B5EF4-FFF2-40B4-BE49-F238E27FC236}">
                  <a16:creationId xmlns:a16="http://schemas.microsoft.com/office/drawing/2014/main" id="{2772A3A2-828C-984F-BD73-4DC5E9271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6" name="Text Box 146">
            <a:extLst>
              <a:ext uri="{FF2B5EF4-FFF2-40B4-BE49-F238E27FC236}">
                <a16:creationId xmlns:a16="http://schemas.microsoft.com/office/drawing/2014/main" id="{235611F2-6D74-5749-845E-846CBDB44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7" name="Text Box 148">
            <a:extLst>
              <a:ext uri="{FF2B5EF4-FFF2-40B4-BE49-F238E27FC236}">
                <a16:creationId xmlns:a16="http://schemas.microsoft.com/office/drawing/2014/main" id="{7010262C-32B7-584C-A0D6-558D7396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8" name="Line 164">
            <a:extLst>
              <a:ext uri="{FF2B5EF4-FFF2-40B4-BE49-F238E27FC236}">
                <a16:creationId xmlns:a16="http://schemas.microsoft.com/office/drawing/2014/main" id="{E57D601A-4CCB-C040-BCDD-9FAC39BF5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38B302F4-34F9-D945-828B-3CBCE485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FC6A1440-F9A1-E444-BBCF-D402A6D59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F2E752-62C6-0D4E-A91E-756AD088DE89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599141-D3E1-894A-8F60-8B54EC8574E5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96FC9A-F94E-BA4A-8ED3-EA9E74D870E9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A2AAA7E3-DD64-E34F-866E-AFF355E86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008A70F8-D520-FD42-A867-ED86ABDE9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36F68BD4-CD68-BA47-A221-ADD8C280F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2405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1" name="Group 165">
            <a:extLst>
              <a:ext uri="{FF2B5EF4-FFF2-40B4-BE49-F238E27FC236}">
                <a16:creationId xmlns:a16="http://schemas.microsoft.com/office/drawing/2014/main" id="{ADD69C5F-3E8E-164F-95C6-2B4A2D508EF9}"/>
              </a:ext>
            </a:extLst>
          </p:cNvPr>
          <p:cNvGrpSpPr>
            <a:grpSpLocks/>
          </p:cNvGrpSpPr>
          <p:nvPr/>
        </p:nvGrpSpPr>
        <p:grpSpPr bwMode="auto">
          <a:xfrm>
            <a:off x="2831756" y="5852906"/>
            <a:ext cx="152400" cy="304800"/>
            <a:chOff x="3840" y="2304"/>
            <a:chExt cx="96" cy="240"/>
          </a:xfrm>
        </p:grpSpPr>
        <p:sp>
          <p:nvSpPr>
            <p:cNvPr id="63" name="Line 166">
              <a:extLst>
                <a:ext uri="{FF2B5EF4-FFF2-40B4-BE49-F238E27FC236}">
                  <a16:creationId xmlns:a16="http://schemas.microsoft.com/office/drawing/2014/main" id="{8B2215E0-E5B1-494C-881C-36EB544E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Line 167">
              <a:extLst>
                <a:ext uri="{FF2B5EF4-FFF2-40B4-BE49-F238E27FC236}">
                  <a16:creationId xmlns:a16="http://schemas.microsoft.com/office/drawing/2014/main" id="{08C11F9C-2CEC-814A-A097-D66747292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8">
              <a:extLst>
                <a:ext uri="{FF2B5EF4-FFF2-40B4-BE49-F238E27FC236}">
                  <a16:creationId xmlns:a16="http://schemas.microsoft.com/office/drawing/2014/main" id="{2772A3A2-828C-984F-BD73-4DC5E9271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6" name="Text Box 146">
            <a:extLst>
              <a:ext uri="{FF2B5EF4-FFF2-40B4-BE49-F238E27FC236}">
                <a16:creationId xmlns:a16="http://schemas.microsoft.com/office/drawing/2014/main" id="{235611F2-6D74-5749-845E-846CBDB44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34" y="5864628"/>
            <a:ext cx="37318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/>
              <a:t>2</a:t>
            </a:r>
            <a:endParaRPr lang="en-US" sz="1400" b="0" dirty="0">
              <a:cs typeface="+mn-cs"/>
            </a:endParaRPr>
          </a:p>
        </p:txBody>
      </p:sp>
      <p:sp>
        <p:nvSpPr>
          <p:cNvPr id="67" name="Text Box 148">
            <a:extLst>
              <a:ext uri="{FF2B5EF4-FFF2-40B4-BE49-F238E27FC236}">
                <a16:creationId xmlns:a16="http://schemas.microsoft.com/office/drawing/2014/main" id="{7010262C-32B7-584C-A0D6-558D7396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20" y="5864628"/>
            <a:ext cx="2794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8" name="Line 164">
            <a:extLst>
              <a:ext uri="{FF2B5EF4-FFF2-40B4-BE49-F238E27FC236}">
                <a16:creationId xmlns:a16="http://schemas.microsoft.com/office/drawing/2014/main" id="{E57D601A-4CCB-C040-BCDD-9FAC39BF5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6051" y="60053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38B302F4-34F9-D945-828B-3CBCE485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14" y="5660445"/>
            <a:ext cx="7834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800" dirty="0">
                <a:latin typeface="Consolas"/>
                <a:cs typeface="Consolas"/>
              </a:rPr>
              <a:t>data  next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73" name="Line 164">
            <a:extLst>
              <a:ext uri="{FF2B5EF4-FFF2-40B4-BE49-F238E27FC236}">
                <a16:creationId xmlns:a16="http://schemas.microsoft.com/office/drawing/2014/main" id="{FC6A1440-F9A1-E444-BBCF-D402A6D59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F2E752-62C6-0D4E-A91E-756AD088DE89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CB9AD7-47BC-9D48-AFAD-7EB7EC1D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15" y="5874297"/>
            <a:ext cx="578905" cy="304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BDAF55F-D866-B144-94E4-E29414A93FFF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8E18F03-E1A8-AA4A-98B3-0B530E711540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BC88760F-1D0D-6249-9BE2-65A482E11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7D338A9E-47D0-D347-BE7A-B15906411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C5672B0C-9F86-EB48-9476-115B6AADF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152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b="1" dirty="0">
                <a:solidFill>
                  <a:srgbClr val="0432FF"/>
                </a:solidFill>
              </a:rPr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1" name="Group 165">
            <a:extLst>
              <a:ext uri="{FF2B5EF4-FFF2-40B4-BE49-F238E27FC236}">
                <a16:creationId xmlns:a16="http://schemas.microsoft.com/office/drawing/2014/main" id="{ADD69C5F-3E8E-164F-95C6-2B4A2D508EF9}"/>
              </a:ext>
            </a:extLst>
          </p:cNvPr>
          <p:cNvGrpSpPr>
            <a:grpSpLocks/>
          </p:cNvGrpSpPr>
          <p:nvPr/>
        </p:nvGrpSpPr>
        <p:grpSpPr bwMode="auto">
          <a:xfrm>
            <a:off x="1863002" y="5888037"/>
            <a:ext cx="152400" cy="304800"/>
            <a:chOff x="3840" y="2304"/>
            <a:chExt cx="96" cy="240"/>
          </a:xfrm>
        </p:grpSpPr>
        <p:sp>
          <p:nvSpPr>
            <p:cNvPr id="63" name="Line 166">
              <a:extLst>
                <a:ext uri="{FF2B5EF4-FFF2-40B4-BE49-F238E27FC236}">
                  <a16:creationId xmlns:a16="http://schemas.microsoft.com/office/drawing/2014/main" id="{8B2215E0-E5B1-494C-881C-36EB544E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Line 167">
              <a:extLst>
                <a:ext uri="{FF2B5EF4-FFF2-40B4-BE49-F238E27FC236}">
                  <a16:creationId xmlns:a16="http://schemas.microsoft.com/office/drawing/2014/main" id="{08C11F9C-2CEC-814A-A097-D66747292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8">
              <a:extLst>
                <a:ext uri="{FF2B5EF4-FFF2-40B4-BE49-F238E27FC236}">
                  <a16:creationId xmlns:a16="http://schemas.microsoft.com/office/drawing/2014/main" id="{2772A3A2-828C-984F-BD73-4DC5E9271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3" name="Line 164">
            <a:extLst>
              <a:ext uri="{FF2B5EF4-FFF2-40B4-BE49-F238E27FC236}">
                <a16:creationId xmlns:a16="http://schemas.microsoft.com/office/drawing/2014/main" id="{FC6A1440-F9A1-E444-BBCF-D402A6D59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F2E752-62C6-0D4E-A91E-756AD088DE89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23EEB5-51D0-934B-9265-8DE9C55C20BD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1C6E0C-DC46-D04C-8232-5DC02F410894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3436BD7D-0789-6F4D-96FA-EBC58A8338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B8156AD7-8522-0C43-A043-9F597B982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FCE631D5-4815-3644-B317-D31011174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2956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1" name="Group 165">
            <a:extLst>
              <a:ext uri="{FF2B5EF4-FFF2-40B4-BE49-F238E27FC236}">
                <a16:creationId xmlns:a16="http://schemas.microsoft.com/office/drawing/2014/main" id="{ADD69C5F-3E8E-164F-95C6-2B4A2D508EF9}"/>
              </a:ext>
            </a:extLst>
          </p:cNvPr>
          <p:cNvGrpSpPr>
            <a:grpSpLocks/>
          </p:cNvGrpSpPr>
          <p:nvPr/>
        </p:nvGrpSpPr>
        <p:grpSpPr bwMode="auto">
          <a:xfrm>
            <a:off x="1863002" y="5888037"/>
            <a:ext cx="152400" cy="304800"/>
            <a:chOff x="3840" y="2304"/>
            <a:chExt cx="96" cy="240"/>
          </a:xfrm>
        </p:grpSpPr>
        <p:sp>
          <p:nvSpPr>
            <p:cNvPr id="63" name="Line 166">
              <a:extLst>
                <a:ext uri="{FF2B5EF4-FFF2-40B4-BE49-F238E27FC236}">
                  <a16:creationId xmlns:a16="http://schemas.microsoft.com/office/drawing/2014/main" id="{8B2215E0-E5B1-494C-881C-36EB544E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Line 167">
              <a:extLst>
                <a:ext uri="{FF2B5EF4-FFF2-40B4-BE49-F238E27FC236}">
                  <a16:creationId xmlns:a16="http://schemas.microsoft.com/office/drawing/2014/main" id="{08C11F9C-2CEC-814A-A097-D66747292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8">
              <a:extLst>
                <a:ext uri="{FF2B5EF4-FFF2-40B4-BE49-F238E27FC236}">
                  <a16:creationId xmlns:a16="http://schemas.microsoft.com/office/drawing/2014/main" id="{2772A3A2-828C-984F-BD73-4DC5E9271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3" name="Line 164">
            <a:extLst>
              <a:ext uri="{FF2B5EF4-FFF2-40B4-BE49-F238E27FC236}">
                <a16:creationId xmlns:a16="http://schemas.microsoft.com/office/drawing/2014/main" id="{FC6A1440-F9A1-E444-BBCF-D402A6D59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F2E752-62C6-0D4E-A91E-756AD088DE89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7432C8-8A4D-1845-9F0E-C2428419A069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BC0874-661B-814F-AF59-C55D96AEF16E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22" name="Text Box 3">
                <a:extLst>
                  <a:ext uri="{FF2B5EF4-FFF2-40B4-BE49-F238E27FC236}">
                    <a16:creationId xmlns:a16="http://schemas.microsoft.com/office/drawing/2014/main" id="{ABD95414-AADF-A44C-840D-350BE2908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808E1527-DE08-1243-B2CA-B9D2A5E55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7AAF0F31-4856-6749-8BED-FCAC73F0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1846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1" name="Group 165">
            <a:extLst>
              <a:ext uri="{FF2B5EF4-FFF2-40B4-BE49-F238E27FC236}">
                <a16:creationId xmlns:a16="http://schemas.microsoft.com/office/drawing/2014/main" id="{ADD69C5F-3E8E-164F-95C6-2B4A2D508EF9}"/>
              </a:ext>
            </a:extLst>
          </p:cNvPr>
          <p:cNvGrpSpPr>
            <a:grpSpLocks/>
          </p:cNvGrpSpPr>
          <p:nvPr/>
        </p:nvGrpSpPr>
        <p:grpSpPr bwMode="auto">
          <a:xfrm>
            <a:off x="1863002" y="5888037"/>
            <a:ext cx="152400" cy="304800"/>
            <a:chOff x="3840" y="2304"/>
            <a:chExt cx="96" cy="240"/>
          </a:xfrm>
        </p:grpSpPr>
        <p:sp>
          <p:nvSpPr>
            <p:cNvPr id="63" name="Line 166">
              <a:extLst>
                <a:ext uri="{FF2B5EF4-FFF2-40B4-BE49-F238E27FC236}">
                  <a16:creationId xmlns:a16="http://schemas.microsoft.com/office/drawing/2014/main" id="{8B2215E0-E5B1-494C-881C-36EB544E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Line 167">
              <a:extLst>
                <a:ext uri="{FF2B5EF4-FFF2-40B4-BE49-F238E27FC236}">
                  <a16:creationId xmlns:a16="http://schemas.microsoft.com/office/drawing/2014/main" id="{08C11F9C-2CEC-814A-A097-D66747292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8">
              <a:extLst>
                <a:ext uri="{FF2B5EF4-FFF2-40B4-BE49-F238E27FC236}">
                  <a16:creationId xmlns:a16="http://schemas.microsoft.com/office/drawing/2014/main" id="{2772A3A2-828C-984F-BD73-4DC5E9271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3" name="Line 164">
            <a:extLst>
              <a:ext uri="{FF2B5EF4-FFF2-40B4-BE49-F238E27FC236}">
                <a16:creationId xmlns:a16="http://schemas.microsoft.com/office/drawing/2014/main" id="{FC6A1440-F9A1-E444-BBCF-D402A6D59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F2E752-62C6-0D4E-A91E-756AD088DE89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9E263C6-1DEA-DF48-83C3-5BC92A45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391" y="2068090"/>
            <a:ext cx="763173" cy="29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site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DC9BBA-0182-2649-B202-D4EDF76492C7}"/>
              </a:ext>
            </a:extLst>
          </p:cNvPr>
          <p:cNvGrpSpPr/>
          <p:nvPr/>
        </p:nvGrpSpPr>
        <p:grpSpPr>
          <a:xfrm>
            <a:off x="5052242" y="1006919"/>
            <a:ext cx="2466158" cy="1591323"/>
            <a:chOff x="5052242" y="1006919"/>
            <a:chExt cx="2466158" cy="15913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F6D113C-A7F1-A54B-8FE3-306C821592BF}"/>
                </a:ext>
              </a:extLst>
            </p:cNvPr>
            <p:cNvGrpSpPr/>
            <p:nvPr/>
          </p:nvGrpSpPr>
          <p:grpSpPr>
            <a:xfrm>
              <a:off x="5052242" y="1006919"/>
              <a:ext cx="2466158" cy="1591323"/>
              <a:chOff x="6030473" y="1022270"/>
              <a:chExt cx="2466158" cy="1591323"/>
            </a:xfrm>
          </p:grpSpPr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6E900F67-9C22-3448-97C6-F51E12AB9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8789" y="1327484"/>
                <a:ext cx="2417842" cy="12861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144000" rIns="93600" bIns="97200" anchor="t" anchorCtr="0"/>
              <a:lstStyle>
                <a:defPPr>
                  <a:defRPr lang="en-US"/>
                </a:defPPr>
                <a:lvl1pPr marL="342900" indent="-342900">
                  <a:defRPr sz="1200">
                    <a:latin typeface="Consolas"/>
                    <a:ea typeface="ＭＳ Ｐゴシック" charset="0"/>
                    <a:cs typeface="Consolas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var List v;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solidFill>
                      <a:srgbClr val="548235"/>
                    </a:solidFill>
                    <a:latin typeface="Times New Roman"/>
                    <a:ea typeface="Consolas"/>
                    <a:cs typeface="Times New Roman"/>
                  </a:rPr>
                  <a:t>// builds the list (2, 3, 5)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do v.dispose();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1100" dirty="0">
                    <a:ea typeface="Consolas"/>
                  </a:rPr>
                  <a:t>...</a:t>
                </a:r>
              </a:p>
            </p:txBody>
          </p:sp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D4485630-635E-E047-8F86-479D10DCC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473" y="1022270"/>
                <a:ext cx="1458748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spcBef>
                    <a:spcPct val="60000"/>
                  </a:spcBef>
                  <a:spcAft>
                    <a:spcPct val="70000"/>
                  </a:spcAft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latin typeface="Times New Roman"/>
                    <a:cs typeface="Times New Roman"/>
                  </a:rPr>
                  <a:t>Client code</a:t>
                </a:r>
              </a:p>
            </p:txBody>
          </p:sp>
        </p:grp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ADACA937-A4B6-4342-BDCB-B54DB6374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391" y="2068090"/>
              <a:ext cx="763173" cy="2939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1050" b="1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site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1272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  <a:r>
              <a:rPr lang="en-US" sz="2400" dirty="0"/>
              <a:t>: Recursive access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052242" y="1006919"/>
            <a:ext cx="2466158" cy="1591323"/>
            <a:chOff x="6030473" y="1022270"/>
            <a:chExt cx="2466158" cy="1591323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6078789" y="1327484"/>
              <a:ext cx="2417842" cy="1286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44000" rIns="93600" bIns="97200" anchor="t" anchorCtr="0"/>
            <a:lstStyle>
              <a:defPPr>
                <a:defRPr lang="en-US"/>
              </a:defPPr>
              <a:lvl1pPr marL="342900" indent="-342900">
                <a:defRPr sz="12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1100" dirty="0">
                  <a:ea typeface="Consolas"/>
                </a:rPr>
                <a:t>var List v;</a:t>
              </a:r>
            </a:p>
            <a:p>
              <a:pPr>
                <a:spcBef>
                  <a:spcPts val="300"/>
                </a:spcBef>
              </a:pPr>
              <a:r>
                <a:rPr lang="en-US" sz="1100" dirty="0">
                  <a:solidFill>
                    <a:srgbClr val="548235"/>
                  </a:solidFill>
                  <a:latin typeface="Times New Roman"/>
                  <a:ea typeface="Consolas"/>
                  <a:cs typeface="Times New Roman"/>
                </a:rPr>
                <a:t>// builds the list (2, 3, 5)</a:t>
              </a:r>
            </a:p>
            <a:p>
              <a:pPr>
                <a:spcBef>
                  <a:spcPts val="300"/>
                </a:spcBef>
              </a:pPr>
              <a:r>
                <a:rPr lang="en-US" sz="1100" dirty="0">
                  <a:ea typeface="Consolas"/>
                </a:rPr>
                <a:t>...</a:t>
              </a:r>
            </a:p>
            <a:p>
              <a:pPr>
                <a:spcBef>
                  <a:spcPts val="600"/>
                </a:spcBef>
              </a:pPr>
              <a:r>
                <a:rPr lang="en-US" dirty="0"/>
                <a:t>do v.dispose();</a:t>
              </a:r>
            </a:p>
            <a:p>
              <a:r>
                <a:rPr lang="en-US" sz="1400" b="1" dirty="0">
                  <a:solidFill>
                    <a:srgbClr val="0432FF"/>
                  </a:solidFill>
                </a:rPr>
                <a:t>...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030473" y="1022270"/>
              <a:ext cx="145874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Client code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14DEC6D6-FA0D-7946-9446-6930CFD9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38" y="931133"/>
            <a:ext cx="145874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latin typeface="Consolas"/>
                <a:cs typeface="Consolas"/>
              </a:rPr>
              <a:t>List</a:t>
            </a:r>
            <a:r>
              <a:rPr lang="en-US" sz="1600" dirty="0">
                <a:latin typeface="Times New Roman"/>
                <a:cs typeface="Times New Roman"/>
              </a:rPr>
              <a:t> class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47C4A18-BF76-2645-B1CE-1DB18240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13" y="1317382"/>
            <a:ext cx="4026045" cy="371676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97200" rIns="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/** Represents a linked list of integers. */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class List 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int data;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a list consists of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data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field,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field List next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;        // followed by a </a:t>
            </a:r>
            <a:r>
              <a:rPr lang="en-US" dirty="0">
                <a:solidFill>
                  <a:srgbClr val="548235"/>
                </a:solidFill>
                <a:ea typeface="Consolas"/>
              </a:rPr>
              <a:t>list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.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Constructor and other List methods (code omitted)</a:t>
            </a:r>
            <a:endParaRPr lang="en-US" dirty="0">
              <a:ea typeface="Consolas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/** Disposes this list */ </a:t>
            </a:r>
          </a:p>
          <a:p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       // by recursively disposing its tail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</a:t>
            </a:r>
            <a:r>
              <a:rPr lang="en-US" dirty="0"/>
              <a:t>method void dispose() </a:t>
            </a:r>
            <a:r>
              <a:rPr lang="en-US" dirty="0">
                <a:ea typeface="Consolas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if (~(next </a:t>
            </a:r>
            <a:r>
              <a:rPr lang="mr-IN" dirty="0">
                <a:ea typeface="Consolas"/>
              </a:rPr>
              <a:t>=</a:t>
            </a:r>
            <a:r>
              <a:rPr lang="en-US" dirty="0">
                <a:ea typeface="Consolas"/>
              </a:rPr>
              <a:t> null))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   </a:t>
            </a:r>
            <a:r>
              <a:rPr lang="en-US" dirty="0"/>
              <a:t>do next.dispose();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>
                <a:solidFill>
                  <a:srgbClr val="548235"/>
                </a:solidFill>
                <a:latin typeface="Times New Roman"/>
                <a:ea typeface="Consolas"/>
                <a:cs typeface="Times New Roman"/>
              </a:rPr>
              <a:t>// Uses an OS routine to recycle this list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   </a:t>
            </a:r>
            <a:r>
              <a:rPr lang="en-US" dirty="0"/>
              <a:t>do Memory.deAlloc(this);</a:t>
            </a:r>
          </a:p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0432FF"/>
                </a:solidFill>
              </a:rPr>
              <a:t>      </a:t>
            </a:r>
            <a:r>
              <a:rPr lang="en-US" dirty="0"/>
              <a:t>return;</a:t>
            </a:r>
          </a:p>
          <a:p>
            <a:pPr>
              <a:spcBef>
                <a:spcPts val="200"/>
              </a:spcBef>
            </a:pPr>
            <a:r>
              <a:rPr lang="en-US" dirty="0">
                <a:ea typeface="Consolas"/>
              </a:rPr>
              <a:t>   }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Consolas"/>
              </a:rPr>
              <a:t>}</a:t>
            </a:r>
          </a:p>
        </p:txBody>
      </p:sp>
      <p:grpSp>
        <p:nvGrpSpPr>
          <p:cNvPr id="61" name="Group 165">
            <a:extLst>
              <a:ext uri="{FF2B5EF4-FFF2-40B4-BE49-F238E27FC236}">
                <a16:creationId xmlns:a16="http://schemas.microsoft.com/office/drawing/2014/main" id="{ADD69C5F-3E8E-164F-95C6-2B4A2D508EF9}"/>
              </a:ext>
            </a:extLst>
          </p:cNvPr>
          <p:cNvGrpSpPr>
            <a:grpSpLocks/>
          </p:cNvGrpSpPr>
          <p:nvPr/>
        </p:nvGrpSpPr>
        <p:grpSpPr bwMode="auto">
          <a:xfrm>
            <a:off x="1863002" y="5888037"/>
            <a:ext cx="152400" cy="304800"/>
            <a:chOff x="3840" y="2304"/>
            <a:chExt cx="96" cy="240"/>
          </a:xfrm>
        </p:grpSpPr>
        <p:sp>
          <p:nvSpPr>
            <p:cNvPr id="63" name="Line 166">
              <a:extLst>
                <a:ext uri="{FF2B5EF4-FFF2-40B4-BE49-F238E27FC236}">
                  <a16:creationId xmlns:a16="http://schemas.microsoft.com/office/drawing/2014/main" id="{8B2215E0-E5B1-494C-881C-36EB544E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Line 167">
              <a:extLst>
                <a:ext uri="{FF2B5EF4-FFF2-40B4-BE49-F238E27FC236}">
                  <a16:creationId xmlns:a16="http://schemas.microsoft.com/office/drawing/2014/main" id="{08C11F9C-2CEC-814A-A097-D66747292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Line 168">
              <a:extLst>
                <a:ext uri="{FF2B5EF4-FFF2-40B4-BE49-F238E27FC236}">
                  <a16:creationId xmlns:a16="http://schemas.microsoft.com/office/drawing/2014/main" id="{2772A3A2-828C-984F-BD73-4DC5E9271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3" name="Line 164">
            <a:extLst>
              <a:ext uri="{FF2B5EF4-FFF2-40B4-BE49-F238E27FC236}">
                <a16:creationId xmlns:a16="http://schemas.microsoft.com/office/drawing/2014/main" id="{FC6A1440-F9A1-E444-BBCF-D402A6D59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802" y="6040437"/>
            <a:ext cx="457200" cy="9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F2E752-62C6-0D4E-A91E-756AD088DE89}"/>
              </a:ext>
            </a:extLst>
          </p:cNvPr>
          <p:cNvSpPr/>
          <p:nvPr/>
        </p:nvSpPr>
        <p:spPr>
          <a:xfrm>
            <a:off x="1000448" y="5913866"/>
            <a:ext cx="519303" cy="291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20394BCC-AC81-B249-86D7-1C21C6934276}"/>
              </a:ext>
            </a:extLst>
          </p:cNvPr>
          <p:cNvSpPr/>
          <p:nvPr/>
        </p:nvSpPr>
        <p:spPr>
          <a:xfrm>
            <a:off x="5052242" y="2737906"/>
            <a:ext cx="3725730" cy="1142041"/>
          </a:xfrm>
          <a:prstGeom prst="wedgeRoundRectCallout">
            <a:avLst>
              <a:gd name="adj1" fmla="val -39555"/>
              <a:gd name="adj2" fmla="val 2249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 client code continues;</a:t>
            </a:r>
          </a:p>
          <a:p>
            <a:pPr marL="228600" lvl="0" indent="-228600"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points to an empty list;</a:t>
            </a:r>
          </a:p>
          <a:p>
            <a:pPr marL="228600" lvl="0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 list’s memory has been freed.</a:t>
            </a:r>
          </a:p>
        </p:txBody>
      </p:sp>
    </p:spTree>
    <p:extLst>
      <p:ext uri="{BB962C8B-B14F-4D97-AF65-F5344CB8AC3E}">
        <p14:creationId xmlns:p14="http://schemas.microsoft.com/office/powerpoint/2010/main" val="2423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  <a:endParaRPr 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1822" y="1163378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High level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Program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Basic language constructs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Object-based programming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List processing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1822" y="4577282"/>
            <a:ext cx="4362919" cy="158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Application development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Jack applications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Application example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Graphics optimization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6525" y="3161642"/>
            <a:ext cx="3560638" cy="182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000" dirty="0">
                <a:latin typeface="Times New Roman"/>
                <a:cs typeface="Times New Roman"/>
              </a:rPr>
              <a:t>Jack language specification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language</a:t>
            </a:r>
          </a:p>
          <a:p>
            <a:pPr marL="534988" lvl="1" indent="-268288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The operating system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B7AFF3E-A643-0F43-979A-A0FC74D9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59" y="3564662"/>
            <a:ext cx="4572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0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1C339-9040-CD49-B785-BF7EF5B5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723343" y="1163378"/>
            <a:ext cx="329074" cy="327810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93E1CE33-9638-414A-96BF-48AE52D45162}"/>
              </a:ext>
            </a:extLst>
          </p:cNvPr>
          <p:cNvSpPr/>
          <p:nvPr/>
        </p:nvSpPr>
        <p:spPr>
          <a:xfrm>
            <a:off x="4617163" y="3429000"/>
            <a:ext cx="3154119" cy="577278"/>
          </a:xfrm>
          <a:prstGeom prst="wedgeRoundRectCallout">
            <a:avLst>
              <a:gd name="adj1" fmla="val -76245"/>
              <a:gd name="adj2" fmla="val 7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To be used as a technical reference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23251BCD-3ADF-384C-A21E-B1C089966181}"/>
              </a:ext>
            </a:extLst>
          </p:cNvPr>
          <p:cNvSpPr/>
          <p:nvPr/>
        </p:nvSpPr>
        <p:spPr>
          <a:xfrm>
            <a:off x="4632460" y="1862807"/>
            <a:ext cx="3057095" cy="577278"/>
          </a:xfrm>
          <a:prstGeom prst="wedgeRoundRectCallout">
            <a:avLst>
              <a:gd name="adj1" fmla="val -65531"/>
              <a:gd name="adj2" fmla="val 55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Gives a flavor of the language</a:t>
            </a:r>
          </a:p>
        </p:txBody>
      </p:sp>
    </p:spTree>
    <p:extLst>
      <p:ext uri="{BB962C8B-B14F-4D97-AF65-F5344CB8AC3E}">
        <p14:creationId xmlns:p14="http://schemas.microsoft.com/office/powerpoint/2010/main" val="20617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87504" y="985550"/>
            <a:ext cx="4740297" cy="356437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97200" rIns="93600" bIns="97200" anchor="t" anchorCtr="0"/>
          <a:lstStyle>
            <a:defPPr>
              <a:defRPr lang="en-US"/>
            </a:defPPr>
            <a:lvl1pPr marL="342900" indent="-342900">
              <a:defRPr sz="1200"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dirty="0">
                <a:latin typeface="Times New Roman"/>
                <a:ea typeface="Consolas"/>
                <a:cs typeface="Times New Roman"/>
              </a:rPr>
              <a:t>/** Procedural processing example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class Main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/* Inputs numbers and computes their average 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function void main()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Array a; 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length;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var int i, sum;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length = Keyboard.readInt(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How many numbers?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a = Array.new(length); </a:t>
            </a:r>
            <a:r>
              <a:rPr lang="en-US" sz="1100" dirty="0">
                <a:latin typeface="Times New Roman"/>
                <a:ea typeface="Consolas"/>
                <a:cs typeface="Times New Roman"/>
              </a:rPr>
              <a:t>// constructs the array</a:t>
            </a:r>
            <a:endParaRPr lang="en-US" sz="1100" dirty="0">
              <a:ea typeface="Consolas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let i = 0;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while (i &lt; length) {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a[i] = Keyboard.readInt(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Enter a number: </a:t>
            </a:r>
            <a:r>
              <a:rPr lang="en-US" sz="1100" dirty="0"/>
              <a:t>"</a:t>
            </a:r>
            <a:r>
              <a:rPr lang="en-US" sz="1100" dirty="0">
                <a:ea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sum = sum + a[i];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ea typeface="Consolas"/>
              </a:rPr>
              <a:t>        let i = i + 1;</a:t>
            </a:r>
          </a:p>
          <a:p>
            <a:r>
              <a:rPr lang="en-US" sz="1100" dirty="0">
                <a:ea typeface="Consolas"/>
              </a:rPr>
              <a:t>     }</a:t>
            </a:r>
            <a:endParaRPr lang="he-IL" sz="1100" dirty="0">
              <a:ea typeface="Consolas"/>
            </a:endParaRPr>
          </a:p>
          <a:p>
            <a:r>
              <a:rPr lang="he-IL" sz="1100" dirty="0">
                <a:ea typeface="Consolas"/>
              </a:rPr>
              <a:t>     </a:t>
            </a:r>
            <a:r>
              <a:rPr lang="en-US" sz="1100" dirty="0">
                <a:ea typeface="Consolas"/>
              </a:rPr>
              <a:t>...</a:t>
            </a:r>
          </a:p>
          <a:p>
            <a:r>
              <a:rPr lang="en-US" sz="1100" dirty="0">
                <a:ea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0182" y="1245663"/>
            <a:ext cx="2923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u="sng" dirty="0">
                <a:latin typeface="Times New Roman"/>
                <a:cs typeface="Times New Roman"/>
              </a:rPr>
              <a:t>Syntax elements: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White space / comments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keywords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Symbols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Constants</a:t>
            </a:r>
          </a:p>
          <a:p>
            <a:pPr marL="182563" indent="-182563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Identifiers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701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20790</TotalTime>
  <Words>21682</Words>
  <Application>Microsoft Macintosh PowerPoint</Application>
  <PresentationFormat>Widescreen</PresentationFormat>
  <Paragraphs>4549</Paragraphs>
  <Slides>167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6" baseType="lpstr">
      <vt:lpstr>Arial</vt:lpstr>
      <vt:lpstr>Avenir Medium</vt:lpstr>
      <vt:lpstr>Avenir Next Medium</vt:lpstr>
      <vt:lpstr>Calibri</vt:lpstr>
      <vt:lpstr>Consolas</vt:lpstr>
      <vt:lpstr>Courier</vt:lpstr>
      <vt:lpstr>Times New Roman</vt:lpstr>
      <vt:lpstr>Wingdings</vt:lpstr>
      <vt:lpstr>Office Theme</vt:lpstr>
      <vt:lpstr>PowerPoint Presentation</vt:lpstr>
      <vt:lpstr>Usage Notice</vt:lpstr>
      <vt:lpstr>Nand to Tetris Roadmap</vt:lpstr>
      <vt:lpstr>Nand to Tetris Roadmap: Part II</vt:lpstr>
      <vt:lpstr>Nand to Tetris Roadmap: Part II</vt:lpstr>
      <vt:lpstr>Nand to Tetris Roadmap: Part II</vt:lpstr>
      <vt:lpstr>Nand to Tetris Roadmap: Part II</vt:lpstr>
      <vt:lpstr>The Jack Programming Language</vt:lpstr>
      <vt:lpstr>Take home lessons</vt:lpstr>
      <vt:lpstr>Lecture plan</vt:lpstr>
      <vt:lpstr>Jack program example</vt:lpstr>
      <vt:lpstr>Jack program example</vt:lpstr>
      <vt:lpstr>Basic language constructs</vt:lpstr>
      <vt:lpstr>Basic language constructs</vt:lpstr>
      <vt:lpstr>Basic language constructs</vt:lpstr>
      <vt:lpstr>Basic language constructs</vt:lpstr>
      <vt:lpstr>Basic language constructs</vt:lpstr>
      <vt:lpstr>Basic language constructs</vt:lpstr>
      <vt:lpstr>Lecture plan</vt:lpstr>
      <vt:lpstr>Basic language constructs</vt:lpstr>
      <vt:lpstr>Object oriented programming</vt:lpstr>
      <vt:lpstr>OO Programming</vt:lpstr>
      <vt:lpstr>OO Programming</vt:lpstr>
      <vt:lpstr>OO Programming: Creating objects</vt:lpstr>
      <vt:lpstr>OO Programming: Creating objects</vt:lpstr>
      <vt:lpstr>OO Programming: Creating objects</vt:lpstr>
      <vt:lpstr>OO Programming: Creating objects</vt:lpstr>
      <vt:lpstr>OO Programming</vt:lpstr>
      <vt:lpstr>OO Programming</vt:lpstr>
      <vt:lpstr>OO Programming</vt:lpstr>
      <vt:lpstr>Lecture plan</vt:lpstr>
      <vt:lpstr>List processing</vt:lpstr>
      <vt:lpstr>List processing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Creation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Sequential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List processing: Recursive access</vt:lpstr>
      <vt:lpstr>Lecture plan</vt:lpstr>
      <vt:lpstr>Syntax</vt:lpstr>
      <vt:lpstr>Syntax</vt:lpstr>
      <vt:lpstr>Syntax</vt:lpstr>
      <vt:lpstr>Syntax</vt:lpstr>
      <vt:lpstr>Syntax</vt:lpstr>
      <vt:lpstr>Syntax</vt:lpstr>
      <vt:lpstr>Variables</vt:lpstr>
      <vt:lpstr>Statements</vt:lpstr>
      <vt:lpstr>Expressions</vt:lpstr>
      <vt:lpstr>Strings</vt:lpstr>
      <vt:lpstr>Arrays</vt:lpstr>
      <vt:lpstr>The Hack character set</vt:lpstr>
      <vt:lpstr>Type conversions</vt:lpstr>
      <vt:lpstr>Classes</vt:lpstr>
      <vt:lpstr>Classes</vt:lpstr>
      <vt:lpstr>Subroutines</vt:lpstr>
      <vt:lpstr>Subroutine calls</vt:lpstr>
      <vt:lpstr>End note: Some particular features of the Jack language</vt:lpstr>
      <vt:lpstr>Lecture plan</vt:lpstr>
      <vt:lpstr>The Jack OS</vt:lpstr>
      <vt:lpstr>The Jack OS</vt:lpstr>
      <vt:lpstr>The Jack OS</vt:lpstr>
      <vt:lpstr>The Jack OS</vt:lpstr>
      <vt:lpstr>The Jack OS</vt:lpstr>
      <vt:lpstr>The Jack OS</vt:lpstr>
      <vt:lpstr>The Jack OS</vt:lpstr>
      <vt:lpstr>The Jack OS</vt:lpstr>
      <vt:lpstr>The Jack OS</vt:lpstr>
      <vt:lpstr>The Jack OS</vt:lpstr>
      <vt:lpstr>The Jack OS</vt:lpstr>
      <vt:lpstr>The Jack OS</vt:lpstr>
      <vt:lpstr>Lecture plan</vt:lpstr>
      <vt:lpstr>Sample Jack applications</vt:lpstr>
      <vt:lpstr>Sample Jack applications</vt:lpstr>
      <vt:lpstr>Application example: Square Dance</vt:lpstr>
      <vt:lpstr>Application example: Square Dance</vt:lpstr>
      <vt:lpstr>Application example: Square Dance</vt:lpstr>
      <vt:lpstr>Application example: Square Dance</vt:lpstr>
      <vt:lpstr>Square class</vt:lpstr>
      <vt:lpstr>Square class</vt:lpstr>
      <vt:lpstr>Square class</vt:lpstr>
      <vt:lpstr>Square class</vt:lpstr>
      <vt:lpstr>Square class</vt:lpstr>
      <vt:lpstr>Application example: Square Dance</vt:lpstr>
      <vt:lpstr>SquareGame class</vt:lpstr>
      <vt:lpstr>SquareGame class</vt:lpstr>
      <vt:lpstr>SquareGame class</vt:lpstr>
      <vt:lpstr>Application example: Square Dance</vt:lpstr>
      <vt:lpstr>Application example: Square Dance</vt:lpstr>
      <vt:lpstr>Lecture plan</vt:lpstr>
      <vt:lpstr>Sprites</vt:lpstr>
      <vt:lpstr>Sprites</vt:lpstr>
      <vt:lpstr>Sprites</vt:lpstr>
      <vt:lpstr>Hack output hardware (revisited)</vt:lpstr>
      <vt:lpstr>Hack output hardware (revisited)</vt:lpstr>
      <vt:lpstr>Hack output hardware (revisited)</vt:lpstr>
      <vt:lpstr>Hack output hardware (revisited)</vt:lpstr>
      <vt:lpstr>Hack output hardware (revisited)</vt:lpstr>
      <vt:lpstr>Hack output hardware (revisited)</vt:lpstr>
      <vt:lpstr>Hack output hardware (revisited)</vt:lpstr>
      <vt:lpstr>Standard drawing (may be slow)</vt:lpstr>
      <vt:lpstr>Standard drawing (may be slow)</vt:lpstr>
      <vt:lpstr>Standard drawing (may be slow)</vt:lpstr>
      <vt:lpstr>Standard drawing (may be slow)</vt:lpstr>
      <vt:lpstr>Custom drawing (optimized)</vt:lpstr>
      <vt:lpstr>Custom drawing (optimized)</vt:lpstr>
      <vt:lpstr>Bitmap editor</vt:lpstr>
      <vt:lpstr>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Nisan</dc:creator>
  <cp:lastModifiedBy>Schocken Shimon</cp:lastModifiedBy>
  <cp:revision>696</cp:revision>
  <dcterms:created xsi:type="dcterms:W3CDTF">2014-04-29T07:30:19Z</dcterms:created>
  <dcterms:modified xsi:type="dcterms:W3CDTF">2022-10-18T22:42:27Z</dcterms:modified>
</cp:coreProperties>
</file>