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6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66"/>
    <a:srgbClr val="EDFF09"/>
    <a:srgbClr val="FF6600"/>
    <a:srgbClr val="0AE7FE"/>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09" autoAdjust="0"/>
  </p:normalViewPr>
  <p:slideViewPr>
    <p:cSldViewPr snapToGrid="0">
      <p:cViewPr varScale="1">
        <p:scale>
          <a:sx n="121" d="100"/>
          <a:sy n="121" d="100"/>
        </p:scale>
        <p:origin x="1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54179D-E714-41DA-AF85-0FD73DBA8047}" type="datetimeFigureOut">
              <a:rPr lang="zh-CN" altLang="en-US" smtClean="0"/>
              <a:t>2020/11/1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1CB9F-7E5E-4BD9-A1B2-B711BBB1E62C}" type="slidenum">
              <a:rPr lang="zh-CN" altLang="en-US" smtClean="0"/>
              <a:t>‹#›</a:t>
            </a:fld>
            <a:endParaRPr lang="zh-CN" altLang="en-US"/>
          </a:p>
        </p:txBody>
      </p:sp>
    </p:spTree>
    <p:extLst>
      <p:ext uri="{BB962C8B-B14F-4D97-AF65-F5344CB8AC3E}">
        <p14:creationId xmlns:p14="http://schemas.microsoft.com/office/powerpoint/2010/main" val="1301688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此外，还有其他统计方法可以用于富集分析，如</a:t>
            </a:r>
            <a:r>
              <a:rPr lang="en-US" altLang="zh-CN" dirty="0"/>
              <a:t>Z-score</a:t>
            </a:r>
            <a:r>
              <a:rPr lang="zh-CN" altLang="en-US" dirty="0"/>
              <a:t>和</a:t>
            </a:r>
            <a:r>
              <a:rPr lang="en-US" altLang="zh-CN" dirty="0"/>
              <a:t>KS-like statistic</a:t>
            </a:r>
            <a:r>
              <a:rPr lang="zh-CN" altLang="en-US" dirty="0"/>
              <a:t>等，这里不做详细介绍。由于在进行富集分析时通常需要进行大量检验（多重检验），所以需要采用多重检验校正的方法对结果进行校正。这些方法主要包括邦弗朗尼校正（</a:t>
            </a:r>
            <a:r>
              <a:rPr lang="en-US" altLang="zh-CN" dirty="0"/>
              <a:t>Bonferroni</a:t>
            </a:r>
            <a:r>
              <a:rPr lang="zh-CN" altLang="en-US" dirty="0"/>
              <a:t>）、邦弗朗尼递减校正（</a:t>
            </a:r>
            <a:r>
              <a:rPr lang="en-US" altLang="zh-CN" dirty="0"/>
              <a:t>Bonferroni step down</a:t>
            </a:r>
            <a:r>
              <a:rPr lang="zh-CN" altLang="en-US" dirty="0"/>
              <a:t>）和本杰明假阳性率校正（</a:t>
            </a:r>
            <a:r>
              <a:rPr lang="en-US" altLang="zh-CN" dirty="0" err="1"/>
              <a:t>Benjamini</a:t>
            </a:r>
            <a:r>
              <a:rPr lang="en-US" altLang="zh-CN" dirty="0"/>
              <a:t> false discovery rate</a:t>
            </a:r>
            <a:r>
              <a:rPr lang="zh-CN" altLang="en-US" dirty="0"/>
              <a:t>）等。</a:t>
            </a:r>
          </a:p>
        </p:txBody>
      </p:sp>
      <p:sp>
        <p:nvSpPr>
          <p:cNvPr id="4" name="灯片编号占位符 3"/>
          <p:cNvSpPr>
            <a:spLocks noGrp="1"/>
          </p:cNvSpPr>
          <p:nvPr>
            <p:ph type="sldNum" sz="quarter" idx="5"/>
          </p:nvPr>
        </p:nvSpPr>
        <p:spPr/>
        <p:txBody>
          <a:bodyPr/>
          <a:lstStyle/>
          <a:p>
            <a:fld id="{3491CB9F-7E5E-4BD9-A1B2-B711BBB1E62C}" type="slidenum">
              <a:rPr lang="zh-CN" altLang="en-US" smtClean="0"/>
              <a:t>5</a:t>
            </a:fld>
            <a:endParaRPr lang="zh-CN" altLang="en-US"/>
          </a:p>
        </p:txBody>
      </p:sp>
    </p:spTree>
    <p:extLst>
      <p:ext uri="{BB962C8B-B14F-4D97-AF65-F5344CB8AC3E}">
        <p14:creationId xmlns:p14="http://schemas.microsoft.com/office/powerpoint/2010/main" val="3575088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0D64A-0A9E-447C-8C70-4E5719358B8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D933CD4-AC4A-4394-89B5-8701D72945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90E5C81-F6B3-4E6B-9049-B17DE1CBFDEA}"/>
              </a:ext>
            </a:extLst>
          </p:cNvPr>
          <p:cNvSpPr>
            <a:spLocks noGrp="1"/>
          </p:cNvSpPr>
          <p:nvPr>
            <p:ph type="dt" sz="half" idx="10"/>
          </p:nvPr>
        </p:nvSpPr>
        <p:spPr/>
        <p:txBody>
          <a:bodyPr/>
          <a:lstStyle/>
          <a:p>
            <a:fld id="{A65DE820-F685-4818-9CD2-94E2073731B5}" type="datetime1">
              <a:rPr lang="zh-CN" altLang="en-US" smtClean="0"/>
              <a:t>2020/11/1</a:t>
            </a:fld>
            <a:endParaRPr lang="zh-CN" altLang="en-US"/>
          </a:p>
        </p:txBody>
      </p:sp>
      <p:sp>
        <p:nvSpPr>
          <p:cNvPr id="5" name="页脚占位符 4">
            <a:extLst>
              <a:ext uri="{FF2B5EF4-FFF2-40B4-BE49-F238E27FC236}">
                <a16:creationId xmlns:a16="http://schemas.microsoft.com/office/drawing/2014/main" id="{65AD7E8F-D0E6-4CFD-8C72-1F0F84BD9D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560DAB-817D-4424-8E19-1FECFF1B8971}"/>
              </a:ext>
            </a:extLst>
          </p:cNvPr>
          <p:cNvSpPr>
            <a:spLocks noGrp="1"/>
          </p:cNvSpPr>
          <p:nvPr>
            <p:ph type="sldNum" sz="quarter" idx="12"/>
          </p:nvPr>
        </p:nvSpPr>
        <p:spPr/>
        <p:txBody>
          <a:bodyPr/>
          <a:lstStyle/>
          <a:p>
            <a:fld id="{C459A2E7-EF64-44DE-AB9B-5D281FFC1F48}" type="slidenum">
              <a:rPr lang="zh-CN" altLang="en-US" smtClean="0"/>
              <a:t>‹#›</a:t>
            </a:fld>
            <a:endParaRPr lang="zh-CN" altLang="en-US"/>
          </a:p>
        </p:txBody>
      </p:sp>
    </p:spTree>
    <p:extLst>
      <p:ext uri="{BB962C8B-B14F-4D97-AF65-F5344CB8AC3E}">
        <p14:creationId xmlns:p14="http://schemas.microsoft.com/office/powerpoint/2010/main" val="331630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371F5-94ED-4337-8750-1E2A6C9B7F1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395FB7F-6742-4F0E-9277-3E0FF83804A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834938-E27E-4F03-BE67-C6377ADA1EEC}"/>
              </a:ext>
            </a:extLst>
          </p:cNvPr>
          <p:cNvSpPr>
            <a:spLocks noGrp="1"/>
          </p:cNvSpPr>
          <p:nvPr>
            <p:ph type="dt" sz="half" idx="10"/>
          </p:nvPr>
        </p:nvSpPr>
        <p:spPr/>
        <p:txBody>
          <a:bodyPr/>
          <a:lstStyle/>
          <a:p>
            <a:fld id="{B5AF51BA-1E6C-44BF-A69C-5B5D66C22915}" type="datetime1">
              <a:rPr lang="zh-CN" altLang="en-US" smtClean="0"/>
              <a:t>2020/11/1</a:t>
            </a:fld>
            <a:endParaRPr lang="zh-CN" altLang="en-US"/>
          </a:p>
        </p:txBody>
      </p:sp>
      <p:sp>
        <p:nvSpPr>
          <p:cNvPr id="5" name="页脚占位符 4">
            <a:extLst>
              <a:ext uri="{FF2B5EF4-FFF2-40B4-BE49-F238E27FC236}">
                <a16:creationId xmlns:a16="http://schemas.microsoft.com/office/drawing/2014/main" id="{A9D25523-7CEE-4231-9A4B-AC3DAEAA4F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4F0ECE-B477-4C53-A9CC-0DA6A2076AA3}"/>
              </a:ext>
            </a:extLst>
          </p:cNvPr>
          <p:cNvSpPr>
            <a:spLocks noGrp="1"/>
          </p:cNvSpPr>
          <p:nvPr>
            <p:ph type="sldNum" sz="quarter" idx="12"/>
          </p:nvPr>
        </p:nvSpPr>
        <p:spPr/>
        <p:txBody>
          <a:bodyPr/>
          <a:lstStyle/>
          <a:p>
            <a:fld id="{C459A2E7-EF64-44DE-AB9B-5D281FFC1F48}" type="slidenum">
              <a:rPr lang="zh-CN" altLang="en-US" smtClean="0"/>
              <a:t>‹#›</a:t>
            </a:fld>
            <a:endParaRPr lang="zh-CN" altLang="en-US"/>
          </a:p>
        </p:txBody>
      </p:sp>
    </p:spTree>
    <p:extLst>
      <p:ext uri="{BB962C8B-B14F-4D97-AF65-F5344CB8AC3E}">
        <p14:creationId xmlns:p14="http://schemas.microsoft.com/office/powerpoint/2010/main" val="112121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7BA6FD6-E4C0-4BAE-B952-B0E10DAA94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F8311DF-9114-4041-917B-9F8C4BF39AD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38CDC7-3668-4F79-9616-4A9DAE5B8D4B}"/>
              </a:ext>
            </a:extLst>
          </p:cNvPr>
          <p:cNvSpPr>
            <a:spLocks noGrp="1"/>
          </p:cNvSpPr>
          <p:nvPr>
            <p:ph type="dt" sz="half" idx="10"/>
          </p:nvPr>
        </p:nvSpPr>
        <p:spPr/>
        <p:txBody>
          <a:bodyPr/>
          <a:lstStyle/>
          <a:p>
            <a:fld id="{E288163C-FC92-4E77-B517-3A75A3F5098E}" type="datetime1">
              <a:rPr lang="zh-CN" altLang="en-US" smtClean="0"/>
              <a:t>2020/11/1</a:t>
            </a:fld>
            <a:endParaRPr lang="zh-CN" altLang="en-US"/>
          </a:p>
        </p:txBody>
      </p:sp>
      <p:sp>
        <p:nvSpPr>
          <p:cNvPr id="5" name="页脚占位符 4">
            <a:extLst>
              <a:ext uri="{FF2B5EF4-FFF2-40B4-BE49-F238E27FC236}">
                <a16:creationId xmlns:a16="http://schemas.microsoft.com/office/drawing/2014/main" id="{EEAD7DD5-1CBA-4FDC-B7BB-CCC95B968A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58E0AB-778C-44B0-B40D-CC820A728EEB}"/>
              </a:ext>
            </a:extLst>
          </p:cNvPr>
          <p:cNvSpPr>
            <a:spLocks noGrp="1"/>
          </p:cNvSpPr>
          <p:nvPr>
            <p:ph type="sldNum" sz="quarter" idx="12"/>
          </p:nvPr>
        </p:nvSpPr>
        <p:spPr/>
        <p:txBody>
          <a:bodyPr/>
          <a:lstStyle/>
          <a:p>
            <a:fld id="{C459A2E7-EF64-44DE-AB9B-5D281FFC1F48}" type="slidenum">
              <a:rPr lang="zh-CN" altLang="en-US" smtClean="0"/>
              <a:t>‹#›</a:t>
            </a:fld>
            <a:endParaRPr lang="zh-CN" altLang="en-US"/>
          </a:p>
        </p:txBody>
      </p:sp>
    </p:spTree>
    <p:extLst>
      <p:ext uri="{BB962C8B-B14F-4D97-AF65-F5344CB8AC3E}">
        <p14:creationId xmlns:p14="http://schemas.microsoft.com/office/powerpoint/2010/main" val="188128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D6400-1CE0-4ED1-876C-C3E53F42CA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493754-6951-4CB2-809A-06B75AABC676}"/>
              </a:ext>
            </a:extLst>
          </p:cNvPr>
          <p:cNvSpPr>
            <a:spLocks noGrp="1"/>
          </p:cNvSpPr>
          <p:nvPr>
            <p:ph idx="1"/>
          </p:nvPr>
        </p:nvSpPr>
        <p:spPr/>
        <p:txBody>
          <a:bodyPr>
            <a:normAutofit/>
          </a:bodyPr>
          <a:lstStyle>
            <a:lvl1pPr>
              <a:defRPr sz="3200"/>
            </a:lvl1pPr>
            <a:lvl2pPr>
              <a:defRPr sz="2800"/>
            </a:lvl2pPr>
            <a:lvl3pPr>
              <a:defRPr sz="2400"/>
            </a:lvl3pPr>
            <a:lvl4pPr>
              <a:defRPr sz="2000"/>
            </a:lvl4pPr>
            <a:lvl5pPr>
              <a:defRPr sz="18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7EE9474-D290-401B-AC84-F07CD070CF70}"/>
              </a:ext>
            </a:extLst>
          </p:cNvPr>
          <p:cNvSpPr>
            <a:spLocks noGrp="1"/>
          </p:cNvSpPr>
          <p:nvPr>
            <p:ph type="dt" sz="half" idx="10"/>
          </p:nvPr>
        </p:nvSpPr>
        <p:spPr/>
        <p:txBody>
          <a:bodyPr/>
          <a:lstStyle/>
          <a:p>
            <a:fld id="{7C565F73-7896-4E64-A26D-7231B5CFDB3C}" type="datetime1">
              <a:rPr lang="zh-CN" altLang="en-US" smtClean="0"/>
              <a:t>2020/11/1</a:t>
            </a:fld>
            <a:endParaRPr lang="zh-CN" altLang="en-US"/>
          </a:p>
        </p:txBody>
      </p:sp>
      <p:sp>
        <p:nvSpPr>
          <p:cNvPr id="5" name="页脚占位符 4">
            <a:extLst>
              <a:ext uri="{FF2B5EF4-FFF2-40B4-BE49-F238E27FC236}">
                <a16:creationId xmlns:a16="http://schemas.microsoft.com/office/drawing/2014/main" id="{7A9C03D7-CA49-45E4-80F5-2E34F46C23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D30B9B-0230-4CF3-AC32-DD4461482484}"/>
              </a:ext>
            </a:extLst>
          </p:cNvPr>
          <p:cNvSpPr>
            <a:spLocks noGrp="1"/>
          </p:cNvSpPr>
          <p:nvPr>
            <p:ph type="sldNum" sz="quarter" idx="12"/>
          </p:nvPr>
        </p:nvSpPr>
        <p:spPr/>
        <p:txBody>
          <a:bodyPr/>
          <a:lstStyle/>
          <a:p>
            <a:fld id="{C459A2E7-EF64-44DE-AB9B-5D281FFC1F48}" type="slidenum">
              <a:rPr lang="zh-CN" altLang="en-US" smtClean="0"/>
              <a:t>‹#›</a:t>
            </a:fld>
            <a:endParaRPr lang="zh-CN" altLang="en-US"/>
          </a:p>
        </p:txBody>
      </p:sp>
    </p:spTree>
    <p:extLst>
      <p:ext uri="{BB962C8B-B14F-4D97-AF65-F5344CB8AC3E}">
        <p14:creationId xmlns:p14="http://schemas.microsoft.com/office/powerpoint/2010/main" val="789528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7A63B-EB2F-4031-86D0-0FEBC20D85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75DC68B-F5C8-460A-AA07-AD94741964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1489D46-752E-4AE9-A803-B5BA0AE612BF}"/>
              </a:ext>
            </a:extLst>
          </p:cNvPr>
          <p:cNvSpPr>
            <a:spLocks noGrp="1"/>
          </p:cNvSpPr>
          <p:nvPr>
            <p:ph type="dt" sz="half" idx="10"/>
          </p:nvPr>
        </p:nvSpPr>
        <p:spPr/>
        <p:txBody>
          <a:bodyPr/>
          <a:lstStyle/>
          <a:p>
            <a:fld id="{87AC760E-0665-4D6F-9484-AB4B72A8BF04}" type="datetime1">
              <a:rPr lang="zh-CN" altLang="en-US" smtClean="0"/>
              <a:t>2020/11/1</a:t>
            </a:fld>
            <a:endParaRPr lang="zh-CN" altLang="en-US"/>
          </a:p>
        </p:txBody>
      </p:sp>
      <p:sp>
        <p:nvSpPr>
          <p:cNvPr id="5" name="页脚占位符 4">
            <a:extLst>
              <a:ext uri="{FF2B5EF4-FFF2-40B4-BE49-F238E27FC236}">
                <a16:creationId xmlns:a16="http://schemas.microsoft.com/office/drawing/2014/main" id="{88B105A0-959D-4632-AC57-C27BEDB62C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481516-FD7C-414A-8933-E81B93CE9724}"/>
              </a:ext>
            </a:extLst>
          </p:cNvPr>
          <p:cNvSpPr>
            <a:spLocks noGrp="1"/>
          </p:cNvSpPr>
          <p:nvPr>
            <p:ph type="sldNum" sz="quarter" idx="12"/>
          </p:nvPr>
        </p:nvSpPr>
        <p:spPr/>
        <p:txBody>
          <a:bodyPr/>
          <a:lstStyle/>
          <a:p>
            <a:fld id="{C459A2E7-EF64-44DE-AB9B-5D281FFC1F48}" type="slidenum">
              <a:rPr lang="zh-CN" altLang="en-US" smtClean="0"/>
              <a:t>‹#›</a:t>
            </a:fld>
            <a:endParaRPr lang="zh-CN" altLang="en-US"/>
          </a:p>
        </p:txBody>
      </p:sp>
    </p:spTree>
    <p:extLst>
      <p:ext uri="{BB962C8B-B14F-4D97-AF65-F5344CB8AC3E}">
        <p14:creationId xmlns:p14="http://schemas.microsoft.com/office/powerpoint/2010/main" val="296528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8B4A0-8921-4E74-9DBF-AB931ADA00F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6F516E-8D9C-4D7B-8451-36D11895E79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0CDF5D-F2FB-4A13-A0AA-F85B403D0EF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E0BB103-EB12-4154-80FB-54FA5E2811E5}"/>
              </a:ext>
            </a:extLst>
          </p:cNvPr>
          <p:cNvSpPr>
            <a:spLocks noGrp="1"/>
          </p:cNvSpPr>
          <p:nvPr>
            <p:ph type="dt" sz="half" idx="10"/>
          </p:nvPr>
        </p:nvSpPr>
        <p:spPr/>
        <p:txBody>
          <a:bodyPr/>
          <a:lstStyle/>
          <a:p>
            <a:fld id="{FF67F4BF-FD1F-417E-BF33-85E99705C970}" type="datetime1">
              <a:rPr lang="zh-CN" altLang="en-US" smtClean="0"/>
              <a:t>2020/11/1</a:t>
            </a:fld>
            <a:endParaRPr lang="zh-CN" altLang="en-US"/>
          </a:p>
        </p:txBody>
      </p:sp>
      <p:sp>
        <p:nvSpPr>
          <p:cNvPr id="6" name="页脚占位符 5">
            <a:extLst>
              <a:ext uri="{FF2B5EF4-FFF2-40B4-BE49-F238E27FC236}">
                <a16:creationId xmlns:a16="http://schemas.microsoft.com/office/drawing/2014/main" id="{0EC9862C-E1B3-488A-BDF1-F1008FD417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C79978-5D83-494E-A52C-C693C21B1E49}"/>
              </a:ext>
            </a:extLst>
          </p:cNvPr>
          <p:cNvSpPr>
            <a:spLocks noGrp="1"/>
          </p:cNvSpPr>
          <p:nvPr>
            <p:ph type="sldNum" sz="quarter" idx="12"/>
          </p:nvPr>
        </p:nvSpPr>
        <p:spPr/>
        <p:txBody>
          <a:bodyPr/>
          <a:lstStyle/>
          <a:p>
            <a:fld id="{C459A2E7-EF64-44DE-AB9B-5D281FFC1F48}" type="slidenum">
              <a:rPr lang="zh-CN" altLang="en-US" smtClean="0"/>
              <a:t>‹#›</a:t>
            </a:fld>
            <a:endParaRPr lang="zh-CN" altLang="en-US"/>
          </a:p>
        </p:txBody>
      </p:sp>
    </p:spTree>
    <p:extLst>
      <p:ext uri="{BB962C8B-B14F-4D97-AF65-F5344CB8AC3E}">
        <p14:creationId xmlns:p14="http://schemas.microsoft.com/office/powerpoint/2010/main" val="60002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2BFF0-8ADC-4FB7-810E-868F4E51FB5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6C3CB2C-DC20-4377-8B60-FE4705539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1DC920E-B9FD-4EF4-9D03-7E6FBE4906B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D6DA517-28AA-464A-9466-BF1CBE9C76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B1D5E5C-AFF5-442D-870B-D87D7009D14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13D3D7-9989-47D6-87F2-D17B09848B6A}"/>
              </a:ext>
            </a:extLst>
          </p:cNvPr>
          <p:cNvSpPr>
            <a:spLocks noGrp="1"/>
          </p:cNvSpPr>
          <p:nvPr>
            <p:ph type="dt" sz="half" idx="10"/>
          </p:nvPr>
        </p:nvSpPr>
        <p:spPr/>
        <p:txBody>
          <a:bodyPr/>
          <a:lstStyle/>
          <a:p>
            <a:fld id="{064DF33D-1D3E-41AD-9E98-F4F25E1CBB2C}" type="datetime1">
              <a:rPr lang="zh-CN" altLang="en-US" smtClean="0"/>
              <a:t>2020/11/1</a:t>
            </a:fld>
            <a:endParaRPr lang="zh-CN" altLang="en-US"/>
          </a:p>
        </p:txBody>
      </p:sp>
      <p:sp>
        <p:nvSpPr>
          <p:cNvPr id="8" name="页脚占位符 7">
            <a:extLst>
              <a:ext uri="{FF2B5EF4-FFF2-40B4-BE49-F238E27FC236}">
                <a16:creationId xmlns:a16="http://schemas.microsoft.com/office/drawing/2014/main" id="{A0EFF92E-198D-4A4F-9DE2-1231F7F98C4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DB67663-61BC-4AD0-8775-080F9ECE376B}"/>
              </a:ext>
            </a:extLst>
          </p:cNvPr>
          <p:cNvSpPr>
            <a:spLocks noGrp="1"/>
          </p:cNvSpPr>
          <p:nvPr>
            <p:ph type="sldNum" sz="quarter" idx="12"/>
          </p:nvPr>
        </p:nvSpPr>
        <p:spPr/>
        <p:txBody>
          <a:bodyPr/>
          <a:lstStyle/>
          <a:p>
            <a:fld id="{C459A2E7-EF64-44DE-AB9B-5D281FFC1F48}" type="slidenum">
              <a:rPr lang="zh-CN" altLang="en-US" smtClean="0"/>
              <a:t>‹#›</a:t>
            </a:fld>
            <a:endParaRPr lang="zh-CN" altLang="en-US"/>
          </a:p>
        </p:txBody>
      </p:sp>
    </p:spTree>
    <p:extLst>
      <p:ext uri="{BB962C8B-B14F-4D97-AF65-F5344CB8AC3E}">
        <p14:creationId xmlns:p14="http://schemas.microsoft.com/office/powerpoint/2010/main" val="2371544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B78D4B-D175-4DC6-B275-B78614CE2F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1222712-DD2F-428C-8986-1A7F2ABEBF17}"/>
              </a:ext>
            </a:extLst>
          </p:cNvPr>
          <p:cNvSpPr>
            <a:spLocks noGrp="1"/>
          </p:cNvSpPr>
          <p:nvPr>
            <p:ph type="dt" sz="half" idx="10"/>
          </p:nvPr>
        </p:nvSpPr>
        <p:spPr/>
        <p:txBody>
          <a:bodyPr/>
          <a:lstStyle/>
          <a:p>
            <a:fld id="{1079FA71-8E22-4457-B16C-5312F3CC14E5}" type="datetime1">
              <a:rPr lang="zh-CN" altLang="en-US" smtClean="0"/>
              <a:t>2020/11/1</a:t>
            </a:fld>
            <a:endParaRPr lang="zh-CN" altLang="en-US"/>
          </a:p>
        </p:txBody>
      </p:sp>
      <p:sp>
        <p:nvSpPr>
          <p:cNvPr id="4" name="页脚占位符 3">
            <a:extLst>
              <a:ext uri="{FF2B5EF4-FFF2-40B4-BE49-F238E27FC236}">
                <a16:creationId xmlns:a16="http://schemas.microsoft.com/office/drawing/2014/main" id="{BF80B5B6-16F6-4EE1-BBDC-0944ED59316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246265-D4D0-4BAF-B29B-FF6831837141}"/>
              </a:ext>
            </a:extLst>
          </p:cNvPr>
          <p:cNvSpPr>
            <a:spLocks noGrp="1"/>
          </p:cNvSpPr>
          <p:nvPr>
            <p:ph type="sldNum" sz="quarter" idx="12"/>
          </p:nvPr>
        </p:nvSpPr>
        <p:spPr/>
        <p:txBody>
          <a:bodyPr/>
          <a:lstStyle/>
          <a:p>
            <a:fld id="{C459A2E7-EF64-44DE-AB9B-5D281FFC1F48}" type="slidenum">
              <a:rPr lang="zh-CN" altLang="en-US" smtClean="0"/>
              <a:t>‹#›</a:t>
            </a:fld>
            <a:endParaRPr lang="zh-CN" altLang="en-US"/>
          </a:p>
        </p:txBody>
      </p:sp>
    </p:spTree>
    <p:extLst>
      <p:ext uri="{BB962C8B-B14F-4D97-AF65-F5344CB8AC3E}">
        <p14:creationId xmlns:p14="http://schemas.microsoft.com/office/powerpoint/2010/main" val="1877167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DDBA036-3653-4243-B61B-76CEF45779AF}"/>
              </a:ext>
            </a:extLst>
          </p:cNvPr>
          <p:cNvSpPr>
            <a:spLocks noGrp="1"/>
          </p:cNvSpPr>
          <p:nvPr>
            <p:ph type="dt" sz="half" idx="10"/>
          </p:nvPr>
        </p:nvSpPr>
        <p:spPr/>
        <p:txBody>
          <a:bodyPr/>
          <a:lstStyle/>
          <a:p>
            <a:fld id="{475DA69D-48B6-4748-AA46-96A58CD2ECE7}" type="datetime1">
              <a:rPr lang="zh-CN" altLang="en-US" smtClean="0"/>
              <a:t>2020/11/1</a:t>
            </a:fld>
            <a:endParaRPr lang="zh-CN" altLang="en-US"/>
          </a:p>
        </p:txBody>
      </p:sp>
      <p:sp>
        <p:nvSpPr>
          <p:cNvPr id="3" name="页脚占位符 2">
            <a:extLst>
              <a:ext uri="{FF2B5EF4-FFF2-40B4-BE49-F238E27FC236}">
                <a16:creationId xmlns:a16="http://schemas.microsoft.com/office/drawing/2014/main" id="{0CAF9B82-2BBC-42A9-9172-80341AB8F1E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78A01BA-60D2-4F88-9B28-FF4C2899D692}"/>
              </a:ext>
            </a:extLst>
          </p:cNvPr>
          <p:cNvSpPr>
            <a:spLocks noGrp="1"/>
          </p:cNvSpPr>
          <p:nvPr>
            <p:ph type="sldNum" sz="quarter" idx="12"/>
          </p:nvPr>
        </p:nvSpPr>
        <p:spPr/>
        <p:txBody>
          <a:bodyPr/>
          <a:lstStyle/>
          <a:p>
            <a:fld id="{C459A2E7-EF64-44DE-AB9B-5D281FFC1F48}" type="slidenum">
              <a:rPr lang="zh-CN" altLang="en-US" smtClean="0"/>
              <a:t>‹#›</a:t>
            </a:fld>
            <a:endParaRPr lang="zh-CN" altLang="en-US"/>
          </a:p>
        </p:txBody>
      </p:sp>
    </p:spTree>
    <p:extLst>
      <p:ext uri="{BB962C8B-B14F-4D97-AF65-F5344CB8AC3E}">
        <p14:creationId xmlns:p14="http://schemas.microsoft.com/office/powerpoint/2010/main" val="162743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621F02-B44F-4914-AF10-3BC57DAB2B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9DD67E3-AC07-4D91-9710-EC60A6890F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91BE47E-591B-47C2-AF47-A5F296A51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49955C-DF7C-489A-B073-78BA66E742B4}"/>
              </a:ext>
            </a:extLst>
          </p:cNvPr>
          <p:cNvSpPr>
            <a:spLocks noGrp="1"/>
          </p:cNvSpPr>
          <p:nvPr>
            <p:ph type="dt" sz="half" idx="10"/>
          </p:nvPr>
        </p:nvSpPr>
        <p:spPr/>
        <p:txBody>
          <a:bodyPr/>
          <a:lstStyle/>
          <a:p>
            <a:fld id="{BFE2EDC0-A960-41E6-BB58-CFB2567A39B9}" type="datetime1">
              <a:rPr lang="zh-CN" altLang="en-US" smtClean="0"/>
              <a:t>2020/11/1</a:t>
            </a:fld>
            <a:endParaRPr lang="zh-CN" altLang="en-US"/>
          </a:p>
        </p:txBody>
      </p:sp>
      <p:sp>
        <p:nvSpPr>
          <p:cNvPr id="6" name="页脚占位符 5">
            <a:extLst>
              <a:ext uri="{FF2B5EF4-FFF2-40B4-BE49-F238E27FC236}">
                <a16:creationId xmlns:a16="http://schemas.microsoft.com/office/drawing/2014/main" id="{C7F45D51-FCAC-4169-993A-D0291519B0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03BA8D-94E8-4C16-9E26-7BCA09951FAF}"/>
              </a:ext>
            </a:extLst>
          </p:cNvPr>
          <p:cNvSpPr>
            <a:spLocks noGrp="1"/>
          </p:cNvSpPr>
          <p:nvPr>
            <p:ph type="sldNum" sz="quarter" idx="12"/>
          </p:nvPr>
        </p:nvSpPr>
        <p:spPr/>
        <p:txBody>
          <a:bodyPr/>
          <a:lstStyle/>
          <a:p>
            <a:fld id="{C459A2E7-EF64-44DE-AB9B-5D281FFC1F48}" type="slidenum">
              <a:rPr lang="zh-CN" altLang="en-US" smtClean="0"/>
              <a:t>‹#›</a:t>
            </a:fld>
            <a:endParaRPr lang="zh-CN" altLang="en-US"/>
          </a:p>
        </p:txBody>
      </p:sp>
    </p:spTree>
    <p:extLst>
      <p:ext uri="{BB962C8B-B14F-4D97-AF65-F5344CB8AC3E}">
        <p14:creationId xmlns:p14="http://schemas.microsoft.com/office/powerpoint/2010/main" val="238320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F168C-83ED-4F06-A35E-A7B6118091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72262D6-9BF4-4995-8BDD-D6818C7B8C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E929BC9-DDCB-4E8D-BDEF-F0191CE9B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63237FC-F5B8-4047-B46A-84CE7F7E346F}"/>
              </a:ext>
            </a:extLst>
          </p:cNvPr>
          <p:cNvSpPr>
            <a:spLocks noGrp="1"/>
          </p:cNvSpPr>
          <p:nvPr>
            <p:ph type="dt" sz="half" idx="10"/>
          </p:nvPr>
        </p:nvSpPr>
        <p:spPr/>
        <p:txBody>
          <a:bodyPr/>
          <a:lstStyle/>
          <a:p>
            <a:fld id="{38DDF5BF-7E88-4A4B-A3C8-8F467D4AEBC3}" type="datetime1">
              <a:rPr lang="zh-CN" altLang="en-US" smtClean="0"/>
              <a:t>2020/11/1</a:t>
            </a:fld>
            <a:endParaRPr lang="zh-CN" altLang="en-US"/>
          </a:p>
        </p:txBody>
      </p:sp>
      <p:sp>
        <p:nvSpPr>
          <p:cNvPr id="6" name="页脚占位符 5">
            <a:extLst>
              <a:ext uri="{FF2B5EF4-FFF2-40B4-BE49-F238E27FC236}">
                <a16:creationId xmlns:a16="http://schemas.microsoft.com/office/drawing/2014/main" id="{9BF00820-4241-4EC6-B617-705632B114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41A2D69-9898-4096-BA33-D91E606F175F}"/>
              </a:ext>
            </a:extLst>
          </p:cNvPr>
          <p:cNvSpPr>
            <a:spLocks noGrp="1"/>
          </p:cNvSpPr>
          <p:nvPr>
            <p:ph type="sldNum" sz="quarter" idx="12"/>
          </p:nvPr>
        </p:nvSpPr>
        <p:spPr/>
        <p:txBody>
          <a:bodyPr/>
          <a:lstStyle/>
          <a:p>
            <a:fld id="{C459A2E7-EF64-44DE-AB9B-5D281FFC1F48}" type="slidenum">
              <a:rPr lang="zh-CN" altLang="en-US" smtClean="0"/>
              <a:t>‹#›</a:t>
            </a:fld>
            <a:endParaRPr lang="zh-CN" altLang="en-US"/>
          </a:p>
        </p:txBody>
      </p:sp>
    </p:spTree>
    <p:extLst>
      <p:ext uri="{BB962C8B-B14F-4D97-AF65-F5344CB8AC3E}">
        <p14:creationId xmlns:p14="http://schemas.microsoft.com/office/powerpoint/2010/main" val="3940881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FD1B7F9-F94C-4828-BFB4-44FEF771A4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55698B53-BE6A-480B-8764-E51F822596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698BFC35-D5D0-47F4-B484-72390C330B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3FEB2-538B-47F1-AC78-A76E3D717376}" type="datetime1">
              <a:rPr lang="zh-CN" altLang="en-US" smtClean="0"/>
              <a:t>2020/11/1</a:t>
            </a:fld>
            <a:endParaRPr lang="zh-CN" altLang="en-US"/>
          </a:p>
        </p:txBody>
      </p:sp>
      <p:sp>
        <p:nvSpPr>
          <p:cNvPr id="5" name="页脚占位符 4">
            <a:extLst>
              <a:ext uri="{FF2B5EF4-FFF2-40B4-BE49-F238E27FC236}">
                <a16:creationId xmlns:a16="http://schemas.microsoft.com/office/drawing/2014/main" id="{EA132FDA-8B26-446C-B994-129C910EE8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FF0D314-EA6A-4E3C-B68A-CDFC06C4F2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200" b="1" i="0" baseline="0">
                <a:solidFill>
                  <a:schemeClr val="tx1"/>
                </a:solidFill>
                <a:latin typeface="Times New Roman" panose="02020603050405020304" pitchFamily="18" charset="0"/>
                <a:ea typeface="宋体" panose="02010600030101010101" pitchFamily="2" charset="-122"/>
              </a:defRPr>
            </a:lvl1pPr>
          </a:lstStyle>
          <a:p>
            <a:fld id="{C459A2E7-EF64-44DE-AB9B-5D281FFC1F48}" type="slidenum">
              <a:rPr lang="zh-CN" altLang="en-US" smtClean="0"/>
              <a:pPr/>
              <a:t>‹#›</a:t>
            </a:fld>
            <a:endParaRPr lang="zh-CN" altLang="en-US" dirty="0"/>
          </a:p>
        </p:txBody>
      </p:sp>
    </p:spTree>
    <p:extLst>
      <p:ext uri="{BB962C8B-B14F-4D97-AF65-F5344CB8AC3E}">
        <p14:creationId xmlns:p14="http://schemas.microsoft.com/office/powerpoint/2010/main" val="1138814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400" b="1" i="0" kern="1200" baseline="0">
          <a:solidFill>
            <a:schemeClr val="tx1"/>
          </a:solidFill>
          <a:latin typeface="Times New Roman" panose="02020603050405020304" pitchFamily="18"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baseline="0">
          <a:solidFill>
            <a:schemeClr val="tx1"/>
          </a:solidFill>
          <a:latin typeface="Times New Roman" panose="02020603050405020304" pitchFamily="18" charset="0"/>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0CE95-C1B5-4C7D-A7F1-014A3AB57697}"/>
              </a:ext>
            </a:extLst>
          </p:cNvPr>
          <p:cNvSpPr>
            <a:spLocks noGrp="1"/>
          </p:cNvSpPr>
          <p:nvPr>
            <p:ph type="ctrTitle"/>
          </p:nvPr>
        </p:nvSpPr>
        <p:spPr/>
        <p:txBody>
          <a:bodyPr anchor="ctr">
            <a:noAutofit/>
          </a:bodyPr>
          <a:lstStyle/>
          <a:p>
            <a:r>
              <a:rPr lang="en-US" altLang="zh-CN" sz="5400" dirty="0"/>
              <a:t>Gene Set Enrichment Analysis</a:t>
            </a:r>
            <a:endParaRPr lang="zh-CN" altLang="en-US" sz="5400" dirty="0"/>
          </a:p>
        </p:txBody>
      </p:sp>
      <p:sp>
        <p:nvSpPr>
          <p:cNvPr id="3" name="副标题 2">
            <a:extLst>
              <a:ext uri="{FF2B5EF4-FFF2-40B4-BE49-F238E27FC236}">
                <a16:creationId xmlns:a16="http://schemas.microsoft.com/office/drawing/2014/main" id="{C2AF32AC-6314-4C63-B673-53DE7934DAB8}"/>
              </a:ext>
            </a:extLst>
          </p:cNvPr>
          <p:cNvSpPr>
            <a:spLocks noGrp="1"/>
          </p:cNvSpPr>
          <p:nvPr>
            <p:ph type="subTitle" idx="1"/>
          </p:nvPr>
        </p:nvSpPr>
        <p:spPr/>
        <p:txBody>
          <a:bodyPr anchor="ctr">
            <a:normAutofit/>
          </a:bodyPr>
          <a:lstStyle/>
          <a:p>
            <a:r>
              <a:rPr lang="en-US" altLang="zh-CN" sz="3600" dirty="0"/>
              <a:t>Joseph Lang	Sunday, November 1, 2020</a:t>
            </a:r>
            <a:endParaRPr lang="zh-CN" altLang="en-US" sz="3600" dirty="0"/>
          </a:p>
        </p:txBody>
      </p:sp>
      <p:sp>
        <p:nvSpPr>
          <p:cNvPr id="4" name="灯片编号占位符 3">
            <a:extLst>
              <a:ext uri="{FF2B5EF4-FFF2-40B4-BE49-F238E27FC236}">
                <a16:creationId xmlns:a16="http://schemas.microsoft.com/office/drawing/2014/main" id="{93A870E5-E0DF-446E-9E7A-9667FC5D703B}"/>
              </a:ext>
            </a:extLst>
          </p:cNvPr>
          <p:cNvSpPr>
            <a:spLocks noGrp="1"/>
          </p:cNvSpPr>
          <p:nvPr>
            <p:ph type="sldNum" sz="quarter" idx="12"/>
          </p:nvPr>
        </p:nvSpPr>
        <p:spPr/>
        <p:txBody>
          <a:bodyPr/>
          <a:lstStyle/>
          <a:p>
            <a:fld id="{C459A2E7-EF64-44DE-AB9B-5D281FFC1F48}" type="slidenum">
              <a:rPr lang="zh-CN" altLang="en-US" smtClean="0"/>
              <a:t>1</a:t>
            </a:fld>
            <a:endParaRPr lang="zh-CN" altLang="en-US"/>
          </a:p>
        </p:txBody>
      </p:sp>
    </p:spTree>
    <p:extLst>
      <p:ext uri="{BB962C8B-B14F-4D97-AF65-F5344CB8AC3E}">
        <p14:creationId xmlns:p14="http://schemas.microsoft.com/office/powerpoint/2010/main" val="3344072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A28210-BAF7-474C-BF13-39C53284A306}"/>
              </a:ext>
            </a:extLst>
          </p:cNvPr>
          <p:cNvSpPr>
            <a:spLocks noGrp="1"/>
          </p:cNvSpPr>
          <p:nvPr>
            <p:ph type="title"/>
          </p:nvPr>
        </p:nvSpPr>
        <p:spPr/>
        <p:txBody>
          <a:bodyPr>
            <a:normAutofit fontScale="90000"/>
          </a:bodyPr>
          <a:lstStyle/>
          <a:p>
            <a:pPr algn="ctr"/>
            <a:r>
              <a:rPr lang="en-US" altLang="zh-CN" dirty="0"/>
              <a:t>The Basics</a:t>
            </a:r>
            <a:br>
              <a:rPr lang="en-US" altLang="zh-CN" dirty="0"/>
            </a:br>
            <a:r>
              <a:rPr lang="en-US" altLang="zh-CN" sz="5300" dirty="0"/>
              <a:t>Understanding the data table</a:t>
            </a:r>
            <a:endParaRPr lang="zh-CN" altLang="en-US" sz="5300" dirty="0"/>
          </a:p>
        </p:txBody>
      </p:sp>
      <p:sp>
        <p:nvSpPr>
          <p:cNvPr id="4" name="内容占位符 3">
            <a:extLst>
              <a:ext uri="{FF2B5EF4-FFF2-40B4-BE49-F238E27FC236}">
                <a16:creationId xmlns:a16="http://schemas.microsoft.com/office/drawing/2014/main" id="{2B8BF0CC-E9F2-4085-94A3-53B36FC4E26D}"/>
              </a:ext>
            </a:extLst>
          </p:cNvPr>
          <p:cNvSpPr>
            <a:spLocks noGrp="1"/>
          </p:cNvSpPr>
          <p:nvPr>
            <p:ph sz="half" idx="2"/>
          </p:nvPr>
        </p:nvSpPr>
        <p:spPr/>
        <p:txBody>
          <a:bodyPr anchor="ctr">
            <a:normAutofit/>
          </a:bodyPr>
          <a:lstStyle/>
          <a:p>
            <a:pPr marL="0" indent="0">
              <a:lnSpc>
                <a:spcPct val="100000"/>
              </a:lnSpc>
              <a:buNone/>
            </a:pPr>
            <a:r>
              <a:rPr lang="en-US" altLang="zh-CN" dirty="0"/>
              <a:t>The data table gives you a raw view of the data. </a:t>
            </a:r>
          </a:p>
          <a:p>
            <a:pPr marL="0" indent="0">
              <a:lnSpc>
                <a:spcPct val="100000"/>
              </a:lnSpc>
              <a:buNone/>
            </a:pPr>
            <a:r>
              <a:rPr lang="en-US" altLang="zh-CN" dirty="0"/>
              <a:t>By clicking on the column header, you can sort the table by the term, </a:t>
            </a:r>
            <a:r>
              <a:rPr lang="en-US" altLang="zh-CN" b="1" dirty="0">
                <a:solidFill>
                  <a:schemeClr val="accent1"/>
                </a:solidFill>
              </a:rPr>
              <a:t>p-value</a:t>
            </a:r>
            <a:r>
              <a:rPr lang="en-US" altLang="zh-CN" dirty="0"/>
              <a:t>, </a:t>
            </a:r>
            <a:r>
              <a:rPr lang="en-US" altLang="zh-CN" b="1" dirty="0">
                <a:solidFill>
                  <a:schemeClr val="accent1"/>
                </a:solidFill>
              </a:rPr>
              <a:t>z-score</a:t>
            </a:r>
            <a:r>
              <a:rPr lang="en-US" altLang="zh-CN" dirty="0"/>
              <a:t>, or </a:t>
            </a:r>
            <a:r>
              <a:rPr lang="en-US" altLang="zh-CN" b="1" dirty="0">
                <a:solidFill>
                  <a:schemeClr val="accent1"/>
                </a:solidFill>
              </a:rPr>
              <a:t>combined score</a:t>
            </a:r>
            <a:r>
              <a:rPr lang="en-US" altLang="zh-CN" dirty="0"/>
              <a:t>. </a:t>
            </a:r>
          </a:p>
        </p:txBody>
      </p:sp>
      <p:sp>
        <p:nvSpPr>
          <p:cNvPr id="5" name="灯片编号占位符 4">
            <a:extLst>
              <a:ext uri="{FF2B5EF4-FFF2-40B4-BE49-F238E27FC236}">
                <a16:creationId xmlns:a16="http://schemas.microsoft.com/office/drawing/2014/main" id="{77597802-7E35-43A5-9BE1-1CA3E5BD9C66}"/>
              </a:ext>
            </a:extLst>
          </p:cNvPr>
          <p:cNvSpPr>
            <a:spLocks noGrp="1"/>
          </p:cNvSpPr>
          <p:nvPr>
            <p:ph type="sldNum" sz="quarter" idx="12"/>
          </p:nvPr>
        </p:nvSpPr>
        <p:spPr/>
        <p:txBody>
          <a:bodyPr/>
          <a:lstStyle/>
          <a:p>
            <a:fld id="{C459A2E7-EF64-44DE-AB9B-5D281FFC1F48}" type="slidenum">
              <a:rPr lang="zh-CN" altLang="en-US" smtClean="0"/>
              <a:t>10</a:t>
            </a:fld>
            <a:endParaRPr lang="zh-CN" altLang="en-US"/>
          </a:p>
        </p:txBody>
      </p:sp>
      <p:pic>
        <p:nvPicPr>
          <p:cNvPr id="15" name="内容占位符 14">
            <a:extLst>
              <a:ext uri="{FF2B5EF4-FFF2-40B4-BE49-F238E27FC236}">
                <a16:creationId xmlns:a16="http://schemas.microsoft.com/office/drawing/2014/main" id="{274D8A9E-4CC3-43C6-A76A-5220A64FFDF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26921"/>
            <a:ext cx="5181600" cy="3348746"/>
          </a:xfrm>
        </p:spPr>
      </p:pic>
    </p:spTree>
    <p:extLst>
      <p:ext uri="{BB962C8B-B14F-4D97-AF65-F5344CB8AC3E}">
        <p14:creationId xmlns:p14="http://schemas.microsoft.com/office/powerpoint/2010/main" val="334276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93CA9-9855-4354-9666-0D0409BF388A}"/>
              </a:ext>
            </a:extLst>
          </p:cNvPr>
          <p:cNvSpPr>
            <a:spLocks noGrp="1"/>
          </p:cNvSpPr>
          <p:nvPr>
            <p:ph type="title"/>
          </p:nvPr>
        </p:nvSpPr>
        <p:spPr/>
        <p:txBody>
          <a:bodyPr>
            <a:normAutofit fontScale="90000"/>
          </a:bodyPr>
          <a:lstStyle/>
          <a:p>
            <a:pPr algn="ctr"/>
            <a:r>
              <a:rPr lang="en-US" altLang="zh-CN" dirty="0"/>
              <a:t>Background Information</a:t>
            </a:r>
            <a:br>
              <a:rPr lang="en-US" altLang="zh-CN" dirty="0"/>
            </a:br>
            <a:r>
              <a:rPr lang="en-US" altLang="zh-CN" sz="5300" dirty="0"/>
              <a:t>What is gene set</a:t>
            </a:r>
            <a:endParaRPr lang="zh-CN" altLang="en-US" sz="5300" dirty="0"/>
          </a:p>
        </p:txBody>
      </p:sp>
      <p:sp>
        <p:nvSpPr>
          <p:cNvPr id="6" name="内容占位符 5">
            <a:extLst>
              <a:ext uri="{FF2B5EF4-FFF2-40B4-BE49-F238E27FC236}">
                <a16:creationId xmlns:a16="http://schemas.microsoft.com/office/drawing/2014/main" id="{3C164D0D-F8AE-4ED5-A8F2-5B192EC8BA83}"/>
              </a:ext>
            </a:extLst>
          </p:cNvPr>
          <p:cNvSpPr>
            <a:spLocks noGrp="1"/>
          </p:cNvSpPr>
          <p:nvPr>
            <p:ph idx="1"/>
          </p:nvPr>
        </p:nvSpPr>
        <p:spPr/>
        <p:txBody>
          <a:bodyPr anchor="ctr">
            <a:normAutofit/>
          </a:bodyPr>
          <a:lstStyle/>
          <a:p>
            <a:pPr marL="0" indent="0">
              <a:lnSpc>
                <a:spcPct val="100000"/>
              </a:lnSpc>
              <a:buNone/>
            </a:pPr>
            <a:r>
              <a:rPr lang="en-US" altLang="zh-CN" sz="3600" dirty="0"/>
              <a:t>Gene sets can be fuzzy or crisp. </a:t>
            </a:r>
          </a:p>
          <a:p>
            <a:pPr>
              <a:lnSpc>
                <a:spcPct val="100000"/>
              </a:lnSpc>
            </a:pPr>
            <a:r>
              <a:rPr lang="en-US" altLang="zh-CN" sz="3600" dirty="0"/>
              <a:t>In a </a:t>
            </a:r>
            <a:r>
              <a:rPr lang="en-US" altLang="zh-CN" sz="3600" b="1" dirty="0">
                <a:solidFill>
                  <a:schemeClr val="accent1"/>
                </a:solidFill>
              </a:rPr>
              <a:t>crisp</a:t>
            </a:r>
            <a:r>
              <a:rPr lang="en-US" altLang="zh-CN" sz="3600" dirty="0"/>
              <a:t> set, an element is either a member of the set or not. </a:t>
            </a:r>
          </a:p>
          <a:p>
            <a:pPr>
              <a:lnSpc>
                <a:spcPct val="100000"/>
              </a:lnSpc>
            </a:pPr>
            <a:r>
              <a:rPr lang="en-US" altLang="zh-CN" sz="3600" dirty="0"/>
              <a:t>In a </a:t>
            </a:r>
            <a:r>
              <a:rPr lang="en-US" altLang="zh-CN" sz="3600" b="1" dirty="0">
                <a:solidFill>
                  <a:schemeClr val="accent1"/>
                </a:solidFill>
              </a:rPr>
              <a:t>fuzzy or quantitative</a:t>
            </a:r>
            <a:r>
              <a:rPr lang="en-US" altLang="zh-CN" sz="3600" dirty="0"/>
              <a:t> set, an element has an associated value indicating a degree of membership. </a:t>
            </a:r>
            <a:r>
              <a:rPr lang="en-US" altLang="zh-CN" sz="3600" dirty="0" err="1"/>
              <a:t>Enrichr</a:t>
            </a:r>
            <a:r>
              <a:rPr lang="en-US" altLang="zh-CN" sz="3600" dirty="0"/>
              <a:t> accepts both crisp and fuzzy gene sets as input.</a:t>
            </a:r>
            <a:endParaRPr lang="zh-CN" altLang="en-US" sz="3600" dirty="0"/>
          </a:p>
        </p:txBody>
      </p:sp>
      <p:sp>
        <p:nvSpPr>
          <p:cNvPr id="5" name="灯片编号占位符 4">
            <a:extLst>
              <a:ext uri="{FF2B5EF4-FFF2-40B4-BE49-F238E27FC236}">
                <a16:creationId xmlns:a16="http://schemas.microsoft.com/office/drawing/2014/main" id="{7933BDE6-3E26-4F37-978D-0CEE87F2933C}"/>
              </a:ext>
            </a:extLst>
          </p:cNvPr>
          <p:cNvSpPr>
            <a:spLocks noGrp="1"/>
          </p:cNvSpPr>
          <p:nvPr>
            <p:ph type="sldNum" sz="quarter" idx="12"/>
          </p:nvPr>
        </p:nvSpPr>
        <p:spPr/>
        <p:txBody>
          <a:bodyPr/>
          <a:lstStyle/>
          <a:p>
            <a:fld id="{C459A2E7-EF64-44DE-AB9B-5D281FFC1F48}" type="slidenum">
              <a:rPr lang="zh-CN" altLang="en-US" smtClean="0"/>
              <a:t>11</a:t>
            </a:fld>
            <a:endParaRPr lang="zh-CN" altLang="en-US"/>
          </a:p>
        </p:txBody>
      </p:sp>
    </p:spTree>
    <p:extLst>
      <p:ext uri="{BB962C8B-B14F-4D97-AF65-F5344CB8AC3E}">
        <p14:creationId xmlns:p14="http://schemas.microsoft.com/office/powerpoint/2010/main" val="4185858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5B662A-573A-43C8-9EB1-7DEC9F14FE94}"/>
              </a:ext>
            </a:extLst>
          </p:cNvPr>
          <p:cNvSpPr>
            <a:spLocks noGrp="1"/>
          </p:cNvSpPr>
          <p:nvPr>
            <p:ph type="title"/>
          </p:nvPr>
        </p:nvSpPr>
        <p:spPr/>
        <p:txBody>
          <a:bodyPr>
            <a:normAutofit fontScale="90000"/>
          </a:bodyPr>
          <a:lstStyle/>
          <a:p>
            <a:pPr algn="ctr"/>
            <a:r>
              <a:rPr lang="en-US" altLang="zh-CN" dirty="0"/>
              <a:t>Background Information</a:t>
            </a:r>
            <a:br>
              <a:rPr lang="en-US" altLang="zh-CN" dirty="0"/>
            </a:br>
            <a:r>
              <a:rPr lang="en-US" altLang="zh-CN" sz="5000" dirty="0"/>
              <a:t>What are the four enrichment result score</a:t>
            </a:r>
            <a:endParaRPr lang="zh-CN" altLang="en-US" sz="5000" dirty="0"/>
          </a:p>
        </p:txBody>
      </p:sp>
      <p:sp>
        <p:nvSpPr>
          <p:cNvPr id="3" name="内容占位符 2">
            <a:extLst>
              <a:ext uri="{FF2B5EF4-FFF2-40B4-BE49-F238E27FC236}">
                <a16:creationId xmlns:a16="http://schemas.microsoft.com/office/drawing/2014/main" id="{EAC8B27E-7BA7-439C-ACD7-3295B8800406}"/>
              </a:ext>
            </a:extLst>
          </p:cNvPr>
          <p:cNvSpPr>
            <a:spLocks noGrp="1"/>
          </p:cNvSpPr>
          <p:nvPr>
            <p:ph sz="half" idx="1"/>
          </p:nvPr>
        </p:nvSpPr>
        <p:spPr/>
        <p:txBody>
          <a:bodyPr anchor="ctr">
            <a:noAutofit/>
          </a:bodyPr>
          <a:lstStyle/>
          <a:p>
            <a:pPr>
              <a:lnSpc>
                <a:spcPct val="110000"/>
              </a:lnSpc>
            </a:pPr>
            <a:r>
              <a:rPr lang="en-US" altLang="zh-CN" sz="2400" dirty="0"/>
              <a:t>The </a:t>
            </a:r>
            <a:r>
              <a:rPr lang="en-US" altLang="zh-CN" sz="2400" b="1" dirty="0">
                <a:solidFill>
                  <a:schemeClr val="accent1"/>
                </a:solidFill>
              </a:rPr>
              <a:t>p-value</a:t>
            </a:r>
            <a:r>
              <a:rPr lang="en-US" altLang="zh-CN" sz="2400" dirty="0"/>
              <a:t>: Fisher's exact test or the hypergeometric test. This is a binomial proportion test that assumes a binomial distribution and independence for probability of any gene belonging to any set.</a:t>
            </a:r>
          </a:p>
          <a:p>
            <a:pPr>
              <a:lnSpc>
                <a:spcPct val="110000"/>
              </a:lnSpc>
            </a:pPr>
            <a:r>
              <a:rPr lang="en-US" altLang="zh-CN" sz="2400" dirty="0"/>
              <a:t>The </a:t>
            </a:r>
            <a:r>
              <a:rPr lang="en-US" altLang="zh-CN" sz="2400" b="1" dirty="0">
                <a:solidFill>
                  <a:schemeClr val="accent1"/>
                </a:solidFill>
              </a:rPr>
              <a:t>q-value</a:t>
            </a:r>
            <a:r>
              <a:rPr lang="en-US" altLang="zh-CN" sz="2400" dirty="0"/>
              <a:t>: an adjusted p-value using the </a:t>
            </a:r>
            <a:r>
              <a:rPr lang="en-US" altLang="zh-CN" sz="2400" dirty="0" err="1"/>
              <a:t>Benjamini</a:t>
            </a:r>
            <a:r>
              <a:rPr lang="en-US" altLang="zh-CN" sz="2400" dirty="0"/>
              <a:t>-Hochberg method for correction for multiple hypotheses testing.</a:t>
            </a:r>
            <a:endParaRPr lang="zh-CN" altLang="en-US" sz="2400" dirty="0"/>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957E343F-0C00-4019-A6B8-2E6351C27E36}"/>
                  </a:ext>
                </a:extLst>
              </p:cNvPr>
              <p:cNvSpPr>
                <a:spLocks noGrp="1"/>
              </p:cNvSpPr>
              <p:nvPr>
                <p:ph sz="half" idx="2"/>
              </p:nvPr>
            </p:nvSpPr>
            <p:spPr/>
            <p:txBody>
              <a:bodyPr anchor="ctr">
                <a:normAutofit/>
              </a:bodyPr>
              <a:lstStyle/>
              <a:p>
                <a:pPr>
                  <a:lnSpc>
                    <a:spcPct val="100000"/>
                  </a:lnSpc>
                </a:pPr>
                <a:r>
                  <a:rPr lang="en-US" altLang="zh-CN" sz="2400" dirty="0"/>
                  <a:t>The </a:t>
                </a:r>
                <a:r>
                  <a:rPr lang="en-US" altLang="zh-CN" sz="2400" b="1" dirty="0">
                    <a:solidFill>
                      <a:schemeClr val="accent1"/>
                    </a:solidFill>
                  </a:rPr>
                  <a:t>rank score or z-score</a:t>
                </a:r>
                <a:r>
                  <a:rPr lang="en-US" altLang="zh-CN" sz="2400" dirty="0"/>
                  <a:t> is computed using a modification to Fisher's exact test in which we compute a z-score for deviation from an expected rank. </a:t>
                </a:r>
              </a:p>
              <a:p>
                <a:pPr>
                  <a:lnSpc>
                    <a:spcPct val="100000"/>
                  </a:lnSpc>
                </a:pPr>
                <a:r>
                  <a:rPr lang="en-US" altLang="zh-CN" sz="2400" dirty="0"/>
                  <a:t>The </a:t>
                </a:r>
                <a:r>
                  <a:rPr lang="en-US" altLang="zh-CN" sz="2400" b="1" dirty="0">
                    <a:solidFill>
                      <a:schemeClr val="accent1"/>
                    </a:solidFill>
                  </a:rPr>
                  <a:t>combined score</a:t>
                </a:r>
                <a:r>
                  <a:rPr lang="en-US" altLang="zh-CN" sz="2400" dirty="0"/>
                  <a:t> is a combination of the p-value and z-score calculated by multiplying the two scores as follows:</a:t>
                </a:r>
              </a:p>
              <a:p>
                <a:pPr marL="0" indent="0" algn="ctr">
                  <a:lnSpc>
                    <a:spcPct val="10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ln</m:t>
                          </m:r>
                        </m:fName>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𝑝</m:t>
                              </m:r>
                            </m:e>
                          </m:d>
                        </m:e>
                      </m:func>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oMath>
                  </m:oMathPara>
                </a14:m>
                <a:endParaRPr lang="zh-CN" altLang="en-US" sz="2400" dirty="0"/>
              </a:p>
            </p:txBody>
          </p:sp>
        </mc:Choice>
        <mc:Fallback>
          <p:sp>
            <p:nvSpPr>
              <p:cNvPr id="4" name="内容占位符 3">
                <a:extLst>
                  <a:ext uri="{FF2B5EF4-FFF2-40B4-BE49-F238E27FC236}">
                    <a16:creationId xmlns:a16="http://schemas.microsoft.com/office/drawing/2014/main" id="{957E343F-0C00-4019-A6B8-2E6351C27E36}"/>
                  </a:ext>
                </a:extLst>
              </p:cNvPr>
              <p:cNvSpPr>
                <a:spLocks noGrp="1" noRot="1" noChangeAspect="1" noMove="1" noResize="1" noEditPoints="1" noAdjustHandles="1" noChangeArrowheads="1" noChangeShapeType="1" noTextEdit="1"/>
              </p:cNvSpPr>
              <p:nvPr>
                <p:ph sz="half" idx="2"/>
              </p:nvPr>
            </p:nvSpPr>
            <p:spPr>
              <a:blipFill>
                <a:blip r:embed="rId2"/>
                <a:stretch>
                  <a:fillRect l="-1647" r="-1059"/>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C51297E4-72EC-4D37-9570-C8642AD4B0BA}"/>
              </a:ext>
            </a:extLst>
          </p:cNvPr>
          <p:cNvSpPr>
            <a:spLocks noGrp="1"/>
          </p:cNvSpPr>
          <p:nvPr>
            <p:ph type="sldNum" sz="quarter" idx="12"/>
          </p:nvPr>
        </p:nvSpPr>
        <p:spPr/>
        <p:txBody>
          <a:bodyPr/>
          <a:lstStyle/>
          <a:p>
            <a:fld id="{C459A2E7-EF64-44DE-AB9B-5D281FFC1F48}" type="slidenum">
              <a:rPr lang="zh-CN" altLang="en-US" smtClean="0"/>
              <a:t>12</a:t>
            </a:fld>
            <a:endParaRPr lang="zh-CN" altLang="en-US"/>
          </a:p>
        </p:txBody>
      </p:sp>
    </p:spTree>
    <p:extLst>
      <p:ext uri="{BB962C8B-B14F-4D97-AF65-F5344CB8AC3E}">
        <p14:creationId xmlns:p14="http://schemas.microsoft.com/office/powerpoint/2010/main" val="3517507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031E5-5770-4E95-A107-FF075FDAF586}"/>
              </a:ext>
            </a:extLst>
          </p:cNvPr>
          <p:cNvSpPr>
            <a:spLocks noGrp="1"/>
          </p:cNvSpPr>
          <p:nvPr>
            <p:ph type="title"/>
          </p:nvPr>
        </p:nvSpPr>
        <p:spPr/>
        <p:txBody>
          <a:bodyPr>
            <a:normAutofit fontScale="90000"/>
          </a:bodyPr>
          <a:lstStyle/>
          <a:p>
            <a:pPr algn="ctr"/>
            <a:r>
              <a:rPr lang="en-US" altLang="zh-CN" dirty="0"/>
              <a:t>Background Information</a:t>
            </a:r>
            <a:br>
              <a:rPr lang="en-US" altLang="zh-CN" dirty="0"/>
            </a:br>
            <a:r>
              <a:rPr lang="en-US" altLang="zh-CN" sz="5000" dirty="0"/>
              <a:t>What is a gene set library’s background</a:t>
            </a:r>
            <a:endParaRPr lang="zh-CN" altLang="en-US" sz="5000" dirty="0"/>
          </a:p>
        </p:txBody>
      </p:sp>
      <p:sp>
        <p:nvSpPr>
          <p:cNvPr id="6" name="内容占位符 5">
            <a:extLst>
              <a:ext uri="{FF2B5EF4-FFF2-40B4-BE49-F238E27FC236}">
                <a16:creationId xmlns:a16="http://schemas.microsoft.com/office/drawing/2014/main" id="{410A4054-ACE8-4A0B-823F-21B50BDCBFE3}"/>
              </a:ext>
            </a:extLst>
          </p:cNvPr>
          <p:cNvSpPr>
            <a:spLocks noGrp="1"/>
          </p:cNvSpPr>
          <p:nvPr>
            <p:ph idx="1"/>
          </p:nvPr>
        </p:nvSpPr>
        <p:spPr/>
        <p:txBody>
          <a:bodyPr anchor="ctr">
            <a:normAutofit fontScale="92500" lnSpcReduction="10000"/>
          </a:bodyPr>
          <a:lstStyle/>
          <a:p>
            <a:pPr marL="0" indent="0">
              <a:lnSpc>
                <a:spcPct val="110000"/>
              </a:lnSpc>
              <a:buNone/>
            </a:pPr>
            <a:r>
              <a:rPr lang="en-US" altLang="zh-CN" dirty="0"/>
              <a:t>Since the Fisher's exact test produces lower p-values for longer lists even when the input lists are random, </a:t>
            </a:r>
            <a:r>
              <a:rPr lang="en-US" altLang="zh-CN" dirty="0" err="1"/>
              <a:t>Enrichr</a:t>
            </a:r>
            <a:r>
              <a:rPr lang="en-US" altLang="zh-CN" dirty="0"/>
              <a:t> precomputes a background expected rank for each term in each gene set library.</a:t>
            </a:r>
          </a:p>
          <a:p>
            <a:pPr marL="0" indent="0">
              <a:lnSpc>
                <a:spcPct val="110000"/>
              </a:lnSpc>
              <a:buNone/>
            </a:pPr>
            <a:r>
              <a:rPr lang="en-US" altLang="zh-CN" dirty="0"/>
              <a:t>The background is a lookup table of expected ranks and variances for each term in the library. These expected values are precomputed using Fisher's exact test for many random input gene lists for each term in the gene set library. </a:t>
            </a:r>
            <a:r>
              <a:rPr lang="en-US" altLang="zh-CN" dirty="0" err="1"/>
              <a:t>Enrichr</a:t>
            </a:r>
            <a:r>
              <a:rPr lang="en-US" altLang="zh-CN" dirty="0"/>
              <a:t> uses this lookup table to calculate the mean rank and standard deviation from this expected rank as the z-score.</a:t>
            </a:r>
            <a:endParaRPr lang="zh-CN" altLang="en-US" dirty="0"/>
          </a:p>
        </p:txBody>
      </p:sp>
      <p:sp>
        <p:nvSpPr>
          <p:cNvPr id="5" name="灯片编号占位符 4">
            <a:extLst>
              <a:ext uri="{FF2B5EF4-FFF2-40B4-BE49-F238E27FC236}">
                <a16:creationId xmlns:a16="http://schemas.microsoft.com/office/drawing/2014/main" id="{3FB5B0AA-F325-4C41-8652-2CB093B2A9AE}"/>
              </a:ext>
            </a:extLst>
          </p:cNvPr>
          <p:cNvSpPr>
            <a:spLocks noGrp="1"/>
          </p:cNvSpPr>
          <p:nvPr>
            <p:ph type="sldNum" sz="quarter" idx="12"/>
          </p:nvPr>
        </p:nvSpPr>
        <p:spPr/>
        <p:txBody>
          <a:bodyPr/>
          <a:lstStyle/>
          <a:p>
            <a:fld id="{C459A2E7-EF64-44DE-AB9B-5D281FFC1F48}" type="slidenum">
              <a:rPr lang="zh-CN" altLang="en-US" smtClean="0"/>
              <a:t>13</a:t>
            </a:fld>
            <a:endParaRPr lang="zh-CN" altLang="en-US"/>
          </a:p>
        </p:txBody>
      </p:sp>
    </p:spTree>
    <p:extLst>
      <p:ext uri="{BB962C8B-B14F-4D97-AF65-F5344CB8AC3E}">
        <p14:creationId xmlns:p14="http://schemas.microsoft.com/office/powerpoint/2010/main" val="103349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D2788B-8348-4556-8A11-F3E65636D4CF}"/>
              </a:ext>
            </a:extLst>
          </p:cNvPr>
          <p:cNvSpPr>
            <a:spLocks noGrp="1"/>
          </p:cNvSpPr>
          <p:nvPr>
            <p:ph type="title"/>
          </p:nvPr>
        </p:nvSpPr>
        <p:spPr/>
        <p:txBody>
          <a:bodyPr>
            <a:normAutofit fontScale="90000"/>
          </a:bodyPr>
          <a:lstStyle/>
          <a:p>
            <a:pPr algn="ctr"/>
            <a:r>
              <a:rPr lang="en-US" altLang="zh-CN" dirty="0"/>
              <a:t>Background Information</a:t>
            </a:r>
            <a:br>
              <a:rPr lang="en-US" altLang="zh-CN" dirty="0"/>
            </a:br>
            <a:r>
              <a:rPr lang="en-US" altLang="zh-CN" sz="4200" dirty="0"/>
              <a:t>How does </a:t>
            </a:r>
            <a:r>
              <a:rPr lang="en-US" altLang="zh-CN" sz="4200" dirty="0" err="1"/>
              <a:t>Enrichr</a:t>
            </a:r>
            <a:r>
              <a:rPr lang="en-US" altLang="zh-CN" sz="4200" dirty="0"/>
              <a:t> correct for multiple hypotheses</a:t>
            </a:r>
            <a:endParaRPr lang="zh-CN" altLang="en-US" sz="4200" dirty="0"/>
          </a:p>
        </p:txBody>
      </p:sp>
      <p:sp>
        <p:nvSpPr>
          <p:cNvPr id="6" name="内容占位符 5">
            <a:extLst>
              <a:ext uri="{FF2B5EF4-FFF2-40B4-BE49-F238E27FC236}">
                <a16:creationId xmlns:a16="http://schemas.microsoft.com/office/drawing/2014/main" id="{DB216A9F-EE1B-4F22-9AEB-7CE380F25A9C}"/>
              </a:ext>
            </a:extLst>
          </p:cNvPr>
          <p:cNvSpPr>
            <a:spLocks noGrp="1"/>
          </p:cNvSpPr>
          <p:nvPr>
            <p:ph idx="1"/>
          </p:nvPr>
        </p:nvSpPr>
        <p:spPr/>
        <p:txBody>
          <a:bodyPr anchor="ctr"/>
          <a:lstStyle/>
          <a:p>
            <a:pPr marL="0" indent="0">
              <a:buNone/>
            </a:pPr>
            <a:r>
              <a:rPr lang="en-US" altLang="zh-CN" dirty="0" err="1"/>
              <a:t>Enrichr</a:t>
            </a:r>
            <a:r>
              <a:rPr lang="en-US" altLang="zh-CN" dirty="0"/>
              <a:t> uses the </a:t>
            </a:r>
            <a:r>
              <a:rPr lang="en-US" altLang="zh-CN" b="1" dirty="0" err="1">
                <a:solidFill>
                  <a:schemeClr val="accent1"/>
                </a:solidFill>
              </a:rPr>
              <a:t>Benjamini</a:t>
            </a:r>
            <a:r>
              <a:rPr lang="en-US" altLang="zh-CN" b="1" dirty="0">
                <a:solidFill>
                  <a:schemeClr val="accent1"/>
                </a:solidFill>
              </a:rPr>
              <a:t>-Hochberg (BH) </a:t>
            </a:r>
            <a:r>
              <a:rPr lang="en-US" altLang="zh-CN" dirty="0"/>
              <a:t>procedure to account for this issue. We display the correct BH q-values in the tables and charts. The bar chart appears gray if it does not meet the cutoff of 0.05 before correction.</a:t>
            </a:r>
            <a:endParaRPr lang="zh-CN" altLang="en-US" dirty="0"/>
          </a:p>
        </p:txBody>
      </p:sp>
      <p:sp>
        <p:nvSpPr>
          <p:cNvPr id="5" name="灯片编号占位符 4">
            <a:extLst>
              <a:ext uri="{FF2B5EF4-FFF2-40B4-BE49-F238E27FC236}">
                <a16:creationId xmlns:a16="http://schemas.microsoft.com/office/drawing/2014/main" id="{8325A5F8-889A-475B-B3C7-64018E5EEA61}"/>
              </a:ext>
            </a:extLst>
          </p:cNvPr>
          <p:cNvSpPr>
            <a:spLocks noGrp="1"/>
          </p:cNvSpPr>
          <p:nvPr>
            <p:ph type="sldNum" sz="quarter" idx="12"/>
          </p:nvPr>
        </p:nvSpPr>
        <p:spPr/>
        <p:txBody>
          <a:bodyPr/>
          <a:lstStyle/>
          <a:p>
            <a:fld id="{C459A2E7-EF64-44DE-AB9B-5D281FFC1F48}" type="slidenum">
              <a:rPr lang="zh-CN" altLang="en-US" smtClean="0"/>
              <a:t>14</a:t>
            </a:fld>
            <a:endParaRPr lang="zh-CN" altLang="en-US"/>
          </a:p>
        </p:txBody>
      </p:sp>
    </p:spTree>
    <p:extLst>
      <p:ext uri="{BB962C8B-B14F-4D97-AF65-F5344CB8AC3E}">
        <p14:creationId xmlns:p14="http://schemas.microsoft.com/office/powerpoint/2010/main" val="2358268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D2727-B634-474D-8088-518C17A1118B}"/>
              </a:ext>
            </a:extLst>
          </p:cNvPr>
          <p:cNvSpPr>
            <a:spLocks noGrp="1"/>
          </p:cNvSpPr>
          <p:nvPr>
            <p:ph type="title"/>
          </p:nvPr>
        </p:nvSpPr>
        <p:spPr/>
        <p:txBody>
          <a:bodyPr/>
          <a:lstStyle/>
          <a:p>
            <a:pPr algn="ctr"/>
            <a:r>
              <a:rPr lang="en-US" altLang="zh-CN" dirty="0"/>
              <a:t>Enrichment Bar Plot</a:t>
            </a:r>
          </a:p>
        </p:txBody>
      </p:sp>
      <p:pic>
        <p:nvPicPr>
          <p:cNvPr id="10" name="内容占位符 9">
            <a:extLst>
              <a:ext uri="{FF2B5EF4-FFF2-40B4-BE49-F238E27FC236}">
                <a16:creationId xmlns:a16="http://schemas.microsoft.com/office/drawing/2014/main" id="{69DAD9C8-3472-4DC0-9603-4335FFBC36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711" y="2169863"/>
            <a:ext cx="11262578" cy="3701548"/>
          </a:xfrm>
        </p:spPr>
      </p:pic>
      <p:sp>
        <p:nvSpPr>
          <p:cNvPr id="5" name="灯片编号占位符 4">
            <a:extLst>
              <a:ext uri="{FF2B5EF4-FFF2-40B4-BE49-F238E27FC236}">
                <a16:creationId xmlns:a16="http://schemas.microsoft.com/office/drawing/2014/main" id="{1ACD6F81-AD96-4564-BD21-4B63546BEDA2}"/>
              </a:ext>
            </a:extLst>
          </p:cNvPr>
          <p:cNvSpPr>
            <a:spLocks noGrp="1"/>
          </p:cNvSpPr>
          <p:nvPr>
            <p:ph type="sldNum" sz="quarter" idx="12"/>
          </p:nvPr>
        </p:nvSpPr>
        <p:spPr/>
        <p:txBody>
          <a:bodyPr/>
          <a:lstStyle/>
          <a:p>
            <a:fld id="{C459A2E7-EF64-44DE-AB9B-5D281FFC1F48}" type="slidenum">
              <a:rPr lang="zh-CN" altLang="en-US" smtClean="0"/>
              <a:t>15</a:t>
            </a:fld>
            <a:endParaRPr lang="zh-CN" altLang="en-US"/>
          </a:p>
        </p:txBody>
      </p:sp>
    </p:spTree>
    <p:extLst>
      <p:ext uri="{BB962C8B-B14F-4D97-AF65-F5344CB8AC3E}">
        <p14:creationId xmlns:p14="http://schemas.microsoft.com/office/powerpoint/2010/main" val="175736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EB659-3B25-434D-A0D6-2EC298DAADDC}"/>
              </a:ext>
            </a:extLst>
          </p:cNvPr>
          <p:cNvSpPr>
            <a:spLocks noGrp="1"/>
          </p:cNvSpPr>
          <p:nvPr>
            <p:ph type="title"/>
          </p:nvPr>
        </p:nvSpPr>
        <p:spPr/>
        <p:txBody>
          <a:bodyPr/>
          <a:lstStyle/>
          <a:p>
            <a:pPr algn="ctr"/>
            <a:r>
              <a:rPr lang="en-US" altLang="zh-CN" dirty="0"/>
              <a:t>Content</a:t>
            </a:r>
            <a:endParaRPr lang="zh-CN" altLang="en-US" dirty="0"/>
          </a:p>
        </p:txBody>
      </p:sp>
      <p:sp>
        <p:nvSpPr>
          <p:cNvPr id="3" name="内容占位符 2">
            <a:extLst>
              <a:ext uri="{FF2B5EF4-FFF2-40B4-BE49-F238E27FC236}">
                <a16:creationId xmlns:a16="http://schemas.microsoft.com/office/drawing/2014/main" id="{734B1D66-CC6E-42E6-BAED-65470664131C}"/>
              </a:ext>
            </a:extLst>
          </p:cNvPr>
          <p:cNvSpPr>
            <a:spLocks noGrp="1"/>
          </p:cNvSpPr>
          <p:nvPr>
            <p:ph idx="1"/>
          </p:nvPr>
        </p:nvSpPr>
        <p:spPr/>
        <p:txBody>
          <a:bodyPr anchor="ctr">
            <a:normAutofit fontScale="85000" lnSpcReduction="20000"/>
          </a:bodyPr>
          <a:lstStyle/>
          <a:p>
            <a:pPr marL="514350" indent="-514350">
              <a:lnSpc>
                <a:spcPct val="100000"/>
              </a:lnSpc>
              <a:buFont typeface="+mj-lt"/>
              <a:buAutoNum type="arabicPeriod"/>
            </a:pPr>
            <a:r>
              <a:rPr lang="en-US" altLang="zh-CN" sz="3600" dirty="0"/>
              <a:t>Algorithm</a:t>
            </a:r>
          </a:p>
          <a:p>
            <a:pPr marL="457200" lvl="1" indent="0">
              <a:lnSpc>
                <a:spcPct val="100000"/>
              </a:lnSpc>
              <a:buNone/>
            </a:pPr>
            <a:r>
              <a:rPr lang="en-US" altLang="zh-CN" sz="3200" dirty="0"/>
              <a:t>1.1. Hypergeometric distribution</a:t>
            </a:r>
          </a:p>
          <a:p>
            <a:pPr marL="457200" lvl="1" indent="0">
              <a:lnSpc>
                <a:spcPct val="100000"/>
              </a:lnSpc>
              <a:buNone/>
            </a:pPr>
            <a:r>
              <a:rPr lang="en-US" altLang="zh-CN" sz="3200" dirty="0"/>
              <a:t>1.2. Fisher exact test</a:t>
            </a:r>
          </a:p>
          <a:p>
            <a:pPr marL="514350" indent="-514350">
              <a:lnSpc>
                <a:spcPct val="100000"/>
              </a:lnSpc>
              <a:buFont typeface="+mj-lt"/>
              <a:buAutoNum type="arabicPeriod"/>
            </a:pPr>
            <a:r>
              <a:rPr lang="en-US" altLang="zh-CN" sz="3600" dirty="0"/>
              <a:t>Software</a:t>
            </a:r>
          </a:p>
          <a:p>
            <a:pPr marL="457200" lvl="1" indent="0">
              <a:lnSpc>
                <a:spcPct val="100000"/>
              </a:lnSpc>
              <a:buNone/>
            </a:pPr>
            <a:r>
              <a:rPr lang="en-US" altLang="zh-CN" sz="3200" dirty="0"/>
              <a:t>2.1. DAVID</a:t>
            </a:r>
          </a:p>
          <a:p>
            <a:pPr marL="914400" lvl="2" indent="0">
              <a:lnSpc>
                <a:spcPct val="100000"/>
              </a:lnSpc>
              <a:buNone/>
            </a:pPr>
            <a:r>
              <a:rPr lang="en-US" altLang="zh-CN" sz="2800" dirty="0"/>
              <a:t>2.1.1. EASE score:</a:t>
            </a:r>
            <a:r>
              <a:rPr lang="zh-CN" altLang="en-US" sz="2800" dirty="0"/>
              <a:t> </a:t>
            </a:r>
            <a:r>
              <a:rPr lang="en-US" altLang="zh-CN" sz="2800" dirty="0"/>
              <a:t>a</a:t>
            </a:r>
            <a:r>
              <a:rPr lang="zh-CN" altLang="en-US" sz="2800" dirty="0"/>
              <a:t> </a:t>
            </a:r>
            <a:r>
              <a:rPr lang="en-US" altLang="zh-CN" sz="2800" dirty="0"/>
              <a:t>modified</a:t>
            </a:r>
            <a:r>
              <a:rPr lang="zh-CN" altLang="en-US" sz="2800" dirty="0"/>
              <a:t> </a:t>
            </a:r>
            <a:r>
              <a:rPr lang="en-US" altLang="zh-CN" sz="2800" dirty="0"/>
              <a:t>Fisher</a:t>
            </a:r>
            <a:r>
              <a:rPr lang="zh-CN" altLang="en-US" sz="2800" dirty="0"/>
              <a:t> </a:t>
            </a:r>
            <a:r>
              <a:rPr lang="en-US" altLang="zh-CN" sz="2800" dirty="0"/>
              <a:t>Exact</a:t>
            </a:r>
            <a:r>
              <a:rPr lang="zh-CN" altLang="en-US" sz="2800" dirty="0"/>
              <a:t> </a:t>
            </a:r>
            <a:r>
              <a:rPr lang="en-US" altLang="zh-CN" sz="2800" dirty="0"/>
              <a:t>p-value</a:t>
            </a:r>
          </a:p>
          <a:p>
            <a:pPr marL="457200" lvl="1" indent="0">
              <a:lnSpc>
                <a:spcPct val="100000"/>
              </a:lnSpc>
              <a:buNone/>
            </a:pPr>
            <a:r>
              <a:rPr lang="en-US" altLang="zh-CN" sz="3200" dirty="0"/>
              <a:t>2.2. </a:t>
            </a:r>
            <a:r>
              <a:rPr lang="en-US" altLang="zh-CN" sz="3200" dirty="0" err="1"/>
              <a:t>Enrichr</a:t>
            </a:r>
            <a:endParaRPr lang="en-US" altLang="zh-CN" sz="3200" dirty="0"/>
          </a:p>
          <a:p>
            <a:pPr marL="457200" lvl="1" indent="0">
              <a:lnSpc>
                <a:spcPct val="100000"/>
              </a:lnSpc>
              <a:buNone/>
            </a:pPr>
            <a:r>
              <a:rPr lang="en-US" altLang="zh-CN" sz="3200" dirty="0"/>
              <a:t>	</a:t>
            </a:r>
            <a:r>
              <a:rPr lang="en-US" altLang="zh-CN" dirty="0"/>
              <a:t>2.2.1. The Basics</a:t>
            </a:r>
          </a:p>
          <a:p>
            <a:pPr marL="457200" lvl="1" indent="0">
              <a:lnSpc>
                <a:spcPct val="100000"/>
              </a:lnSpc>
              <a:buNone/>
            </a:pPr>
            <a:r>
              <a:rPr lang="en-US" altLang="zh-CN" dirty="0"/>
              <a:t>	2.2.2. Background Information</a:t>
            </a:r>
          </a:p>
          <a:p>
            <a:pPr marL="514350" indent="-514350">
              <a:lnSpc>
                <a:spcPct val="100000"/>
              </a:lnSpc>
              <a:buFont typeface="+mj-lt"/>
              <a:buAutoNum type="arabicPeriod"/>
            </a:pPr>
            <a:r>
              <a:rPr lang="en-US" altLang="zh-CN" sz="3600" dirty="0"/>
              <a:t>Enrichment Bar Plot</a:t>
            </a:r>
            <a:endParaRPr lang="zh-CN" altLang="en-US" sz="3600" dirty="0"/>
          </a:p>
        </p:txBody>
      </p:sp>
      <p:sp>
        <p:nvSpPr>
          <p:cNvPr id="4" name="灯片编号占位符 3">
            <a:extLst>
              <a:ext uri="{FF2B5EF4-FFF2-40B4-BE49-F238E27FC236}">
                <a16:creationId xmlns:a16="http://schemas.microsoft.com/office/drawing/2014/main" id="{84D4D00B-37C5-4326-9375-1441AC5D8AF8}"/>
              </a:ext>
            </a:extLst>
          </p:cNvPr>
          <p:cNvSpPr>
            <a:spLocks noGrp="1"/>
          </p:cNvSpPr>
          <p:nvPr>
            <p:ph type="sldNum" sz="quarter" idx="12"/>
          </p:nvPr>
        </p:nvSpPr>
        <p:spPr/>
        <p:txBody>
          <a:bodyPr/>
          <a:lstStyle/>
          <a:p>
            <a:fld id="{C459A2E7-EF64-44DE-AB9B-5D281FFC1F48}" type="slidenum">
              <a:rPr lang="zh-CN" altLang="en-US" smtClean="0"/>
              <a:t>2</a:t>
            </a:fld>
            <a:endParaRPr lang="zh-CN" altLang="en-US"/>
          </a:p>
        </p:txBody>
      </p:sp>
    </p:spTree>
    <p:extLst>
      <p:ext uri="{BB962C8B-B14F-4D97-AF65-F5344CB8AC3E}">
        <p14:creationId xmlns:p14="http://schemas.microsoft.com/office/powerpoint/2010/main" val="369772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5F8598-E45C-4935-A2D9-413C5162A3AE}"/>
              </a:ext>
            </a:extLst>
          </p:cNvPr>
          <p:cNvSpPr>
            <a:spLocks noGrp="1"/>
          </p:cNvSpPr>
          <p:nvPr>
            <p:ph type="title"/>
          </p:nvPr>
        </p:nvSpPr>
        <p:spPr/>
        <p:txBody>
          <a:bodyPr/>
          <a:lstStyle/>
          <a:p>
            <a:pPr algn="ctr"/>
            <a:r>
              <a:rPr lang="en-US" altLang="zh-CN" dirty="0"/>
              <a:t>Hypergeometric distribution</a:t>
            </a:r>
            <a:endParaRPr lang="zh-CN" altLang="en-US" dirty="0"/>
          </a:p>
        </p:txBody>
      </p:sp>
      <p:sp>
        <p:nvSpPr>
          <p:cNvPr id="3" name="内容占位符 2">
            <a:extLst>
              <a:ext uri="{FF2B5EF4-FFF2-40B4-BE49-F238E27FC236}">
                <a16:creationId xmlns:a16="http://schemas.microsoft.com/office/drawing/2014/main" id="{18531437-0DF9-4DC7-B57C-F620050BA6EF}"/>
              </a:ext>
            </a:extLst>
          </p:cNvPr>
          <p:cNvSpPr>
            <a:spLocks noGrp="1"/>
          </p:cNvSpPr>
          <p:nvPr>
            <p:ph idx="1"/>
          </p:nvPr>
        </p:nvSpPr>
        <p:spPr/>
        <p:txBody>
          <a:bodyPr anchor="ctr"/>
          <a:lstStyle/>
          <a:p>
            <a:pPr marL="0" indent="0">
              <a:buNone/>
            </a:pPr>
            <a:r>
              <a:rPr lang="en-US" altLang="zh-CN" dirty="0"/>
              <a:t>The following conditions characterize the hypergeometric distribution:</a:t>
            </a:r>
          </a:p>
          <a:p>
            <a:r>
              <a:rPr lang="en-US" altLang="zh-CN" dirty="0"/>
              <a:t>The result of each draw (the elements of the population being sampled) can be classified into </a:t>
            </a:r>
            <a:r>
              <a:rPr lang="en-US" altLang="zh-CN" b="1" dirty="0">
                <a:solidFill>
                  <a:schemeClr val="accent1"/>
                </a:solidFill>
              </a:rPr>
              <a:t>two mutually exclusive categories</a:t>
            </a:r>
            <a:r>
              <a:rPr lang="en-US" altLang="zh-CN" dirty="0"/>
              <a:t> (e.g. Success/Fail or Employed/Unemployed).</a:t>
            </a:r>
          </a:p>
          <a:p>
            <a:r>
              <a:rPr lang="en-US" altLang="zh-CN" dirty="0"/>
              <a:t>The probability of a success changes on each draw, as each draw decreases the population (</a:t>
            </a:r>
            <a:r>
              <a:rPr lang="en-US" altLang="zh-CN" b="1" dirty="0">
                <a:solidFill>
                  <a:schemeClr val="accent1"/>
                </a:solidFill>
              </a:rPr>
              <a:t>sampling without replacement</a:t>
            </a:r>
            <a:r>
              <a:rPr lang="en-US" altLang="zh-CN" dirty="0"/>
              <a:t> from a finite population).</a:t>
            </a:r>
            <a:endParaRPr lang="zh-CN" altLang="en-US" dirty="0"/>
          </a:p>
        </p:txBody>
      </p:sp>
      <p:sp>
        <p:nvSpPr>
          <p:cNvPr id="4" name="灯片编号占位符 3">
            <a:extLst>
              <a:ext uri="{FF2B5EF4-FFF2-40B4-BE49-F238E27FC236}">
                <a16:creationId xmlns:a16="http://schemas.microsoft.com/office/drawing/2014/main" id="{6DEB1130-B2AC-486F-A705-B9F80D71C6C1}"/>
              </a:ext>
            </a:extLst>
          </p:cNvPr>
          <p:cNvSpPr>
            <a:spLocks noGrp="1"/>
          </p:cNvSpPr>
          <p:nvPr>
            <p:ph type="sldNum" sz="quarter" idx="12"/>
          </p:nvPr>
        </p:nvSpPr>
        <p:spPr/>
        <p:txBody>
          <a:bodyPr/>
          <a:lstStyle/>
          <a:p>
            <a:fld id="{C459A2E7-EF64-44DE-AB9B-5D281FFC1F48}" type="slidenum">
              <a:rPr lang="zh-CN" altLang="en-US" smtClean="0"/>
              <a:t>3</a:t>
            </a:fld>
            <a:endParaRPr lang="zh-CN" altLang="en-US"/>
          </a:p>
        </p:txBody>
      </p:sp>
    </p:spTree>
    <p:extLst>
      <p:ext uri="{BB962C8B-B14F-4D97-AF65-F5344CB8AC3E}">
        <p14:creationId xmlns:p14="http://schemas.microsoft.com/office/powerpoint/2010/main" val="958214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B19218-72A3-40FD-9930-E41E0CC3B9D5}"/>
              </a:ext>
            </a:extLst>
          </p:cNvPr>
          <p:cNvSpPr>
            <a:spLocks noGrp="1"/>
          </p:cNvSpPr>
          <p:nvPr>
            <p:ph type="title"/>
          </p:nvPr>
        </p:nvSpPr>
        <p:spPr/>
        <p:txBody>
          <a:bodyPr/>
          <a:lstStyle/>
          <a:p>
            <a:pPr algn="ctr"/>
            <a:r>
              <a:rPr lang="en-US" altLang="zh-CN" dirty="0"/>
              <a:t>Hypergeometric distribution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5CCF11D-B01B-41DC-BD44-C150F632AF4F}"/>
                  </a:ext>
                </a:extLst>
              </p:cNvPr>
              <p:cNvSpPr>
                <a:spLocks noGrp="1"/>
              </p:cNvSpPr>
              <p:nvPr>
                <p:ph idx="1"/>
              </p:nvPr>
            </p:nvSpPr>
            <p:spPr/>
            <p:txBody>
              <a:bodyPr anchor="ctr"/>
              <a:lstStyle/>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𝑟</m:t>
                              </m:r>
                            </m:sub>
                            <m:sup>
                              <m:r>
                                <a:rPr lang="en-US" altLang="zh-CN" b="0" i="1" smtClean="0">
                                  <a:latin typeface="Cambria Math" panose="02040503050406030204" pitchFamily="18" charset="0"/>
                                </a:rPr>
                                <m:t>𝑦</m:t>
                              </m:r>
                            </m:sup>
                          </m:sSubSup>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𝐶</m:t>
                              </m:r>
                            </m:e>
                            <m:sub>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𝑟</m:t>
                              </m:r>
                            </m:sub>
                            <m:sup>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sup>
                          </m:sSubSup>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𝑁</m:t>
                              </m:r>
                            </m:sub>
                            <m:sup>
                              <m:r>
                                <a:rPr lang="en-US" altLang="zh-CN" b="0" i="1" smtClean="0">
                                  <a:latin typeface="Cambria Math" panose="02040503050406030204" pitchFamily="18" charset="0"/>
                                </a:rPr>
                                <m:t>𝑛</m:t>
                              </m:r>
                            </m:sup>
                          </m:sSubSup>
                        </m:den>
                      </m:f>
                    </m:oMath>
                  </m:oMathPara>
                </a14:m>
                <a:endParaRPr lang="en-US" altLang="zh-CN" dirty="0"/>
              </a:p>
              <a:p>
                <a:pPr marL="0" indent="0">
                  <a:buNone/>
                </a:pPr>
                <a:endParaRPr lang="en-US" altLang="zh-CN" dirty="0"/>
              </a:p>
              <a:p>
                <a:r>
                  <a:rPr lang="en-US" altLang="zh-CN" i="1" dirty="0"/>
                  <a:t>N</a:t>
                </a:r>
                <a:r>
                  <a:rPr lang="en-US" altLang="zh-CN" dirty="0"/>
                  <a:t> is the population size,</a:t>
                </a:r>
              </a:p>
              <a:p>
                <a:r>
                  <a:rPr lang="en-US" altLang="zh-CN" i="1" dirty="0"/>
                  <a:t>r</a:t>
                </a:r>
                <a:r>
                  <a:rPr lang="en-US" altLang="zh-CN" dirty="0"/>
                  <a:t> is the number of success states in the population,</a:t>
                </a:r>
              </a:p>
              <a:p>
                <a:r>
                  <a:rPr lang="en-US" altLang="zh-CN" i="1" dirty="0"/>
                  <a:t>n</a:t>
                </a:r>
                <a:r>
                  <a:rPr lang="en-US" altLang="zh-CN" dirty="0"/>
                  <a:t> is the number of draws (i.e. quantity drawn in each trial),</a:t>
                </a:r>
              </a:p>
              <a:p>
                <a:r>
                  <a:rPr lang="en-US" altLang="zh-CN" i="1" dirty="0"/>
                  <a:t>y</a:t>
                </a:r>
                <a:r>
                  <a:rPr lang="en-US" altLang="zh-CN" dirty="0"/>
                  <a:t> is the number of observed success.</a:t>
                </a:r>
              </a:p>
            </p:txBody>
          </p:sp>
        </mc:Choice>
        <mc:Fallback xmlns="">
          <p:sp>
            <p:nvSpPr>
              <p:cNvPr id="3" name="内容占位符 2">
                <a:extLst>
                  <a:ext uri="{FF2B5EF4-FFF2-40B4-BE49-F238E27FC236}">
                    <a16:creationId xmlns:a16="http://schemas.microsoft.com/office/drawing/2014/main" id="{65CCF11D-B01B-41DC-BD44-C150F632AF4F}"/>
                  </a:ext>
                </a:extLst>
              </p:cNvPr>
              <p:cNvSpPr>
                <a:spLocks noGrp="1" noRot="1" noChangeAspect="1" noMove="1" noResize="1" noEditPoints="1" noAdjustHandles="1" noChangeArrowheads="1" noChangeShapeType="1" noTextEdit="1"/>
              </p:cNvSpPr>
              <p:nvPr>
                <p:ph idx="1"/>
              </p:nvPr>
            </p:nvSpPr>
            <p:spPr>
              <a:blipFill>
                <a:blip r:embed="rId2"/>
                <a:stretch>
                  <a:fillRect l="-133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FCD20913-7242-4AC2-999D-BF154776E2C1}"/>
              </a:ext>
            </a:extLst>
          </p:cNvPr>
          <p:cNvSpPr>
            <a:spLocks noGrp="1"/>
          </p:cNvSpPr>
          <p:nvPr>
            <p:ph type="sldNum" sz="quarter" idx="12"/>
          </p:nvPr>
        </p:nvSpPr>
        <p:spPr/>
        <p:txBody>
          <a:bodyPr/>
          <a:lstStyle/>
          <a:p>
            <a:fld id="{C459A2E7-EF64-44DE-AB9B-5D281FFC1F48}" type="slidenum">
              <a:rPr lang="zh-CN" altLang="en-US" smtClean="0"/>
              <a:t>4</a:t>
            </a:fld>
            <a:endParaRPr lang="zh-CN" altLang="en-US"/>
          </a:p>
        </p:txBody>
      </p:sp>
    </p:spTree>
    <p:extLst>
      <p:ext uri="{BB962C8B-B14F-4D97-AF65-F5344CB8AC3E}">
        <p14:creationId xmlns:p14="http://schemas.microsoft.com/office/powerpoint/2010/main" val="3622948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9F9A-B0AC-4695-9A02-0C238EF83DDB}"/>
              </a:ext>
            </a:extLst>
          </p:cNvPr>
          <p:cNvSpPr>
            <a:spLocks noGrp="1"/>
          </p:cNvSpPr>
          <p:nvPr>
            <p:ph type="title"/>
          </p:nvPr>
        </p:nvSpPr>
        <p:spPr/>
        <p:txBody>
          <a:bodyPr/>
          <a:lstStyle/>
          <a:p>
            <a:pPr algn="ctr"/>
            <a:r>
              <a:rPr lang="en-US" altLang="zh-CN" dirty="0"/>
              <a:t>Fisher exact test</a:t>
            </a:r>
            <a:endParaRPr lang="zh-CN" altLang="en-US" dirty="0"/>
          </a:p>
        </p:txBody>
      </p:sp>
      <p:graphicFrame>
        <p:nvGraphicFramePr>
          <p:cNvPr id="7" name="表格 7">
            <a:extLst>
              <a:ext uri="{FF2B5EF4-FFF2-40B4-BE49-F238E27FC236}">
                <a16:creationId xmlns:a16="http://schemas.microsoft.com/office/drawing/2014/main" id="{87E8A7CA-F11C-49DA-BA61-021CB8F36E1E}"/>
              </a:ext>
            </a:extLst>
          </p:cNvPr>
          <p:cNvGraphicFramePr>
            <a:graphicFrameLocks noGrp="1"/>
          </p:cNvGraphicFramePr>
          <p:nvPr>
            <p:ph sz="half" idx="1"/>
            <p:extLst>
              <p:ext uri="{D42A27DB-BD31-4B8C-83A1-F6EECF244321}">
                <p14:modId xmlns:p14="http://schemas.microsoft.com/office/powerpoint/2010/main" val="1336581697"/>
              </p:ext>
            </p:extLst>
          </p:nvPr>
        </p:nvGraphicFramePr>
        <p:xfrm>
          <a:off x="838200" y="2553862"/>
          <a:ext cx="5181600" cy="2894864"/>
        </p:xfrm>
        <a:graphic>
          <a:graphicData uri="http://schemas.openxmlformats.org/drawingml/2006/table">
            <a:tbl>
              <a:tblPr firstRow="1" bandRow="1">
                <a:tableStyleId>{9D7B26C5-4107-4FEC-AEDC-1716B250A1EF}</a:tableStyleId>
              </a:tblPr>
              <a:tblGrid>
                <a:gridCol w="1727200">
                  <a:extLst>
                    <a:ext uri="{9D8B030D-6E8A-4147-A177-3AD203B41FA5}">
                      <a16:colId xmlns:a16="http://schemas.microsoft.com/office/drawing/2014/main" val="627658386"/>
                    </a:ext>
                  </a:extLst>
                </a:gridCol>
                <a:gridCol w="1727200">
                  <a:extLst>
                    <a:ext uri="{9D8B030D-6E8A-4147-A177-3AD203B41FA5}">
                      <a16:colId xmlns:a16="http://schemas.microsoft.com/office/drawing/2014/main" val="3987804290"/>
                    </a:ext>
                  </a:extLst>
                </a:gridCol>
                <a:gridCol w="1727200">
                  <a:extLst>
                    <a:ext uri="{9D8B030D-6E8A-4147-A177-3AD203B41FA5}">
                      <a16:colId xmlns:a16="http://schemas.microsoft.com/office/drawing/2014/main" val="3746495981"/>
                    </a:ext>
                  </a:extLst>
                </a:gridCol>
              </a:tblGrid>
              <a:tr h="413552">
                <a:tc>
                  <a:txBody>
                    <a:bodyPr/>
                    <a:lstStyle/>
                    <a:p>
                      <a:pPr algn="ctr"/>
                      <a:endParaRPr lang="zh-CN" altLang="en-US" dirty="0"/>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USA</a:t>
                      </a:r>
                      <a:endParaRPr lang="zh-CN" altLang="en-US" dirty="0"/>
                    </a:p>
                  </a:txBody>
                  <a:tcPr>
                    <a:noFill/>
                  </a:tcPr>
                </a:tc>
                <a:tc>
                  <a:txBody>
                    <a:bodyPr/>
                    <a:lstStyle/>
                    <a:p>
                      <a:pPr algn="ctr"/>
                      <a:r>
                        <a:rPr lang="en-US" altLang="zh-CN" dirty="0"/>
                        <a:t>non-USA</a:t>
                      </a:r>
                      <a:endParaRPr lang="zh-CN" altLang="en-US" dirty="0"/>
                    </a:p>
                  </a:txBody>
                  <a:tcPr anchor="ctr">
                    <a:noFill/>
                  </a:tcPr>
                </a:tc>
                <a:extLst>
                  <a:ext uri="{0D108BD9-81ED-4DB2-BD59-A6C34878D82A}">
                    <a16:rowId xmlns:a16="http://schemas.microsoft.com/office/drawing/2014/main" val="2611250256"/>
                  </a:ext>
                </a:extLst>
              </a:tr>
              <a:tr h="413552">
                <a:tc>
                  <a:txBody>
                    <a:bodyPr/>
                    <a:lstStyle/>
                    <a:p>
                      <a:pPr algn="ctr"/>
                      <a:r>
                        <a:rPr lang="en-US" altLang="zh-CN" dirty="0"/>
                        <a:t>Compact</a:t>
                      </a:r>
                      <a:endParaRPr lang="zh-CN" altLang="en-US" dirty="0"/>
                    </a:p>
                  </a:txBody>
                  <a:tcPr>
                    <a:noFill/>
                  </a:tcPr>
                </a:tc>
                <a:tc>
                  <a:txBody>
                    <a:bodyPr/>
                    <a:lstStyle/>
                    <a:p>
                      <a:pPr algn="ctr"/>
                      <a:r>
                        <a:rPr lang="en-US" altLang="zh-CN" dirty="0"/>
                        <a:t>7</a:t>
                      </a:r>
                      <a:endParaRPr lang="zh-CN" altLang="en-US" dirty="0"/>
                    </a:p>
                  </a:txBody>
                  <a:tcPr>
                    <a:noFill/>
                  </a:tcPr>
                </a:tc>
                <a:tc>
                  <a:txBody>
                    <a:bodyPr/>
                    <a:lstStyle/>
                    <a:p>
                      <a:pPr algn="ctr"/>
                      <a:r>
                        <a:rPr lang="en-US" altLang="zh-CN" dirty="0"/>
                        <a:t>9</a:t>
                      </a:r>
                      <a:endParaRPr lang="zh-CN" altLang="en-US" dirty="0"/>
                    </a:p>
                  </a:txBody>
                  <a:tcPr anchor="ctr">
                    <a:noFill/>
                  </a:tcPr>
                </a:tc>
                <a:extLst>
                  <a:ext uri="{0D108BD9-81ED-4DB2-BD59-A6C34878D82A}">
                    <a16:rowId xmlns:a16="http://schemas.microsoft.com/office/drawing/2014/main" val="1276965482"/>
                  </a:ext>
                </a:extLst>
              </a:tr>
              <a:tr h="413552">
                <a:tc>
                  <a:txBody>
                    <a:bodyPr/>
                    <a:lstStyle/>
                    <a:p>
                      <a:pPr algn="ctr"/>
                      <a:r>
                        <a:rPr lang="en-US" altLang="zh-CN" dirty="0"/>
                        <a:t>Large</a:t>
                      </a:r>
                      <a:endParaRPr lang="zh-CN" altLang="en-US" dirty="0"/>
                    </a:p>
                  </a:txBody>
                  <a:tcPr>
                    <a:noFill/>
                  </a:tcPr>
                </a:tc>
                <a:tc>
                  <a:txBody>
                    <a:bodyPr/>
                    <a:lstStyle/>
                    <a:p>
                      <a:pPr algn="ctr"/>
                      <a:r>
                        <a:rPr lang="en-US" altLang="zh-CN" dirty="0"/>
                        <a:t>11</a:t>
                      </a:r>
                      <a:endParaRPr lang="zh-CN" altLang="en-US" dirty="0"/>
                    </a:p>
                  </a:txBody>
                  <a:tcPr>
                    <a:noFill/>
                  </a:tcPr>
                </a:tc>
                <a:tc>
                  <a:txBody>
                    <a:bodyPr/>
                    <a:lstStyle/>
                    <a:p>
                      <a:pPr algn="ctr"/>
                      <a:r>
                        <a:rPr lang="en-US" altLang="zh-CN" dirty="0"/>
                        <a:t>0</a:t>
                      </a:r>
                      <a:endParaRPr lang="zh-CN" altLang="en-US" dirty="0"/>
                    </a:p>
                  </a:txBody>
                  <a:tcPr anchor="ctr">
                    <a:noFill/>
                  </a:tcPr>
                </a:tc>
                <a:extLst>
                  <a:ext uri="{0D108BD9-81ED-4DB2-BD59-A6C34878D82A}">
                    <a16:rowId xmlns:a16="http://schemas.microsoft.com/office/drawing/2014/main" val="2545908795"/>
                  </a:ext>
                </a:extLst>
              </a:tr>
              <a:tr h="413552">
                <a:tc>
                  <a:txBody>
                    <a:bodyPr/>
                    <a:lstStyle/>
                    <a:p>
                      <a:pPr algn="ctr"/>
                      <a:r>
                        <a:rPr lang="en-US" altLang="zh-CN" dirty="0"/>
                        <a:t>Midsize</a:t>
                      </a:r>
                      <a:endParaRPr lang="zh-CN" altLang="en-US" dirty="0"/>
                    </a:p>
                  </a:txBody>
                  <a:tcPr>
                    <a:noFill/>
                  </a:tcPr>
                </a:tc>
                <a:tc>
                  <a:txBody>
                    <a:bodyPr/>
                    <a:lstStyle/>
                    <a:p>
                      <a:pPr algn="ctr"/>
                      <a:r>
                        <a:rPr lang="en-US" altLang="zh-CN" dirty="0"/>
                        <a:t>10</a:t>
                      </a:r>
                      <a:endParaRPr lang="zh-CN" altLang="en-US" dirty="0"/>
                    </a:p>
                  </a:txBody>
                  <a:tcPr>
                    <a:noFill/>
                  </a:tcPr>
                </a:tc>
                <a:tc>
                  <a:txBody>
                    <a:bodyPr/>
                    <a:lstStyle/>
                    <a:p>
                      <a:pPr algn="ctr"/>
                      <a:r>
                        <a:rPr lang="en-US" altLang="zh-CN" dirty="0"/>
                        <a:t>12</a:t>
                      </a:r>
                      <a:endParaRPr lang="zh-CN" altLang="en-US" dirty="0"/>
                    </a:p>
                  </a:txBody>
                  <a:tcPr anchor="ctr">
                    <a:noFill/>
                  </a:tcPr>
                </a:tc>
                <a:extLst>
                  <a:ext uri="{0D108BD9-81ED-4DB2-BD59-A6C34878D82A}">
                    <a16:rowId xmlns:a16="http://schemas.microsoft.com/office/drawing/2014/main" val="674853786"/>
                  </a:ext>
                </a:extLst>
              </a:tr>
              <a:tr h="413552">
                <a:tc>
                  <a:txBody>
                    <a:bodyPr/>
                    <a:lstStyle/>
                    <a:p>
                      <a:pPr algn="ctr"/>
                      <a:r>
                        <a:rPr lang="en-US" altLang="zh-CN" dirty="0"/>
                        <a:t>Small</a:t>
                      </a:r>
                    </a:p>
                  </a:txBody>
                  <a:tcPr>
                    <a:noFill/>
                  </a:tcPr>
                </a:tc>
                <a:tc>
                  <a:txBody>
                    <a:bodyPr/>
                    <a:lstStyle/>
                    <a:p>
                      <a:pPr algn="ctr"/>
                      <a:r>
                        <a:rPr lang="en-US" altLang="zh-CN" dirty="0"/>
                        <a:t>7</a:t>
                      </a:r>
                      <a:endParaRPr lang="zh-CN" altLang="en-US" dirty="0"/>
                    </a:p>
                  </a:txBody>
                  <a:tcPr>
                    <a:noFill/>
                  </a:tcPr>
                </a:tc>
                <a:tc>
                  <a:txBody>
                    <a:bodyPr/>
                    <a:lstStyle/>
                    <a:p>
                      <a:pPr algn="ctr"/>
                      <a:r>
                        <a:rPr lang="en-US" altLang="zh-CN" dirty="0"/>
                        <a:t>14</a:t>
                      </a:r>
                      <a:endParaRPr lang="zh-CN" altLang="en-US" dirty="0"/>
                    </a:p>
                  </a:txBody>
                  <a:tcPr anchor="ctr">
                    <a:noFill/>
                  </a:tcPr>
                </a:tc>
                <a:extLst>
                  <a:ext uri="{0D108BD9-81ED-4DB2-BD59-A6C34878D82A}">
                    <a16:rowId xmlns:a16="http://schemas.microsoft.com/office/drawing/2014/main" val="552300785"/>
                  </a:ext>
                </a:extLst>
              </a:tr>
              <a:tr h="4135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Sporty</a:t>
                      </a:r>
                      <a:endParaRPr lang="zh-CN" altLang="en-US" dirty="0"/>
                    </a:p>
                  </a:txBody>
                  <a:tcPr>
                    <a:noFill/>
                  </a:tcPr>
                </a:tc>
                <a:tc>
                  <a:txBody>
                    <a:bodyPr/>
                    <a:lstStyle/>
                    <a:p>
                      <a:pPr algn="ctr"/>
                      <a:r>
                        <a:rPr lang="en-US" altLang="zh-CN" dirty="0"/>
                        <a:t>8</a:t>
                      </a:r>
                      <a:endParaRPr lang="zh-CN" altLang="en-US" dirty="0"/>
                    </a:p>
                  </a:txBody>
                  <a:tcPr>
                    <a:noFill/>
                  </a:tcPr>
                </a:tc>
                <a:tc>
                  <a:txBody>
                    <a:bodyPr/>
                    <a:lstStyle/>
                    <a:p>
                      <a:pPr algn="ctr"/>
                      <a:r>
                        <a:rPr lang="en-US" altLang="zh-CN" dirty="0"/>
                        <a:t>6</a:t>
                      </a:r>
                      <a:endParaRPr lang="zh-CN" altLang="en-US" dirty="0"/>
                    </a:p>
                  </a:txBody>
                  <a:tcPr anchor="ctr">
                    <a:noFill/>
                  </a:tcPr>
                </a:tc>
                <a:extLst>
                  <a:ext uri="{0D108BD9-81ED-4DB2-BD59-A6C34878D82A}">
                    <a16:rowId xmlns:a16="http://schemas.microsoft.com/office/drawing/2014/main" val="4083275981"/>
                  </a:ext>
                </a:extLst>
              </a:tr>
              <a:tr h="413552">
                <a:tc>
                  <a:txBody>
                    <a:bodyPr/>
                    <a:lstStyle/>
                    <a:p>
                      <a:pPr algn="ctr"/>
                      <a:r>
                        <a:rPr lang="en-US" altLang="zh-CN" dirty="0"/>
                        <a:t>Van</a:t>
                      </a:r>
                      <a:endParaRPr lang="zh-CN" altLang="en-US" dirty="0"/>
                    </a:p>
                  </a:txBody>
                  <a:tcPr>
                    <a:noFill/>
                  </a:tcPr>
                </a:tc>
                <a:tc>
                  <a:txBody>
                    <a:bodyPr/>
                    <a:lstStyle/>
                    <a:p>
                      <a:pPr algn="ctr"/>
                      <a:r>
                        <a:rPr lang="en-US" altLang="zh-CN" dirty="0"/>
                        <a:t>5</a:t>
                      </a:r>
                      <a:endParaRPr lang="zh-CN" altLang="en-US" dirty="0"/>
                    </a:p>
                  </a:txBody>
                  <a:tcPr>
                    <a:noFill/>
                  </a:tcPr>
                </a:tc>
                <a:tc>
                  <a:txBody>
                    <a:bodyPr/>
                    <a:lstStyle/>
                    <a:p>
                      <a:pPr algn="ctr"/>
                      <a:r>
                        <a:rPr lang="en-US" altLang="zh-CN" dirty="0"/>
                        <a:t>4</a:t>
                      </a:r>
                      <a:endParaRPr lang="zh-CN" altLang="en-US" dirty="0"/>
                    </a:p>
                  </a:txBody>
                  <a:tcPr anchor="ctr">
                    <a:noFill/>
                  </a:tcPr>
                </a:tc>
                <a:extLst>
                  <a:ext uri="{0D108BD9-81ED-4DB2-BD59-A6C34878D82A}">
                    <a16:rowId xmlns:a16="http://schemas.microsoft.com/office/drawing/2014/main" val="3960245102"/>
                  </a:ext>
                </a:extLst>
              </a:tr>
            </a:tbl>
          </a:graphicData>
        </a:graphic>
      </p:graphicFrame>
      <p:sp>
        <p:nvSpPr>
          <p:cNvPr id="8" name="内容占位符 7">
            <a:extLst>
              <a:ext uri="{FF2B5EF4-FFF2-40B4-BE49-F238E27FC236}">
                <a16:creationId xmlns:a16="http://schemas.microsoft.com/office/drawing/2014/main" id="{18CB341E-05D4-4F3B-A6BE-F27486B48C6F}"/>
              </a:ext>
            </a:extLst>
          </p:cNvPr>
          <p:cNvSpPr>
            <a:spLocks noGrp="1"/>
          </p:cNvSpPr>
          <p:nvPr>
            <p:ph sz="half" idx="2"/>
          </p:nvPr>
        </p:nvSpPr>
        <p:spPr/>
        <p:txBody>
          <a:bodyPr anchor="ctr">
            <a:normAutofit/>
          </a:bodyPr>
          <a:lstStyle/>
          <a:p>
            <a:pPr marL="0" indent="0">
              <a:buNone/>
            </a:pPr>
            <a:r>
              <a:rPr lang="en-US" altLang="zh-CN" sz="1600" dirty="0"/>
              <a:t>	Pearson's Chi-squared test</a:t>
            </a:r>
          </a:p>
          <a:p>
            <a:pPr marL="0" indent="0">
              <a:buNone/>
            </a:pPr>
            <a:r>
              <a:rPr lang="en-US" altLang="zh-CN" sz="1600" dirty="0"/>
              <a:t>data:  Cars93$Type and Cars93$Origin</a:t>
            </a:r>
          </a:p>
          <a:p>
            <a:pPr marL="0" indent="0">
              <a:buNone/>
            </a:pPr>
            <a:r>
              <a:rPr lang="en-US" altLang="zh-CN" sz="1600" dirty="0"/>
              <a:t>X-squared = 14.08, df = 5, p-value = </a:t>
            </a:r>
            <a:r>
              <a:rPr lang="en-US" altLang="zh-CN" sz="1600" b="1" dirty="0">
                <a:solidFill>
                  <a:srgbClr val="FF0000"/>
                </a:solidFill>
              </a:rPr>
              <a:t>0.01511</a:t>
            </a:r>
          </a:p>
          <a:p>
            <a:pPr marL="0" indent="0">
              <a:buNone/>
            </a:pPr>
            <a:r>
              <a:rPr lang="en-US" altLang="zh-CN" sz="1600" dirty="0"/>
              <a:t>Warning message:</a:t>
            </a:r>
          </a:p>
          <a:p>
            <a:pPr marL="0" indent="0">
              <a:buNone/>
            </a:pPr>
            <a:r>
              <a:rPr lang="en-US" altLang="zh-CN" sz="1600" dirty="0"/>
              <a:t>In </a:t>
            </a:r>
            <a:r>
              <a:rPr lang="en-US" altLang="zh-CN" sz="1600" dirty="0" err="1"/>
              <a:t>chisq.test</a:t>
            </a:r>
            <a:r>
              <a:rPr lang="en-US" altLang="zh-CN" sz="1600" dirty="0"/>
              <a:t>(Cars93$Type, Cars93$Origin) : Chi-squared</a:t>
            </a:r>
            <a:r>
              <a:rPr lang="zh-CN" altLang="en-US" sz="1600" dirty="0"/>
              <a:t>近似算法有可能不准</a:t>
            </a:r>
            <a:endParaRPr lang="en-US" altLang="zh-CN" sz="1600" dirty="0"/>
          </a:p>
          <a:p>
            <a:pPr marL="0" indent="0">
              <a:buNone/>
            </a:pPr>
            <a:endParaRPr lang="en-US" altLang="zh-CN" sz="1600" dirty="0"/>
          </a:p>
          <a:p>
            <a:pPr marL="0" indent="0">
              <a:buNone/>
            </a:pPr>
            <a:r>
              <a:rPr lang="en-US" altLang="zh-CN" sz="1600" dirty="0"/>
              <a:t>	Fisher's Exact Test for Count Data</a:t>
            </a:r>
          </a:p>
          <a:p>
            <a:pPr marL="0" indent="0">
              <a:buNone/>
            </a:pPr>
            <a:r>
              <a:rPr lang="en-US" altLang="zh-CN" sz="1600" dirty="0"/>
              <a:t>data:  Cars93$Type and Cars93$Origin</a:t>
            </a:r>
          </a:p>
          <a:p>
            <a:pPr marL="0" indent="0">
              <a:buNone/>
            </a:pPr>
            <a:r>
              <a:rPr lang="en-US" altLang="zh-CN" sz="1600" dirty="0"/>
              <a:t>p-value = </a:t>
            </a:r>
            <a:r>
              <a:rPr lang="en-US" altLang="zh-CN" sz="1600" b="1" dirty="0">
                <a:solidFill>
                  <a:srgbClr val="FF0000"/>
                </a:solidFill>
              </a:rPr>
              <a:t>0.007248</a:t>
            </a:r>
          </a:p>
          <a:p>
            <a:pPr marL="0" indent="0">
              <a:buNone/>
            </a:pPr>
            <a:r>
              <a:rPr lang="en-US" altLang="zh-CN" sz="1600" dirty="0"/>
              <a:t>alternative hypothesis: </a:t>
            </a:r>
            <a:r>
              <a:rPr lang="en-US" altLang="zh-CN" sz="1600" dirty="0" err="1"/>
              <a:t>two.sided</a:t>
            </a:r>
            <a:endParaRPr lang="zh-CN" altLang="en-US" sz="1600" dirty="0"/>
          </a:p>
        </p:txBody>
      </p:sp>
      <p:sp>
        <p:nvSpPr>
          <p:cNvPr id="4" name="灯片编号占位符 3">
            <a:extLst>
              <a:ext uri="{FF2B5EF4-FFF2-40B4-BE49-F238E27FC236}">
                <a16:creationId xmlns:a16="http://schemas.microsoft.com/office/drawing/2014/main" id="{C5F4704F-E31E-4644-A7A3-88683A227CAA}"/>
              </a:ext>
            </a:extLst>
          </p:cNvPr>
          <p:cNvSpPr>
            <a:spLocks noGrp="1"/>
          </p:cNvSpPr>
          <p:nvPr>
            <p:ph type="sldNum" sz="quarter" idx="12"/>
          </p:nvPr>
        </p:nvSpPr>
        <p:spPr/>
        <p:txBody>
          <a:bodyPr/>
          <a:lstStyle/>
          <a:p>
            <a:fld id="{C459A2E7-EF64-44DE-AB9B-5D281FFC1F48}" type="slidenum">
              <a:rPr lang="zh-CN" altLang="en-US" smtClean="0"/>
              <a:t>5</a:t>
            </a:fld>
            <a:endParaRPr lang="zh-CN" altLang="en-US"/>
          </a:p>
        </p:txBody>
      </p:sp>
    </p:spTree>
    <p:extLst>
      <p:ext uri="{BB962C8B-B14F-4D97-AF65-F5344CB8AC3E}">
        <p14:creationId xmlns:p14="http://schemas.microsoft.com/office/powerpoint/2010/main" val="208100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690B36-EAEC-4B30-A0B1-7AA464014144}"/>
              </a:ext>
            </a:extLst>
          </p:cNvPr>
          <p:cNvSpPr>
            <a:spLocks noGrp="1"/>
          </p:cNvSpPr>
          <p:nvPr>
            <p:ph type="title"/>
          </p:nvPr>
        </p:nvSpPr>
        <p:spPr/>
        <p:txBody>
          <a:bodyPr/>
          <a:lstStyle/>
          <a:p>
            <a:pPr algn="ctr"/>
            <a:r>
              <a:rPr lang="en-US" altLang="zh-CN" dirty="0"/>
              <a:t>DAVID</a:t>
            </a:r>
            <a:endParaRPr lang="zh-CN" altLang="en-US" dirty="0"/>
          </a:p>
        </p:txBody>
      </p:sp>
      <p:pic>
        <p:nvPicPr>
          <p:cNvPr id="7" name="内容占位符 6">
            <a:extLst>
              <a:ext uri="{FF2B5EF4-FFF2-40B4-BE49-F238E27FC236}">
                <a16:creationId xmlns:a16="http://schemas.microsoft.com/office/drawing/2014/main" id="{A78964E5-A07A-4C6E-A1B7-566D0B022C2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458311"/>
            <a:ext cx="4304106" cy="4559199"/>
          </a:xfrm>
        </p:spPr>
      </p:pic>
      <p:sp>
        <p:nvSpPr>
          <p:cNvPr id="5" name="灯片编号占位符 4">
            <a:extLst>
              <a:ext uri="{FF2B5EF4-FFF2-40B4-BE49-F238E27FC236}">
                <a16:creationId xmlns:a16="http://schemas.microsoft.com/office/drawing/2014/main" id="{DA470A3E-EF10-437C-8A62-A99F539E23B4}"/>
              </a:ext>
            </a:extLst>
          </p:cNvPr>
          <p:cNvSpPr>
            <a:spLocks noGrp="1"/>
          </p:cNvSpPr>
          <p:nvPr>
            <p:ph type="sldNum" sz="quarter" idx="12"/>
          </p:nvPr>
        </p:nvSpPr>
        <p:spPr/>
        <p:txBody>
          <a:bodyPr/>
          <a:lstStyle/>
          <a:p>
            <a:fld id="{C459A2E7-EF64-44DE-AB9B-5D281FFC1F48}" type="slidenum">
              <a:rPr lang="zh-CN" altLang="en-US" smtClean="0"/>
              <a:t>6</a:t>
            </a:fld>
            <a:endParaRPr lang="zh-CN" altLang="en-US"/>
          </a:p>
        </p:txBody>
      </p:sp>
      <p:sp>
        <p:nvSpPr>
          <p:cNvPr id="9" name="文本框 8">
            <a:extLst>
              <a:ext uri="{FF2B5EF4-FFF2-40B4-BE49-F238E27FC236}">
                <a16:creationId xmlns:a16="http://schemas.microsoft.com/office/drawing/2014/main" id="{A44BC559-CD22-47FF-89EB-A95D4C6B7907}"/>
              </a:ext>
            </a:extLst>
          </p:cNvPr>
          <p:cNvSpPr txBox="1"/>
          <p:nvPr/>
        </p:nvSpPr>
        <p:spPr>
          <a:xfrm>
            <a:off x="93399" y="6176963"/>
            <a:ext cx="6097314" cy="600164"/>
          </a:xfrm>
          <a:prstGeom prst="rect">
            <a:avLst/>
          </a:prstGeom>
          <a:noFill/>
        </p:spPr>
        <p:txBody>
          <a:bodyPr wrap="square">
            <a:spAutoFit/>
          </a:bodyPr>
          <a:lstStyle/>
          <a:p>
            <a:r>
              <a:rPr lang="en-US" altLang="zh-CN" sz="1100" dirty="0"/>
              <a:t>Huang da W, Sherman BT, </a:t>
            </a:r>
            <a:r>
              <a:rPr lang="en-US" altLang="zh-CN" sz="1100" dirty="0" err="1"/>
              <a:t>Lempicki</a:t>
            </a:r>
            <a:r>
              <a:rPr lang="en-US" altLang="zh-CN" sz="1100" dirty="0"/>
              <a:t> RA. Systematic and integrative analysis of large gene lists using DAVID bioinformatics resources. Nat </a:t>
            </a:r>
            <a:r>
              <a:rPr lang="en-US" altLang="zh-CN" sz="1100" dirty="0" err="1"/>
              <a:t>Protoc</a:t>
            </a:r>
            <a:r>
              <a:rPr lang="en-US" altLang="zh-CN" sz="1100" dirty="0"/>
              <a:t>. 2009;4(1):44-57. </a:t>
            </a:r>
            <a:r>
              <a:rPr lang="en-US" altLang="zh-CN" sz="1100" dirty="0" err="1"/>
              <a:t>doi</a:t>
            </a:r>
            <a:r>
              <a:rPr lang="en-US" altLang="zh-CN" sz="1100" dirty="0"/>
              <a:t>: 10.1038/nprot.2008.211. PMID: 19131956.</a:t>
            </a:r>
            <a:endParaRPr lang="zh-CN" altLang="en-US" sz="1100" dirty="0"/>
          </a:p>
        </p:txBody>
      </p:sp>
      <p:pic>
        <p:nvPicPr>
          <p:cNvPr id="16" name="内容占位符 15">
            <a:extLst>
              <a:ext uri="{FF2B5EF4-FFF2-40B4-BE49-F238E27FC236}">
                <a16:creationId xmlns:a16="http://schemas.microsoft.com/office/drawing/2014/main" id="{61A1E090-59EF-4FB1-9797-2E75D773ECFB}"/>
              </a:ext>
            </a:extLst>
          </p:cNvPr>
          <p:cNvPicPr>
            <a:picLocks noGrp="1" noChangeAspect="1"/>
          </p:cNvPicPr>
          <p:nvPr>
            <p:ph sz="half" idx="2"/>
          </p:nvPr>
        </p:nvPicPr>
        <p:blipFill>
          <a:blip r:embed="rId3"/>
          <a:stretch>
            <a:fillRect/>
          </a:stretch>
        </p:blipFill>
        <p:spPr>
          <a:xfrm>
            <a:off x="6096000" y="1957861"/>
            <a:ext cx="5599386" cy="4125863"/>
          </a:xfrm>
          <a:prstGeom prst="rect">
            <a:avLst/>
          </a:prstGeom>
        </p:spPr>
      </p:pic>
    </p:spTree>
    <p:extLst>
      <p:ext uri="{BB962C8B-B14F-4D97-AF65-F5344CB8AC3E}">
        <p14:creationId xmlns:p14="http://schemas.microsoft.com/office/powerpoint/2010/main" val="2873984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04158F-BC23-410D-B070-234B07B0D82C}"/>
              </a:ext>
            </a:extLst>
          </p:cNvPr>
          <p:cNvSpPr>
            <a:spLocks noGrp="1"/>
          </p:cNvSpPr>
          <p:nvPr>
            <p:ph type="title"/>
          </p:nvPr>
        </p:nvSpPr>
        <p:spPr/>
        <p:txBody>
          <a:bodyPr>
            <a:normAutofit fontScale="90000"/>
          </a:bodyPr>
          <a:lstStyle/>
          <a:p>
            <a:pPr algn="ctr"/>
            <a:r>
              <a:rPr lang="en-US" altLang="zh-CN" dirty="0"/>
              <a:t>EASE score</a:t>
            </a:r>
            <a:r>
              <a:rPr lang="zh-CN" altLang="en-US" dirty="0"/>
              <a:t> </a:t>
            </a:r>
            <a:br>
              <a:rPr lang="en-US" altLang="zh-CN" dirty="0"/>
            </a:br>
            <a:r>
              <a:rPr lang="en-US" altLang="zh-CN" sz="5300" dirty="0"/>
              <a:t>a</a:t>
            </a:r>
            <a:r>
              <a:rPr lang="zh-CN" altLang="en-US" sz="5300" dirty="0"/>
              <a:t> </a:t>
            </a:r>
            <a:r>
              <a:rPr lang="en-US" altLang="zh-CN" sz="5300" dirty="0"/>
              <a:t>modified</a:t>
            </a:r>
            <a:r>
              <a:rPr lang="zh-CN" altLang="en-US" sz="5300" dirty="0"/>
              <a:t> </a:t>
            </a:r>
            <a:r>
              <a:rPr lang="en-US" altLang="zh-CN" sz="5300" dirty="0"/>
              <a:t>Fisher</a:t>
            </a:r>
            <a:r>
              <a:rPr lang="zh-CN" altLang="en-US" sz="5300" dirty="0"/>
              <a:t> </a:t>
            </a:r>
            <a:r>
              <a:rPr lang="en-US" altLang="zh-CN" sz="5300" dirty="0"/>
              <a:t>Exact p-value</a:t>
            </a:r>
            <a:endParaRPr lang="zh-CN" altLang="en-US" dirty="0"/>
          </a:p>
        </p:txBody>
      </p:sp>
      <p:sp>
        <p:nvSpPr>
          <p:cNvPr id="5" name="灯片编号占位符 4">
            <a:extLst>
              <a:ext uri="{FF2B5EF4-FFF2-40B4-BE49-F238E27FC236}">
                <a16:creationId xmlns:a16="http://schemas.microsoft.com/office/drawing/2014/main" id="{47370B7F-CB56-48D8-BD69-9F892976EE1E}"/>
              </a:ext>
            </a:extLst>
          </p:cNvPr>
          <p:cNvSpPr>
            <a:spLocks noGrp="1"/>
          </p:cNvSpPr>
          <p:nvPr>
            <p:ph type="sldNum" sz="quarter" idx="12"/>
          </p:nvPr>
        </p:nvSpPr>
        <p:spPr/>
        <p:txBody>
          <a:bodyPr/>
          <a:lstStyle/>
          <a:p>
            <a:fld id="{C459A2E7-EF64-44DE-AB9B-5D281FFC1F48}" type="slidenum">
              <a:rPr lang="zh-CN" altLang="en-US" smtClean="0"/>
              <a:t>7</a:t>
            </a:fld>
            <a:endParaRPr lang="zh-CN" altLang="en-US"/>
          </a:p>
        </p:txBody>
      </p:sp>
      <p:pic>
        <p:nvPicPr>
          <p:cNvPr id="6" name="内容占位符 10">
            <a:extLst>
              <a:ext uri="{FF2B5EF4-FFF2-40B4-BE49-F238E27FC236}">
                <a16:creationId xmlns:a16="http://schemas.microsoft.com/office/drawing/2014/main" id="{1A99EB66-91C1-4622-86B7-F022DADF73C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9829" y="1953142"/>
            <a:ext cx="5826171" cy="3670854"/>
          </a:xfrm>
        </p:spPr>
      </p:pic>
      <p:pic>
        <p:nvPicPr>
          <p:cNvPr id="8" name="内容占位符 7">
            <a:extLst>
              <a:ext uri="{FF2B5EF4-FFF2-40B4-BE49-F238E27FC236}">
                <a16:creationId xmlns:a16="http://schemas.microsoft.com/office/drawing/2014/main" id="{204BB861-0E35-4201-A79E-67A88FBBBBA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2428910"/>
            <a:ext cx="5752405" cy="2719318"/>
          </a:xfrm>
          <a:prstGeom prst="rect">
            <a:avLst/>
          </a:prstGeom>
        </p:spPr>
      </p:pic>
      <p:sp>
        <p:nvSpPr>
          <p:cNvPr id="9" name="文本框 8">
            <a:extLst>
              <a:ext uri="{FF2B5EF4-FFF2-40B4-BE49-F238E27FC236}">
                <a16:creationId xmlns:a16="http://schemas.microsoft.com/office/drawing/2014/main" id="{1B96A757-149E-48FE-A8F6-55608588EC06}"/>
              </a:ext>
            </a:extLst>
          </p:cNvPr>
          <p:cNvSpPr txBox="1"/>
          <p:nvPr/>
        </p:nvSpPr>
        <p:spPr>
          <a:xfrm>
            <a:off x="3182914" y="4573533"/>
            <a:ext cx="2073165" cy="369332"/>
          </a:xfrm>
          <a:prstGeom prst="rect">
            <a:avLst/>
          </a:prstGeom>
          <a:noFill/>
        </p:spPr>
        <p:txBody>
          <a:bodyPr wrap="square" rtlCol="0">
            <a:spAutoFit/>
          </a:bodyPr>
          <a:lstStyle/>
          <a:p>
            <a:pPr algn="ctr"/>
            <a:r>
              <a:rPr lang="en-US" altLang="zh-CN" dirty="0"/>
              <a:t>p-value = 0.007443</a:t>
            </a:r>
            <a:endParaRPr lang="zh-CN" altLang="en-US" dirty="0"/>
          </a:p>
        </p:txBody>
      </p:sp>
      <p:sp>
        <p:nvSpPr>
          <p:cNvPr id="11" name="文本框 10">
            <a:extLst>
              <a:ext uri="{FF2B5EF4-FFF2-40B4-BE49-F238E27FC236}">
                <a16:creationId xmlns:a16="http://schemas.microsoft.com/office/drawing/2014/main" id="{2D6BA505-5F3A-4CEF-8EE9-AD8113F09D2B}"/>
              </a:ext>
            </a:extLst>
          </p:cNvPr>
          <p:cNvSpPr txBox="1"/>
          <p:nvPr/>
        </p:nvSpPr>
        <p:spPr>
          <a:xfrm>
            <a:off x="8972202" y="4077661"/>
            <a:ext cx="2073165" cy="369332"/>
          </a:xfrm>
          <a:prstGeom prst="rect">
            <a:avLst/>
          </a:prstGeom>
          <a:noFill/>
        </p:spPr>
        <p:txBody>
          <a:bodyPr wrap="square" rtlCol="0">
            <a:spAutoFit/>
          </a:bodyPr>
          <a:lstStyle/>
          <a:p>
            <a:pPr algn="ctr"/>
            <a:r>
              <a:rPr lang="en-US" altLang="zh-CN" dirty="0"/>
              <a:t>p-value = 0.06027</a:t>
            </a:r>
            <a:endParaRPr lang="zh-CN" altLang="en-US" dirty="0"/>
          </a:p>
        </p:txBody>
      </p:sp>
      <p:pic>
        <p:nvPicPr>
          <p:cNvPr id="13" name="图片 12">
            <a:extLst>
              <a:ext uri="{FF2B5EF4-FFF2-40B4-BE49-F238E27FC236}">
                <a16:creationId xmlns:a16="http://schemas.microsoft.com/office/drawing/2014/main" id="{9AA63AF4-7856-49AF-BCB5-6AF77A651E02}"/>
              </a:ext>
            </a:extLst>
          </p:cNvPr>
          <p:cNvPicPr>
            <a:picLocks noChangeAspect="1"/>
          </p:cNvPicPr>
          <p:nvPr/>
        </p:nvPicPr>
        <p:blipFill>
          <a:blip r:embed="rId4"/>
          <a:stretch>
            <a:fillRect/>
          </a:stretch>
        </p:blipFill>
        <p:spPr>
          <a:xfrm>
            <a:off x="514194" y="5886450"/>
            <a:ext cx="10296525" cy="971550"/>
          </a:xfrm>
          <a:prstGeom prst="rect">
            <a:avLst/>
          </a:prstGeom>
        </p:spPr>
      </p:pic>
      <p:sp>
        <p:nvSpPr>
          <p:cNvPr id="14" name="矩形: 圆角 13">
            <a:extLst>
              <a:ext uri="{FF2B5EF4-FFF2-40B4-BE49-F238E27FC236}">
                <a16:creationId xmlns:a16="http://schemas.microsoft.com/office/drawing/2014/main" id="{A85E97AE-7FB7-4054-A64B-F460B3E129F8}"/>
              </a:ext>
            </a:extLst>
          </p:cNvPr>
          <p:cNvSpPr/>
          <p:nvPr/>
        </p:nvSpPr>
        <p:spPr>
          <a:xfrm>
            <a:off x="9073055" y="5886450"/>
            <a:ext cx="662152" cy="91052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9771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B66F6A-A918-4789-948A-36A4748362B4}"/>
              </a:ext>
            </a:extLst>
          </p:cNvPr>
          <p:cNvSpPr>
            <a:spLocks noGrp="1"/>
          </p:cNvSpPr>
          <p:nvPr>
            <p:ph type="title"/>
          </p:nvPr>
        </p:nvSpPr>
        <p:spPr/>
        <p:txBody>
          <a:bodyPr/>
          <a:lstStyle/>
          <a:p>
            <a:pPr algn="ctr"/>
            <a:r>
              <a:rPr lang="en-US" altLang="zh-CN" dirty="0"/>
              <a:t>Enrichr</a:t>
            </a:r>
            <a:endParaRPr lang="zh-CN" altLang="en-US" dirty="0"/>
          </a:p>
        </p:txBody>
      </p:sp>
      <p:pic>
        <p:nvPicPr>
          <p:cNvPr id="7" name="内容占位符 6">
            <a:extLst>
              <a:ext uri="{FF2B5EF4-FFF2-40B4-BE49-F238E27FC236}">
                <a16:creationId xmlns:a16="http://schemas.microsoft.com/office/drawing/2014/main" id="{C3A1713A-A881-49F2-8585-4F812B017AD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708642"/>
            <a:ext cx="4871694" cy="4647708"/>
          </a:xfrm>
        </p:spPr>
      </p:pic>
      <p:sp>
        <p:nvSpPr>
          <p:cNvPr id="5" name="灯片编号占位符 4">
            <a:extLst>
              <a:ext uri="{FF2B5EF4-FFF2-40B4-BE49-F238E27FC236}">
                <a16:creationId xmlns:a16="http://schemas.microsoft.com/office/drawing/2014/main" id="{74090D66-06FC-44AA-8F38-4982188BF6F8}"/>
              </a:ext>
            </a:extLst>
          </p:cNvPr>
          <p:cNvSpPr>
            <a:spLocks noGrp="1"/>
          </p:cNvSpPr>
          <p:nvPr>
            <p:ph type="sldNum" sz="quarter" idx="12"/>
          </p:nvPr>
        </p:nvSpPr>
        <p:spPr/>
        <p:txBody>
          <a:bodyPr/>
          <a:lstStyle/>
          <a:p>
            <a:fld id="{C459A2E7-EF64-44DE-AB9B-5D281FFC1F48}" type="slidenum">
              <a:rPr lang="zh-CN" altLang="en-US" smtClean="0"/>
              <a:t>8</a:t>
            </a:fld>
            <a:endParaRPr lang="zh-CN" altLang="en-US"/>
          </a:p>
        </p:txBody>
      </p:sp>
      <p:sp>
        <p:nvSpPr>
          <p:cNvPr id="8" name="文本框 7">
            <a:extLst>
              <a:ext uri="{FF2B5EF4-FFF2-40B4-BE49-F238E27FC236}">
                <a16:creationId xmlns:a16="http://schemas.microsoft.com/office/drawing/2014/main" id="{F79A2B0C-243F-4093-880C-08BA58AB937D}"/>
              </a:ext>
            </a:extLst>
          </p:cNvPr>
          <p:cNvSpPr txBox="1"/>
          <p:nvPr/>
        </p:nvSpPr>
        <p:spPr>
          <a:xfrm>
            <a:off x="225390" y="6374304"/>
            <a:ext cx="6097314" cy="430887"/>
          </a:xfrm>
          <a:prstGeom prst="rect">
            <a:avLst/>
          </a:prstGeom>
          <a:noFill/>
        </p:spPr>
        <p:txBody>
          <a:bodyPr wrap="square">
            <a:spAutoFit/>
          </a:bodyPr>
          <a:lstStyle/>
          <a:p>
            <a:r>
              <a:rPr lang="en-US" altLang="zh-CN" sz="1100" dirty="0"/>
              <a:t>Kuleshov MV, Jones MR, Rouillard AD, et al. </a:t>
            </a:r>
            <a:r>
              <a:rPr lang="en-US" altLang="zh-CN" sz="1100" dirty="0" err="1"/>
              <a:t>Enrichr</a:t>
            </a:r>
            <a:r>
              <a:rPr lang="en-US" altLang="zh-CN" sz="1100" dirty="0"/>
              <a:t>: a comprehensive gene set enrichment analysis web server 2016 update. Nucleic Acids Res. 2016;44(W1):W90-W97. doi:10.1093/</a:t>
            </a:r>
            <a:r>
              <a:rPr lang="en-US" altLang="zh-CN" sz="1100" dirty="0" err="1"/>
              <a:t>nar</a:t>
            </a:r>
            <a:r>
              <a:rPr lang="en-US" altLang="zh-CN" sz="1100" dirty="0"/>
              <a:t>/gkw377</a:t>
            </a:r>
            <a:endParaRPr lang="zh-CN" altLang="en-US" sz="1100" dirty="0"/>
          </a:p>
        </p:txBody>
      </p:sp>
      <p:pic>
        <p:nvPicPr>
          <p:cNvPr id="13" name="内容占位符 12">
            <a:extLst>
              <a:ext uri="{FF2B5EF4-FFF2-40B4-BE49-F238E27FC236}">
                <a16:creationId xmlns:a16="http://schemas.microsoft.com/office/drawing/2014/main" id="{B394ADA0-5EAE-4508-ABF6-FF929875F9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06570" y="1825625"/>
            <a:ext cx="4712860" cy="4351338"/>
          </a:xfrm>
        </p:spPr>
      </p:pic>
    </p:spTree>
    <p:extLst>
      <p:ext uri="{BB962C8B-B14F-4D97-AF65-F5344CB8AC3E}">
        <p14:creationId xmlns:p14="http://schemas.microsoft.com/office/powerpoint/2010/main" val="1236523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DD915-900A-4F29-B7DB-769518FED1EE}"/>
              </a:ext>
            </a:extLst>
          </p:cNvPr>
          <p:cNvSpPr>
            <a:spLocks noGrp="1"/>
          </p:cNvSpPr>
          <p:nvPr>
            <p:ph type="title"/>
          </p:nvPr>
        </p:nvSpPr>
        <p:spPr/>
        <p:txBody>
          <a:bodyPr>
            <a:normAutofit fontScale="90000"/>
          </a:bodyPr>
          <a:lstStyle/>
          <a:p>
            <a:pPr algn="ctr"/>
            <a:r>
              <a:rPr lang="en-US" altLang="zh-CN" dirty="0"/>
              <a:t>The Basics</a:t>
            </a:r>
            <a:br>
              <a:rPr lang="en-US" altLang="zh-CN" dirty="0"/>
            </a:br>
            <a:r>
              <a:rPr lang="en-US" altLang="zh-CN" sz="5300" dirty="0"/>
              <a:t>Understanding the bar graph</a:t>
            </a:r>
            <a:endParaRPr lang="zh-CN" altLang="en-US" sz="5300" dirty="0"/>
          </a:p>
        </p:txBody>
      </p:sp>
      <p:sp>
        <p:nvSpPr>
          <p:cNvPr id="4" name="内容占位符 3">
            <a:extLst>
              <a:ext uri="{FF2B5EF4-FFF2-40B4-BE49-F238E27FC236}">
                <a16:creationId xmlns:a16="http://schemas.microsoft.com/office/drawing/2014/main" id="{50CB8D03-C294-4AD5-BEC9-1696B33D5C01}"/>
              </a:ext>
            </a:extLst>
          </p:cNvPr>
          <p:cNvSpPr>
            <a:spLocks noGrp="1"/>
          </p:cNvSpPr>
          <p:nvPr>
            <p:ph sz="half" idx="2"/>
          </p:nvPr>
        </p:nvSpPr>
        <p:spPr/>
        <p:txBody>
          <a:bodyPr anchor="ctr">
            <a:normAutofit/>
          </a:bodyPr>
          <a:lstStyle/>
          <a:p>
            <a:pPr marL="0" indent="0">
              <a:lnSpc>
                <a:spcPct val="100000"/>
              </a:lnSpc>
              <a:buNone/>
            </a:pPr>
            <a:r>
              <a:rPr lang="en-US" altLang="zh-CN" dirty="0"/>
              <a:t>The </a:t>
            </a:r>
            <a:r>
              <a:rPr lang="en-US" altLang="zh-CN" b="1" dirty="0">
                <a:solidFill>
                  <a:schemeClr val="accent1"/>
                </a:solidFill>
              </a:rPr>
              <a:t>length of the bar </a:t>
            </a:r>
            <a:r>
              <a:rPr lang="en-US" altLang="zh-CN" dirty="0"/>
              <a:t>represents the significance of that specific gene-set or term. </a:t>
            </a:r>
          </a:p>
          <a:p>
            <a:pPr marL="0" indent="0">
              <a:lnSpc>
                <a:spcPct val="100000"/>
              </a:lnSpc>
              <a:buNone/>
            </a:pPr>
            <a:r>
              <a:rPr lang="en-US" altLang="zh-CN" dirty="0"/>
              <a:t>In addition, </a:t>
            </a:r>
            <a:r>
              <a:rPr lang="en-US" altLang="zh-CN" b="1" dirty="0">
                <a:solidFill>
                  <a:schemeClr val="accent1"/>
                </a:solidFill>
              </a:rPr>
              <a:t>the brighter the color</a:t>
            </a:r>
            <a:r>
              <a:rPr lang="en-US" altLang="zh-CN" dirty="0"/>
              <a:t>, the more significant that term is.</a:t>
            </a:r>
          </a:p>
        </p:txBody>
      </p:sp>
      <p:sp>
        <p:nvSpPr>
          <p:cNvPr id="5" name="灯片编号占位符 4">
            <a:extLst>
              <a:ext uri="{FF2B5EF4-FFF2-40B4-BE49-F238E27FC236}">
                <a16:creationId xmlns:a16="http://schemas.microsoft.com/office/drawing/2014/main" id="{306F5FC7-A7A0-48AD-A99D-FAE0F427925A}"/>
              </a:ext>
            </a:extLst>
          </p:cNvPr>
          <p:cNvSpPr>
            <a:spLocks noGrp="1"/>
          </p:cNvSpPr>
          <p:nvPr>
            <p:ph type="sldNum" sz="quarter" idx="12"/>
          </p:nvPr>
        </p:nvSpPr>
        <p:spPr/>
        <p:txBody>
          <a:bodyPr/>
          <a:lstStyle/>
          <a:p>
            <a:fld id="{C459A2E7-EF64-44DE-AB9B-5D281FFC1F48}" type="slidenum">
              <a:rPr lang="zh-CN" altLang="en-US" smtClean="0"/>
              <a:t>9</a:t>
            </a:fld>
            <a:endParaRPr lang="zh-CN" altLang="en-US"/>
          </a:p>
        </p:txBody>
      </p:sp>
      <p:pic>
        <p:nvPicPr>
          <p:cNvPr id="6" name="内容占位符 10">
            <a:extLst>
              <a:ext uri="{FF2B5EF4-FFF2-40B4-BE49-F238E27FC236}">
                <a16:creationId xmlns:a16="http://schemas.microsoft.com/office/drawing/2014/main" id="{4F903A16-2C94-4ABC-A040-9CFDC40D2C6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1" y="2597094"/>
            <a:ext cx="5181600" cy="2808399"/>
          </a:xfrm>
        </p:spPr>
      </p:pic>
    </p:spTree>
    <p:extLst>
      <p:ext uri="{BB962C8B-B14F-4D97-AF65-F5344CB8AC3E}">
        <p14:creationId xmlns:p14="http://schemas.microsoft.com/office/powerpoint/2010/main" val="26491663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11391</TotalTime>
  <Words>887</Words>
  <Application>Microsoft Office PowerPoint</Application>
  <PresentationFormat>宽屏</PresentationFormat>
  <Paragraphs>101</Paragraphs>
  <Slides>15</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Arial</vt:lpstr>
      <vt:lpstr>Cambria Math</vt:lpstr>
      <vt:lpstr>Times New Roman</vt:lpstr>
      <vt:lpstr>Office 主题​​</vt:lpstr>
      <vt:lpstr>Gene Set Enrichment Analysis</vt:lpstr>
      <vt:lpstr>Content</vt:lpstr>
      <vt:lpstr>Hypergeometric distribution</vt:lpstr>
      <vt:lpstr>Hypergeometric distribution</vt:lpstr>
      <vt:lpstr>Fisher exact test</vt:lpstr>
      <vt:lpstr>DAVID</vt:lpstr>
      <vt:lpstr>EASE score  a modified Fisher Exact p-value</vt:lpstr>
      <vt:lpstr>Enrichr</vt:lpstr>
      <vt:lpstr>The Basics Understanding the bar graph</vt:lpstr>
      <vt:lpstr>The Basics Understanding the data table</vt:lpstr>
      <vt:lpstr>Background Information What is gene set</vt:lpstr>
      <vt:lpstr>Background Information What are the four enrichment result score</vt:lpstr>
      <vt:lpstr>Background Information What is a gene set library’s background</vt:lpstr>
      <vt:lpstr>Background Information How does Enrichr correct for multiple hypotheses</vt:lpstr>
      <vt:lpstr>Enrichment Bar Plot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云智 郎</dc:creator>
  <cp:lastModifiedBy>郎 云智</cp:lastModifiedBy>
  <cp:revision>692</cp:revision>
  <dcterms:created xsi:type="dcterms:W3CDTF">2020-06-24T10:04:49Z</dcterms:created>
  <dcterms:modified xsi:type="dcterms:W3CDTF">2020-11-02T08:39:35Z</dcterms:modified>
</cp:coreProperties>
</file>