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66"/>
    <a:srgbClr val="EDFF09"/>
    <a:srgbClr val="FF6600"/>
    <a:srgbClr val="0AE7FE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09" autoAdjust="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4179D-E714-41DA-AF85-0FD73DBA8047}" type="datetimeFigureOut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1CB9F-7E5E-4BD9-A1B2-B711BBB1E6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68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此外，还有其他统计方法可以用于富集分析，如</a:t>
            </a:r>
            <a:r>
              <a:rPr lang="en-US" altLang="zh-CN" dirty="0"/>
              <a:t>Z-score</a:t>
            </a:r>
            <a:r>
              <a:rPr lang="zh-CN" altLang="en-US" dirty="0"/>
              <a:t>和</a:t>
            </a:r>
            <a:r>
              <a:rPr lang="en-US" altLang="zh-CN" dirty="0"/>
              <a:t>KS-like statistic</a:t>
            </a:r>
            <a:r>
              <a:rPr lang="zh-CN" altLang="en-US" dirty="0"/>
              <a:t>等，这里不做详细介绍。由于在进行富集分析时通常需要进行大量检验（多重检验），所以需要采用多重检验校正的方法对结果进行校正。这些方法主要包括邦弗朗尼校正（</a:t>
            </a:r>
            <a:r>
              <a:rPr lang="en-US" altLang="zh-CN" dirty="0"/>
              <a:t>Bonferroni</a:t>
            </a:r>
            <a:r>
              <a:rPr lang="zh-CN" altLang="en-US" dirty="0"/>
              <a:t>）、邦弗朗尼递减校正（</a:t>
            </a:r>
            <a:r>
              <a:rPr lang="en-US" altLang="zh-CN" dirty="0"/>
              <a:t>Bonferroni step down</a:t>
            </a:r>
            <a:r>
              <a:rPr lang="zh-CN" altLang="en-US" dirty="0"/>
              <a:t>）和本杰明假阳性率校正（</a:t>
            </a:r>
            <a:r>
              <a:rPr lang="en-US" altLang="zh-CN" dirty="0" err="1"/>
              <a:t>Benjamini</a:t>
            </a:r>
            <a:r>
              <a:rPr lang="en-US" altLang="zh-CN" dirty="0"/>
              <a:t> false discovery rate</a:t>
            </a:r>
            <a:r>
              <a:rPr lang="zh-CN" altLang="en-US" dirty="0"/>
              <a:t>）等。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1CB9F-7E5E-4BD9-A1B2-B711BBB1E62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088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0D64A-0A9E-447C-8C70-4E5719358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933CD4-AC4A-4394-89B5-8701D7294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E5C81-F6B3-4E6B-9049-B17DE1CB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E820-F685-4818-9CD2-94E2073731B5}" type="datetime1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D7E8F-D0E6-4CFD-8C72-1F0F84BD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560DAB-817D-4424-8E19-1FECFF1B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7-EF64-44DE-AB9B-5D281FFC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30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371F5-94ED-4337-8750-1E2A6C9B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95FB7F-6742-4F0E-9277-3E0FF8380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834938-E27E-4F03-BE67-C6377ADA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51BA-1E6C-44BF-A69C-5B5D66C22915}" type="datetime1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D25523-7CEE-4231-9A4B-AC3DAEAA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4F0ECE-B477-4C53-A9CC-0DA6A207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7-EF64-44DE-AB9B-5D281FFC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21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BA6FD6-E4C0-4BAE-B952-B0E10DAA9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8311DF-9114-4041-917B-9F8C4BF39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8CDC7-3668-4F79-9616-4A9DAE5B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163C-FC92-4E77-B517-3A75A3F5098E}" type="datetime1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D7DD5-1CBA-4FDC-B7BB-CCC95B96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58E0AB-778C-44B0-B40D-CC820A72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7-EF64-44DE-AB9B-5D281FFC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28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D6400-1CE0-4ED1-876C-C3E53F42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93754-6951-4CB2-809A-06B75AABC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E9474-D290-401B-AC84-F07CD070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5F73-7896-4E64-A26D-7231B5CFDB3C}" type="datetime1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9C03D7-CA49-45E4-80F5-2E34F46C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D30B9B-0230-4CF3-AC32-DD446148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7-EF64-44DE-AB9B-5D281FFC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2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7A63B-EB2F-4031-86D0-0FEBC20D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5DC68B-F5C8-460A-AA07-AD9474196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89D46-752E-4AE9-A803-B5BA0AE6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760E-0665-4D6F-9484-AB4B72A8BF04}" type="datetime1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105A0-959D-4632-AC57-C27BEDB6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481516-FD7C-414A-8933-E81B93CE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7-EF64-44DE-AB9B-5D281FFC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8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8B4A0-8921-4E74-9DBF-AB931ADA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F516E-8D9C-4D7B-8451-36D11895E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0CDF5D-F2FB-4A13-A0AA-F85B403D0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BB103-EB12-4154-80FB-54FA5E28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F4BF-FD1F-417E-BF33-85E99705C970}" type="datetime1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9862C-E1B3-488A-BDF1-F1008FD4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C79978-5D83-494E-A52C-C693C21B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7-EF64-44DE-AB9B-5D281FFC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02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2BFF0-8ADC-4FB7-810E-868F4E51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C3CB2C-DC20-4377-8B60-FE4705539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DC920E-B9FD-4EF4-9D03-7E6FBE490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6DA517-28AA-464A-9466-BF1CBE9C7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1D5E5C-AFF5-442D-870B-D87D7009D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13D3D7-9989-47D6-87F2-D17B0984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F33D-1D3E-41AD-9E98-F4F25E1CBB2C}" type="datetime1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EFF92E-198D-4A4F-9DE2-1231F7F9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B67663-61BC-4AD0-8775-080F9ECE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7-EF64-44DE-AB9B-5D281FFC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4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78D4B-D175-4DC6-B275-B78614CE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222712-DD2F-428C-8986-1A7F2ABE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FA71-8E22-4457-B16C-5312F3CC14E5}" type="datetime1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80B5B6-16F6-4EE1-BBDC-0944ED59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246265-D4D0-4BAF-B29B-FF683183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7-EF64-44DE-AB9B-5D281FFC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16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DBA036-3653-4243-B61B-76CEF457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DA69D-48B6-4748-AA46-96A58CD2ECE7}" type="datetime1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AF9B82-2BBC-42A9-9172-80341AB8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8A01BA-60D2-4F88-9B28-FF4C2899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7-EF64-44DE-AB9B-5D281FFC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43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21F02-B44F-4914-AF10-3BC57DAB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D67E3-AC07-4D91-9710-EC60A6890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1BE47E-591B-47C2-AF47-A5F296A51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49955C-DF7C-489A-B073-78BA66E7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EDC0-A960-41E6-BB58-CFB2567A39B9}" type="datetime1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F45D51-FCAC-4169-993A-D0291519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03BA8D-94E8-4C16-9E26-7BCA0995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7-EF64-44DE-AB9B-5D281FFC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2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F168C-83ED-4F06-A35E-A7B61180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2262D6-9BF4-4995-8BDD-D6818C7B8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929BC9-DDCB-4E8D-BDEF-F0191CE9B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237FC-F5B8-4047-B46A-84CE7F7E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F5BF-7E88-4A4B-A3C8-8F467D4AEBC3}" type="datetime1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F00820-4241-4EC6-B617-705632B1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1A2D69-9898-4096-BA33-D91E606F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7-EF64-44DE-AB9B-5D281FFC1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8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D1B7F9-F94C-4828-BFB4-44FEF771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98B53-BE6A-480B-8764-E51F82259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BFC35-D5D0-47F4-B484-72390C330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FEB2-538B-47F1-AC78-A76E3D717376}" type="datetime1">
              <a:rPr lang="zh-CN" altLang="en-US" smtClean="0"/>
              <a:t>2020/11/1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32FDA-8B26-446C-B994-129C910EE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0D314-EA6A-4E3C-B68A-CDFC06C4F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 i="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C459A2E7-EF64-44DE-AB9B-5D281FFC1F4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81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0CE95-C1B5-4C7D-A7F1-014A3AB57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altLang="zh-CN" sz="5400" dirty="0"/>
              <a:t>Gene Set Enrichment Analysis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AF32AC-6314-4C63-B673-53DE7934DA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zh-CN" sz="3600" dirty="0"/>
              <a:t>Joseph Lang	Sunday, November 1, 2020</a:t>
            </a:r>
            <a:endParaRPr lang="zh-CN" alt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A870E5-E0DF-446E-9E7A-9667FC5D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7-EF64-44DE-AB9B-5D281FFC1F4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72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28210-BAF7-474C-BF13-39C53284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The Basics</a:t>
            </a:r>
            <a:br>
              <a:rPr lang="en-US" altLang="zh-CN" dirty="0"/>
            </a:br>
            <a:r>
              <a:rPr lang="en-US" altLang="zh-CN" sz="5300" dirty="0"/>
              <a:t>Understanding the data table</a:t>
            </a:r>
            <a:endParaRPr lang="zh-CN" altLang="en-US" sz="53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8BF0CC-E9F2-4085-94A3-53B36FC4E2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The data table gives you a raw view of the data.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By clicking on the column header, you can sort the table by the term, </a:t>
            </a:r>
            <a:r>
              <a:rPr lang="en-US" altLang="zh-CN" b="1" dirty="0">
                <a:solidFill>
                  <a:schemeClr val="accent1"/>
                </a:solidFill>
              </a:rPr>
              <a:t>p-value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chemeClr val="accent1"/>
                </a:solidFill>
              </a:rPr>
              <a:t>z-score</a:t>
            </a:r>
            <a:r>
              <a:rPr lang="en-US" altLang="zh-CN" dirty="0"/>
              <a:t>, or </a:t>
            </a:r>
            <a:r>
              <a:rPr lang="en-US" altLang="zh-CN" b="1" dirty="0">
                <a:solidFill>
                  <a:schemeClr val="accent1"/>
                </a:solidFill>
              </a:rPr>
              <a:t>combined score</a:t>
            </a:r>
            <a:r>
              <a:rPr lang="en-US" altLang="zh-CN" dirty="0"/>
              <a:t>.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597802-7E35-43A5-9BE1-1CA3E5BD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7-EF64-44DE-AB9B-5D281FFC1F48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274D8A9E-4CC3-43C6-A76A-5220A64FFD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6921"/>
            <a:ext cx="5181600" cy="3348746"/>
          </a:xfrm>
        </p:spPr>
      </p:pic>
    </p:spTree>
    <p:extLst>
      <p:ext uri="{BB962C8B-B14F-4D97-AF65-F5344CB8AC3E}">
        <p14:creationId xmlns:p14="http://schemas.microsoft.com/office/powerpoint/2010/main" val="33427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93CA9-9855-4354-9666-0D0409BF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Background Information</a:t>
            </a:r>
            <a:br>
              <a:rPr lang="en-US" altLang="zh-CN" dirty="0"/>
            </a:br>
            <a:r>
              <a:rPr lang="en-US" altLang="zh-CN" sz="5300" dirty="0"/>
              <a:t>What is gene set</a:t>
            </a:r>
            <a:endParaRPr lang="zh-CN" altLang="en-US" sz="53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D31EF-DFC0-4AB8-B97B-E8EF1A36ED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8BA114-603F-41E5-8E91-CC8B520E9D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33BDE6-3E26-4F37-978D-0CEE87F2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7-EF64-44DE-AB9B-5D281FFC1F4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85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B662A-573A-43C8-9EB1-7DEC9F14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Background Information</a:t>
            </a:r>
            <a:br>
              <a:rPr lang="en-US" altLang="zh-CN" dirty="0"/>
            </a:br>
            <a:r>
              <a:rPr lang="en-US" altLang="zh-CN" sz="5000" dirty="0"/>
              <a:t>What are the four enrichment result score</a:t>
            </a:r>
            <a:endParaRPr lang="zh-CN" altLang="en-US" sz="5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C8B27E-7BA7-439C-ACD7-3295B88004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7E343F-0C00-4019-A6B8-2E6351C27E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1297E4-72EC-4D37-9570-C8642AD4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7-EF64-44DE-AB9B-5D281FFC1F4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507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031E5-5770-4E95-A107-FF075FDA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Background Information</a:t>
            </a:r>
            <a:br>
              <a:rPr lang="en-US" altLang="zh-CN" dirty="0"/>
            </a:br>
            <a:r>
              <a:rPr lang="en-US" altLang="zh-CN" sz="5000" dirty="0"/>
              <a:t>What is a gene set library’s background</a:t>
            </a:r>
            <a:endParaRPr lang="zh-CN" altLang="en-US" sz="5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79E6F-E4FD-4829-983C-714ABB6BF4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C99A28-8DBD-4582-B2EA-0A79D45B5F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5B0AA-F325-4C41-8652-2CB093B2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7-EF64-44DE-AB9B-5D281FFC1F4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498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2788B-8348-4556-8A11-F3E65636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Background Information</a:t>
            </a:r>
            <a:br>
              <a:rPr lang="en-US" altLang="zh-CN" dirty="0"/>
            </a:br>
            <a:r>
              <a:rPr lang="en-US" altLang="zh-CN" sz="4200" dirty="0"/>
              <a:t>How does </a:t>
            </a:r>
            <a:r>
              <a:rPr lang="en-US" altLang="zh-CN" sz="4200" dirty="0" err="1"/>
              <a:t>Enrichr</a:t>
            </a:r>
            <a:r>
              <a:rPr lang="en-US" altLang="zh-CN" sz="4200" dirty="0"/>
              <a:t> correct for multiple hypotheses</a:t>
            </a:r>
            <a:endParaRPr lang="zh-CN" altLang="en-US" sz="4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1B918-9273-488B-94B9-3B5584FDD1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DB025E-E9BE-4E19-961D-2EF4E3214D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25A5F8-889A-475B-B3C7-64018E5E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7-EF64-44DE-AB9B-5D281FFC1F4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268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D2727-B634-474D-8088-518C17A1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Application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523D7-8B99-4EAA-8351-182680641F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FDB2F9-8FFB-435E-B4F7-F5EC4DA3E2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CD6F81-AD96-4564-BD21-4B63546B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7-EF64-44DE-AB9B-5D281FFC1F4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36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EB659-3B25-434D-A0D6-2EC298DA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4B1D66-CC6E-42E6-BAED-654706641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3600" dirty="0"/>
              <a:t>Algorithm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3200" dirty="0"/>
              <a:t>1.1. Hypergeometric distribution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3200" dirty="0"/>
              <a:t>1.2. Fisher exact test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3600" dirty="0"/>
              <a:t>Software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3200" dirty="0"/>
              <a:t>2.1. DAVID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CN" sz="2800" dirty="0"/>
              <a:t>2.1.1. EASE score: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modified</a:t>
            </a:r>
            <a:r>
              <a:rPr lang="zh-CN" altLang="en-US" sz="2800" dirty="0"/>
              <a:t> </a:t>
            </a:r>
            <a:r>
              <a:rPr lang="en-US" altLang="zh-CN" sz="2800" dirty="0"/>
              <a:t>Fisher</a:t>
            </a:r>
            <a:r>
              <a:rPr lang="zh-CN" altLang="en-US" sz="2800" dirty="0"/>
              <a:t> </a:t>
            </a:r>
            <a:r>
              <a:rPr lang="en-US" altLang="zh-CN" sz="2800" dirty="0"/>
              <a:t>Exact</a:t>
            </a:r>
            <a:r>
              <a:rPr lang="zh-CN" altLang="en-US" sz="2800" dirty="0"/>
              <a:t> </a:t>
            </a:r>
            <a:r>
              <a:rPr lang="en-US" altLang="zh-CN" sz="2800" dirty="0"/>
              <a:t>p-value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3200" dirty="0"/>
              <a:t>2.2. </a:t>
            </a:r>
            <a:r>
              <a:rPr lang="en-US" altLang="zh-CN" sz="3200" dirty="0" err="1"/>
              <a:t>Enrichr</a:t>
            </a:r>
            <a:endParaRPr lang="en-US" altLang="zh-CN" sz="32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3200" dirty="0"/>
              <a:t>	</a:t>
            </a:r>
            <a:r>
              <a:rPr lang="en-US" altLang="zh-CN" dirty="0"/>
              <a:t>2.2.1. The Basics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	2.2.2. Background Information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3600" dirty="0"/>
              <a:t>Application Example</a:t>
            </a:r>
            <a:endParaRPr lang="zh-CN" alt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D4D00B-37C5-4326-9375-1441AC5D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7-EF64-44DE-AB9B-5D281FFC1F4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72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F8598-E45C-4935-A2D9-413C5162A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Hypergeometric distribution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31437-0DF9-4DC7-B57C-F620050BA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altLang="zh-CN" dirty="0"/>
              <a:t>The following conditions characterize the hypergeometric distribution:</a:t>
            </a:r>
          </a:p>
          <a:p>
            <a:r>
              <a:rPr lang="en-US" altLang="zh-CN" dirty="0"/>
              <a:t>The result of each draw (the elements of the population being sampled) can be classified into </a:t>
            </a:r>
            <a:r>
              <a:rPr lang="en-US" altLang="zh-CN" b="1" dirty="0">
                <a:solidFill>
                  <a:schemeClr val="accent1"/>
                </a:solidFill>
              </a:rPr>
              <a:t>two mutually exclusive categories</a:t>
            </a:r>
            <a:r>
              <a:rPr lang="en-US" altLang="zh-CN" dirty="0"/>
              <a:t> (e.g. Success/Fail or Employed/Unemployed).</a:t>
            </a:r>
          </a:p>
          <a:p>
            <a:r>
              <a:rPr lang="en-US" altLang="zh-CN" dirty="0"/>
              <a:t>The probability of a success changes on each draw, as each draw decreases the population (</a:t>
            </a:r>
            <a:r>
              <a:rPr lang="en-US" altLang="zh-CN" b="1" dirty="0">
                <a:solidFill>
                  <a:schemeClr val="accent1"/>
                </a:solidFill>
              </a:rPr>
              <a:t>sampling without replacement</a:t>
            </a:r>
            <a:r>
              <a:rPr lang="en-US" altLang="zh-CN" dirty="0"/>
              <a:t> from a finite population).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EB1130-B2AC-486F-A705-B9F80D71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7-EF64-44DE-AB9B-5D281FFC1F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21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19218-72A3-40FD-9930-E41E0CC3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Hypergeometric distribution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CCF11D-B01B-41DC-BD44-C150F632AF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i="1" dirty="0"/>
                  <a:t>N</a:t>
                </a:r>
                <a:r>
                  <a:rPr lang="en-US" altLang="zh-CN" dirty="0"/>
                  <a:t> is the population size,</a:t>
                </a:r>
              </a:p>
              <a:p>
                <a:r>
                  <a:rPr lang="en-US" altLang="zh-CN" i="1" dirty="0"/>
                  <a:t>r</a:t>
                </a:r>
                <a:r>
                  <a:rPr lang="en-US" altLang="zh-CN" dirty="0"/>
                  <a:t> is the number of success states in the population,</a:t>
                </a:r>
              </a:p>
              <a:p>
                <a:r>
                  <a:rPr lang="en-US" altLang="zh-CN" i="1" dirty="0"/>
                  <a:t>n</a:t>
                </a:r>
                <a:r>
                  <a:rPr lang="en-US" altLang="zh-CN" dirty="0"/>
                  <a:t> is the number of draws (i.e. quantity drawn in each trial),</a:t>
                </a:r>
              </a:p>
              <a:p>
                <a:r>
                  <a:rPr lang="en-US" altLang="zh-CN" i="1" dirty="0"/>
                  <a:t>y</a:t>
                </a:r>
                <a:r>
                  <a:rPr lang="en-US" altLang="zh-CN" dirty="0"/>
                  <a:t> is the number of observed success.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CCF11D-B01B-41DC-BD44-C150F632AF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D20913-7242-4AC2-999D-BF154776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7-EF64-44DE-AB9B-5D281FFC1F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94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29F9A-B0AC-4695-9A02-0C238EF8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Fisher exact test</a:t>
            </a: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87E8A7CA-F11C-49DA-BA61-021CB8F36E1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36581697"/>
              </p:ext>
            </p:extLst>
          </p:nvPr>
        </p:nvGraphicFramePr>
        <p:xfrm>
          <a:off x="838200" y="2553862"/>
          <a:ext cx="5181600" cy="289486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627658386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98780429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746495981"/>
                    </a:ext>
                  </a:extLst>
                </a:gridCol>
              </a:tblGrid>
              <a:tr h="41355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USA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non-USA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250256"/>
                  </a:ext>
                </a:extLst>
              </a:tr>
              <a:tr h="413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Compact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965482"/>
                  </a:ext>
                </a:extLst>
              </a:tr>
              <a:tr h="413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Large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908795"/>
                  </a:ext>
                </a:extLst>
              </a:tr>
              <a:tr h="413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Midsize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853786"/>
                  </a:ext>
                </a:extLst>
              </a:tr>
              <a:tr h="413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Small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300785"/>
                  </a:ext>
                </a:extLst>
              </a:tr>
              <a:tr h="4135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Sporty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275981"/>
                  </a:ext>
                </a:extLst>
              </a:tr>
              <a:tr h="413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Van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0245102"/>
                  </a:ext>
                </a:extLst>
              </a:tr>
            </a:tbl>
          </a:graphicData>
        </a:graphic>
      </p:graphicFrame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8CB341E-05D4-4F3B-A6BE-F27486B48C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1600" dirty="0"/>
              <a:t>	Pearson's Chi-squared test</a:t>
            </a:r>
          </a:p>
          <a:p>
            <a:pPr marL="0" indent="0">
              <a:buNone/>
            </a:pPr>
            <a:r>
              <a:rPr lang="en-US" altLang="zh-CN" sz="1600" dirty="0"/>
              <a:t>data:  Cars93$Type and Cars93$Origin</a:t>
            </a:r>
          </a:p>
          <a:p>
            <a:pPr marL="0" indent="0">
              <a:buNone/>
            </a:pPr>
            <a:r>
              <a:rPr lang="en-US" altLang="zh-CN" sz="1600" dirty="0"/>
              <a:t>X-squared = 14.08, df = 5, p-value = </a:t>
            </a:r>
            <a:r>
              <a:rPr lang="en-US" altLang="zh-CN" sz="1600" b="1" dirty="0">
                <a:solidFill>
                  <a:srgbClr val="FF0000"/>
                </a:solidFill>
              </a:rPr>
              <a:t>0.01511</a:t>
            </a:r>
          </a:p>
          <a:p>
            <a:pPr marL="0" indent="0">
              <a:buNone/>
            </a:pPr>
            <a:r>
              <a:rPr lang="en-US" altLang="zh-CN" sz="1600" dirty="0"/>
              <a:t>Warning message:</a:t>
            </a:r>
          </a:p>
          <a:p>
            <a:pPr marL="0" indent="0">
              <a:buNone/>
            </a:pPr>
            <a:r>
              <a:rPr lang="en-US" altLang="zh-CN" sz="1600" dirty="0"/>
              <a:t>In </a:t>
            </a:r>
            <a:r>
              <a:rPr lang="en-US" altLang="zh-CN" sz="1600" dirty="0" err="1"/>
              <a:t>chisq.test</a:t>
            </a:r>
            <a:r>
              <a:rPr lang="en-US" altLang="zh-CN" sz="1600" dirty="0"/>
              <a:t>(Cars93$Type, Cars93$Origin) : Chi-squared</a:t>
            </a:r>
            <a:r>
              <a:rPr lang="zh-CN" altLang="en-US" sz="1600" dirty="0"/>
              <a:t>近似算法有可能不准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Fisher's Exact Test for Count Data</a:t>
            </a:r>
          </a:p>
          <a:p>
            <a:pPr marL="0" indent="0">
              <a:buNone/>
            </a:pPr>
            <a:r>
              <a:rPr lang="en-US" altLang="zh-CN" sz="1600" dirty="0"/>
              <a:t>data:  Cars93$Type and Cars93$Origin</a:t>
            </a:r>
          </a:p>
          <a:p>
            <a:pPr marL="0" indent="0">
              <a:buNone/>
            </a:pPr>
            <a:r>
              <a:rPr lang="en-US" altLang="zh-CN" sz="1600" dirty="0"/>
              <a:t>p-value = </a:t>
            </a:r>
            <a:r>
              <a:rPr lang="en-US" altLang="zh-CN" sz="1600" b="1" dirty="0">
                <a:solidFill>
                  <a:srgbClr val="FF0000"/>
                </a:solidFill>
              </a:rPr>
              <a:t>0.007248</a:t>
            </a:r>
          </a:p>
          <a:p>
            <a:pPr marL="0" indent="0">
              <a:buNone/>
            </a:pPr>
            <a:r>
              <a:rPr lang="en-US" altLang="zh-CN" sz="1600" dirty="0"/>
              <a:t>alternative hypothesis: </a:t>
            </a:r>
            <a:r>
              <a:rPr lang="en-US" altLang="zh-CN" sz="1600" dirty="0" err="1"/>
              <a:t>two.sided</a:t>
            </a:r>
            <a:endParaRPr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F4704F-E31E-4644-A7A3-88683A22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7-EF64-44DE-AB9B-5D281FFC1F4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0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90B36-EAEC-4B30-A0B1-7AA46401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DAVID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78964E5-A07A-4C6E-A1B7-566D0B022C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8311"/>
            <a:ext cx="4304106" cy="4559199"/>
          </a:xfr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470A3E-EF10-437C-8A62-A99F539E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7-EF64-44DE-AB9B-5D281FFC1F48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4BC559-CD22-47FF-89EB-A95D4C6B7907}"/>
              </a:ext>
            </a:extLst>
          </p:cNvPr>
          <p:cNvSpPr txBox="1"/>
          <p:nvPr/>
        </p:nvSpPr>
        <p:spPr>
          <a:xfrm>
            <a:off x="93399" y="6176963"/>
            <a:ext cx="609731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Huang da W, Sherman BT, </a:t>
            </a:r>
            <a:r>
              <a:rPr lang="en-US" altLang="zh-CN" sz="1100" dirty="0" err="1"/>
              <a:t>Lempicki</a:t>
            </a:r>
            <a:r>
              <a:rPr lang="en-US" altLang="zh-CN" sz="1100" dirty="0"/>
              <a:t> RA. Systematic and integrative analysis of large gene lists using DAVID bioinformatics resources. Nat </a:t>
            </a:r>
            <a:r>
              <a:rPr lang="en-US" altLang="zh-CN" sz="1100" dirty="0" err="1"/>
              <a:t>Protoc</a:t>
            </a:r>
            <a:r>
              <a:rPr lang="en-US" altLang="zh-CN" sz="1100" dirty="0"/>
              <a:t>. 2009;4(1):44-57. </a:t>
            </a:r>
            <a:r>
              <a:rPr lang="en-US" altLang="zh-CN" sz="1100" dirty="0" err="1"/>
              <a:t>doi</a:t>
            </a:r>
            <a:r>
              <a:rPr lang="en-US" altLang="zh-CN" sz="1100" dirty="0"/>
              <a:t>: 10.1038/nprot.2008.211. PMID: 19131956.</a:t>
            </a:r>
            <a:endParaRPr lang="zh-CN" altLang="en-US" sz="1100" dirty="0"/>
          </a:p>
        </p:txBody>
      </p:sp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61A1E090-59EF-4FB1-9797-2E75D773EC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957861"/>
            <a:ext cx="5599386" cy="412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8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4158F-BC23-410D-B070-234B07B0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EASE score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sz="5300" dirty="0"/>
              <a:t>a</a:t>
            </a:r>
            <a:r>
              <a:rPr lang="zh-CN" altLang="en-US" sz="5300" dirty="0"/>
              <a:t> </a:t>
            </a:r>
            <a:r>
              <a:rPr lang="en-US" altLang="zh-CN" sz="5300" dirty="0"/>
              <a:t>modified</a:t>
            </a:r>
            <a:r>
              <a:rPr lang="zh-CN" altLang="en-US" sz="5300" dirty="0"/>
              <a:t> </a:t>
            </a:r>
            <a:r>
              <a:rPr lang="en-US" altLang="zh-CN" sz="5300" dirty="0"/>
              <a:t>Fisher</a:t>
            </a:r>
            <a:r>
              <a:rPr lang="zh-CN" altLang="en-US" sz="5300" dirty="0"/>
              <a:t> </a:t>
            </a:r>
            <a:r>
              <a:rPr lang="en-US" altLang="zh-CN" sz="5300" dirty="0"/>
              <a:t>Exact p-value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370B7F-CB56-48D8-BD69-9F892976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7-EF64-44DE-AB9B-5D281FFC1F48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内容占位符 10">
            <a:extLst>
              <a:ext uri="{FF2B5EF4-FFF2-40B4-BE49-F238E27FC236}">
                <a16:creationId xmlns:a16="http://schemas.microsoft.com/office/drawing/2014/main" id="{1A99EB66-91C1-4622-86B7-F022DADF73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29" y="1953142"/>
            <a:ext cx="5826171" cy="3670854"/>
          </a:xfr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04BB861-0E35-4201-A79E-67A88FBBBB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28910"/>
            <a:ext cx="5752405" cy="27193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B96A757-149E-48FE-A8F6-55608588EC06}"/>
              </a:ext>
            </a:extLst>
          </p:cNvPr>
          <p:cNvSpPr txBox="1"/>
          <p:nvPr/>
        </p:nvSpPr>
        <p:spPr>
          <a:xfrm>
            <a:off x="3182914" y="4573533"/>
            <a:ext cx="207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p-value = 0.007443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6BA505-5F3A-4CEF-8EE9-AD8113F09D2B}"/>
              </a:ext>
            </a:extLst>
          </p:cNvPr>
          <p:cNvSpPr txBox="1"/>
          <p:nvPr/>
        </p:nvSpPr>
        <p:spPr>
          <a:xfrm>
            <a:off x="8972202" y="4077661"/>
            <a:ext cx="207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p-value = 0.06027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AA63AF4-7856-49AF-BCB5-6AF77A651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94" y="5886450"/>
            <a:ext cx="10296525" cy="971550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85E97AE-7FB7-4054-A64B-F460B3E129F8}"/>
              </a:ext>
            </a:extLst>
          </p:cNvPr>
          <p:cNvSpPr/>
          <p:nvPr/>
        </p:nvSpPr>
        <p:spPr>
          <a:xfrm>
            <a:off x="9073055" y="5886450"/>
            <a:ext cx="662152" cy="9105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71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66F6A-A918-4789-948A-36A47483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Enrichr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3A1713A-A881-49F2-8585-4F812B017A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8642"/>
            <a:ext cx="4871694" cy="4647708"/>
          </a:xfr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090D66-06FC-44AA-8F38-4982188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7-EF64-44DE-AB9B-5D281FFC1F48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9A2B0C-243F-4093-880C-08BA58AB937D}"/>
              </a:ext>
            </a:extLst>
          </p:cNvPr>
          <p:cNvSpPr txBox="1"/>
          <p:nvPr/>
        </p:nvSpPr>
        <p:spPr>
          <a:xfrm>
            <a:off x="225390" y="6374304"/>
            <a:ext cx="609731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Kuleshov MV, Jones MR, Rouillard AD, et al. </a:t>
            </a:r>
            <a:r>
              <a:rPr lang="en-US" altLang="zh-CN" sz="1100" dirty="0" err="1"/>
              <a:t>Enrichr</a:t>
            </a:r>
            <a:r>
              <a:rPr lang="en-US" altLang="zh-CN" sz="1100" dirty="0"/>
              <a:t>: a comprehensive gene set enrichment analysis web server 2016 update. Nucleic Acids Res. 2016;44(W1):W90-W97. doi:10.1093/</a:t>
            </a:r>
            <a:r>
              <a:rPr lang="en-US" altLang="zh-CN" sz="1100" dirty="0" err="1"/>
              <a:t>nar</a:t>
            </a:r>
            <a:r>
              <a:rPr lang="en-US" altLang="zh-CN" sz="1100" dirty="0"/>
              <a:t>/gkw377</a:t>
            </a:r>
            <a:endParaRPr lang="zh-CN" altLang="en-US" sz="1100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B394ADA0-5EAE-4508-ABF6-FF929875F9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570" y="1825625"/>
            <a:ext cx="4712860" cy="4351338"/>
          </a:xfrm>
        </p:spPr>
      </p:pic>
    </p:spTree>
    <p:extLst>
      <p:ext uri="{BB962C8B-B14F-4D97-AF65-F5344CB8AC3E}">
        <p14:creationId xmlns:p14="http://schemas.microsoft.com/office/powerpoint/2010/main" val="123652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DD915-900A-4F29-B7DB-769518FE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The Basics</a:t>
            </a:r>
            <a:br>
              <a:rPr lang="en-US" altLang="zh-CN" dirty="0"/>
            </a:br>
            <a:r>
              <a:rPr lang="en-US" altLang="zh-CN" sz="5300" dirty="0"/>
              <a:t>Understanding the bar graph</a:t>
            </a:r>
            <a:endParaRPr lang="zh-CN" altLang="en-US" sz="53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CB8D03-C294-4AD5-BEC9-1696B33D5C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The </a:t>
            </a:r>
            <a:r>
              <a:rPr lang="en-US" altLang="zh-CN" b="1" dirty="0">
                <a:solidFill>
                  <a:schemeClr val="accent1"/>
                </a:solidFill>
              </a:rPr>
              <a:t>length of the bar </a:t>
            </a:r>
            <a:r>
              <a:rPr lang="en-US" altLang="zh-CN" dirty="0"/>
              <a:t>represents the significance of that specific gene-set or term.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In addition, </a:t>
            </a:r>
            <a:r>
              <a:rPr lang="en-US" altLang="zh-CN" b="1" dirty="0">
                <a:solidFill>
                  <a:schemeClr val="accent1"/>
                </a:solidFill>
              </a:rPr>
              <a:t>the brighter the color</a:t>
            </a:r>
            <a:r>
              <a:rPr lang="en-US" altLang="zh-CN" dirty="0"/>
              <a:t>, the more significant that term is.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6F5FC7-A7A0-48AD-A99D-FAE0F427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9A2E7-EF64-44DE-AB9B-5D281FFC1F48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内容占位符 10">
            <a:extLst>
              <a:ext uri="{FF2B5EF4-FFF2-40B4-BE49-F238E27FC236}">
                <a16:creationId xmlns:a16="http://schemas.microsoft.com/office/drawing/2014/main" id="{4F903A16-2C94-4ABC-A040-9CFDC40D2C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597094"/>
            <a:ext cx="5181600" cy="2808399"/>
          </a:xfrm>
        </p:spPr>
      </p:pic>
    </p:spTree>
    <p:extLst>
      <p:ext uri="{BB962C8B-B14F-4D97-AF65-F5344CB8AC3E}">
        <p14:creationId xmlns:p14="http://schemas.microsoft.com/office/powerpoint/2010/main" val="2649166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10884</TotalTime>
  <Words>587</Words>
  <Application>Microsoft Office PowerPoint</Application>
  <PresentationFormat>宽屏</PresentationFormat>
  <Paragraphs>90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Arial</vt:lpstr>
      <vt:lpstr>Cambria Math</vt:lpstr>
      <vt:lpstr>Times New Roman</vt:lpstr>
      <vt:lpstr>Office 主题​​</vt:lpstr>
      <vt:lpstr>Gene Set Enrichment Analysis</vt:lpstr>
      <vt:lpstr>Content</vt:lpstr>
      <vt:lpstr>Hypergeometric distribution</vt:lpstr>
      <vt:lpstr>Hypergeometric distribution</vt:lpstr>
      <vt:lpstr>Fisher exact test</vt:lpstr>
      <vt:lpstr>DAVID</vt:lpstr>
      <vt:lpstr>EASE score  a modified Fisher Exact p-value</vt:lpstr>
      <vt:lpstr>Enrichr</vt:lpstr>
      <vt:lpstr>The Basics Understanding the bar graph</vt:lpstr>
      <vt:lpstr>The Basics Understanding the data table</vt:lpstr>
      <vt:lpstr>Background Information What is gene set</vt:lpstr>
      <vt:lpstr>Background Information What are the four enrichment result score</vt:lpstr>
      <vt:lpstr>Background Information What is a gene set library’s background</vt:lpstr>
      <vt:lpstr>Background Information How does Enrichr correct for multiple hypotheses</vt:lpstr>
      <vt:lpstr>Application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云智 郎</dc:creator>
  <cp:lastModifiedBy>郎 云智</cp:lastModifiedBy>
  <cp:revision>684</cp:revision>
  <dcterms:created xsi:type="dcterms:W3CDTF">2020-06-24T10:04:49Z</dcterms:created>
  <dcterms:modified xsi:type="dcterms:W3CDTF">2020-11-02T00:12:09Z</dcterms:modified>
</cp:coreProperties>
</file>