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6"/>
    <p:restoredTop sz="94663"/>
  </p:normalViewPr>
  <p:slideViewPr>
    <p:cSldViewPr snapToGrid="0" snapToObjects="1">
      <p:cViewPr>
        <p:scale>
          <a:sx n="133" d="100"/>
          <a:sy n="133" d="100"/>
        </p:scale>
        <p:origin x="88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03A7A-A52F-A24D-BCA4-164984547895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F723E-13AE-2B44-816D-815E88E69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F723E-13AE-2B44-816D-815E88E69F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F723E-13AE-2B44-816D-815E88E69F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9113-8453-7B4A-8269-2C3D3C06F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35081-497B-F94F-95E4-9697A6C9C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6F56-C5AB-F845-AC61-BA0BDACA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1126-34CA-AB41-BC14-E595ADF3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C14B-DD2E-0749-A18F-C7F918F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AD02-3F45-F745-AFBE-F285BDE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B1C8-8D15-D64E-BEA0-9A6250E65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4587-C002-F442-A5BC-4647851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C110-B5F2-A44B-AC76-B429F4FE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89B3-9439-DF42-9CDF-04B0B0B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D3304-17F7-734B-B274-7CB1ADF69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92DDA-5475-3043-BF88-EFF6F8F6E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8523-23C2-C646-8DA0-3EA0A0C8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A112-CE9C-5D4B-94CA-38B0DED5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8494-1132-8047-8748-A74877EC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BE3B-87B9-B74D-85FE-3D0FB30E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1654-715B-F04B-BF23-A2BAC522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5855-E698-EC43-8EC8-4F1E91AC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E520-D587-5345-A130-BD87901C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9885-A468-F546-A352-98C9C1DC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461A-3CC6-AB48-B716-A0819F5E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E118-3253-434B-867D-2810298C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1669-C384-A547-974E-36874B5F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AAAB-1D2C-8B40-81ED-7902F6B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5F047-DDA4-8843-83CA-B7200104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0A1E-5090-3F41-B419-B21DB9E3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3B5E-7B55-4847-BD38-B439C4750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88363-11D2-F44A-A0F4-A3A2FCF2D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E45B5-BAEC-564B-B97E-786E0EA2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5EAC-5DD5-E040-A9C0-FAC2982B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6D6C6-DEF7-DC4A-83C4-D2960941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C12A-7010-DA4F-A4CD-D65092DA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7A3B7-6F20-244B-9503-635B268EC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17C92-6175-6540-AEC2-056476CB3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727E3-4918-1446-A219-EB0D268CE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AE32B-346C-3442-8BAE-BDD1622A3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367BC-27A7-014B-8530-EFA62BAD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EF32A-6A3E-F349-9ADB-298DA433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A6488-ADE8-A241-BC98-3E6CA9A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875F-D40B-354C-9AC1-293CF130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5D55D-AD9D-194C-AC48-27EC6E96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F95C4-078C-9A4C-90C1-3EA09346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B715D-CC2D-E54A-93E3-DCF444E0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E20F6-4195-CA4B-9766-BCAC83E8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CFB49-6E0B-3B4C-9FC4-D173BD58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59591-C898-104B-A9EB-020D6AB8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8AFB-F422-D941-B9E3-72D883F8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F57A-7B2F-034E-8294-B1DA0FA1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9F750-1E6A-9E46-BBA7-82248EBF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B1B56-002A-1946-A680-11C3C14E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26A8-E702-604D-9F11-07AC919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CB6B2-CD7D-5349-9A2F-D3E85AA5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FC76-044E-B142-B05D-94D8A653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1FFFC-A02D-1A47-B871-9F46F6267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76D46-A4F0-A44F-914B-82F15E3F4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BF6A0-FE5A-6348-A3DA-9ADD09F2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B285-C085-664E-BF81-35705322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BD93A-44C6-7E49-B960-7EC4175E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36C39-75C3-7548-B33C-995297FE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C172F-97B1-0049-83CF-3408E798B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0B90-DA89-E542-876D-912D80862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B076-92E2-5343-9737-C8A2D76CD4E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5BC1-33DC-884C-88BB-491110D03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8C7B-B4C5-2745-BF09-0D61017BA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D51C-802D-F246-AE65-70685430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D9BA-6E94-1646-905A-6DCF4D938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8713"/>
            <a:ext cx="9906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Interpretable Multi-Purpose Genotype Representation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7ECC4-F67B-8247-889F-535D00672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9188"/>
            <a:ext cx="9144000" cy="1655762"/>
          </a:xfrm>
        </p:spPr>
        <p:txBody>
          <a:bodyPr/>
          <a:lstStyle/>
          <a:p>
            <a:r>
              <a:rPr lang="en-US" dirty="0"/>
              <a:t>Monica Isgut and Joseph </a:t>
            </a:r>
            <a:r>
              <a:rPr lang="en-US" dirty="0" err="1"/>
              <a:t>Tsenum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2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9BF30-3BC7-CA42-99ED-D2E8263F70B2}"/>
              </a:ext>
            </a:extLst>
          </p:cNvPr>
          <p:cNvSpPr/>
          <p:nvPr/>
        </p:nvSpPr>
        <p:spPr>
          <a:xfrm>
            <a:off x="304800" y="160020"/>
            <a:ext cx="11445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Step 4 (1 week): </a:t>
            </a:r>
          </a:p>
          <a:p>
            <a:pPr marL="457200" indent="-457200">
              <a:buAutoNum type="arabicParenR"/>
            </a:pPr>
            <a:r>
              <a:rPr lang="en-US" sz="2000" dirty="0"/>
              <a:t>Run the autoencoder model with sparsity for all chromosomes and concatenate the embedding for each</a:t>
            </a:r>
          </a:p>
          <a:p>
            <a:pPr marL="457200" indent="-457200">
              <a:buAutoNum type="arabicParenR"/>
            </a:pPr>
            <a:r>
              <a:rPr lang="en-US" sz="2000" dirty="0"/>
              <a:t>Set up a feedforward neural network architecture using representation for all chromosomes</a:t>
            </a:r>
          </a:p>
          <a:p>
            <a:pPr marL="457200" indent="-457200">
              <a:buAutoNum type="arabicParenR"/>
            </a:pPr>
            <a:r>
              <a:rPr lang="en-US" sz="2000" dirty="0"/>
              <a:t>Run the feedforward neural network for CAD</a:t>
            </a:r>
          </a:p>
          <a:p>
            <a:pPr marL="457200" indent="-457200">
              <a:buAutoNum type="arabicParenR"/>
            </a:pPr>
            <a:r>
              <a:rPr lang="en-US" sz="2000" dirty="0"/>
              <a:t>Run the feedforward neural network for multi-modal disease ICD-10 code  prediction</a:t>
            </a:r>
          </a:p>
        </p:txBody>
      </p:sp>
    </p:spTree>
    <p:extLst>
      <p:ext uri="{BB962C8B-B14F-4D97-AF65-F5344CB8AC3E}">
        <p14:creationId xmlns:p14="http://schemas.microsoft.com/office/powerpoint/2010/main" val="365056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9BF30-3BC7-CA42-99ED-D2E8263F70B2}"/>
              </a:ext>
            </a:extLst>
          </p:cNvPr>
          <p:cNvSpPr/>
          <p:nvPr/>
        </p:nvSpPr>
        <p:spPr>
          <a:xfrm>
            <a:off x="304800" y="160020"/>
            <a:ext cx="1144524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Step 5 (1 week): </a:t>
            </a:r>
          </a:p>
          <a:p>
            <a:r>
              <a:rPr lang="en-US" sz="2000" dirty="0"/>
              <a:t>Relevance scoring for feedforward neural network for chromosomes 6 and 9 for interpretability</a:t>
            </a:r>
          </a:p>
          <a:p>
            <a:r>
              <a:rPr lang="en-US" sz="2000" dirty="0"/>
              <a:t>Relevance scoring for feedforward neural network for all chromosomes</a:t>
            </a:r>
          </a:p>
          <a:p>
            <a:endParaRPr lang="en-US" sz="2000" dirty="0"/>
          </a:p>
          <a:p>
            <a:r>
              <a:rPr lang="en-US" sz="2000" dirty="0"/>
              <a:t>Next steps?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Publish with just CAD example?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Deep clustering and other applications prior to publication</a:t>
            </a:r>
          </a:p>
        </p:txBody>
      </p:sp>
    </p:spTree>
    <p:extLst>
      <p:ext uri="{BB962C8B-B14F-4D97-AF65-F5344CB8AC3E}">
        <p14:creationId xmlns:p14="http://schemas.microsoft.com/office/powerpoint/2010/main" val="295907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7E6458A4-BF62-EF43-842C-C5F3BB3FFE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598738"/>
            <a:ext cx="443865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2">
            <a:extLst>
              <a:ext uri="{FF2B5EF4-FFF2-40B4-BE49-F238E27FC236}">
                <a16:creationId xmlns:a16="http://schemas.microsoft.com/office/drawing/2014/main" id="{81EFCB55-6B75-AC43-8160-00D11C91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357188"/>
            <a:ext cx="494423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CDE1C-87F8-9744-998B-891A3EF5A35F}"/>
              </a:ext>
            </a:extLst>
          </p:cNvPr>
          <p:cNvSpPr txBox="1"/>
          <p:nvPr/>
        </p:nvSpPr>
        <p:spPr>
          <a:xfrm>
            <a:off x="542925" y="242888"/>
            <a:ext cx="59086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GenNet</a:t>
            </a:r>
            <a:r>
              <a:rPr lang="en-US" sz="2800" b="1" dirty="0"/>
              <a:t> Framework: interpretable deep learning for predicting phenotypes from genetic data</a:t>
            </a:r>
          </a:p>
          <a:p>
            <a:r>
              <a:rPr lang="en-US" sz="1600" dirty="0"/>
              <a:t>September 2021</a:t>
            </a:r>
          </a:p>
          <a:p>
            <a:r>
              <a:rPr lang="en-US" sz="1600" dirty="0" err="1"/>
              <a:t>Hilten</a:t>
            </a:r>
            <a:r>
              <a:rPr lang="en-US" sz="1600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302776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tended data figure 1">
            <a:extLst>
              <a:ext uri="{FF2B5EF4-FFF2-40B4-BE49-F238E27FC236}">
                <a16:creationId xmlns:a16="http://schemas.microsoft.com/office/drawing/2014/main" id="{8BFDF557-B5AA-0E4D-AE8B-4144DF9C3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84" y="2830512"/>
            <a:ext cx="39624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tended data figure 2">
            <a:extLst>
              <a:ext uri="{FF2B5EF4-FFF2-40B4-BE49-F238E27FC236}">
                <a16:creationId xmlns:a16="http://schemas.microsoft.com/office/drawing/2014/main" id="{B43656D6-DB1E-1E4E-8851-89464427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3" y="344487"/>
            <a:ext cx="7024583" cy="616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C9765C-AF33-7C41-8801-4ED410BE9095}"/>
              </a:ext>
            </a:extLst>
          </p:cNvPr>
          <p:cNvSpPr txBox="1"/>
          <p:nvPr/>
        </p:nvSpPr>
        <p:spPr>
          <a:xfrm>
            <a:off x="281094" y="214313"/>
            <a:ext cx="4433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Deep neural network improves the estimation of polygenic risk scores for breast cancer</a:t>
            </a:r>
          </a:p>
          <a:p>
            <a:r>
              <a:rPr lang="en-US" sz="1600" dirty="0"/>
              <a:t>October 2020</a:t>
            </a:r>
          </a:p>
          <a:p>
            <a:r>
              <a:rPr lang="en-US" sz="1600" dirty="0" err="1"/>
              <a:t>Badre</a:t>
            </a:r>
            <a:r>
              <a:rPr lang="en-US" sz="1600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425046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4156E-DCA3-CD49-A455-C2340F01DCC9}"/>
              </a:ext>
            </a:extLst>
          </p:cNvPr>
          <p:cNvSpPr txBox="1"/>
          <p:nvPr/>
        </p:nvSpPr>
        <p:spPr>
          <a:xfrm>
            <a:off x="281094" y="214313"/>
            <a:ext cx="1175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Problem:</a:t>
            </a:r>
          </a:p>
          <a:p>
            <a:r>
              <a:rPr lang="en-US" sz="2000" dirty="0"/>
              <a:t>Polygenic risk scores are generated by first pre-selecting features using approaches such as LD pruning or </a:t>
            </a:r>
            <a:r>
              <a:rPr lang="en-US" sz="2000" dirty="0" err="1"/>
              <a:t>LDPred</a:t>
            </a:r>
            <a:r>
              <a:rPr lang="en-US" sz="2000" dirty="0"/>
              <a:t>, which involve ad-hoc assumptions from the user that can bias the resulting feature selection. Moreover, the selected features do not contain potentially-rich non-linear information about the rest of the genome.</a:t>
            </a:r>
          </a:p>
        </p:txBody>
      </p:sp>
    </p:spTree>
    <p:extLst>
      <p:ext uri="{BB962C8B-B14F-4D97-AF65-F5344CB8AC3E}">
        <p14:creationId xmlns:p14="http://schemas.microsoft.com/office/powerpoint/2010/main" val="416029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D7DB45-FE0A-D144-84C4-A7355C35442C}"/>
              </a:ext>
            </a:extLst>
          </p:cNvPr>
          <p:cNvSpPr/>
          <p:nvPr/>
        </p:nvSpPr>
        <p:spPr>
          <a:xfrm>
            <a:off x="304800" y="160020"/>
            <a:ext cx="1144524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Objective: </a:t>
            </a:r>
          </a:p>
          <a:p>
            <a:r>
              <a:rPr lang="en-US" sz="2000" dirty="0"/>
              <a:t>Learn an interpretable, multi-purpose low-dimensional representation of genotype data with informative features that enable it to be used as a platform alternative to GWAS.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C22A6-D288-3644-B02A-84C7E37839DF}"/>
              </a:ext>
            </a:extLst>
          </p:cNvPr>
          <p:cNvSpPr txBox="1"/>
          <p:nvPr/>
        </p:nvSpPr>
        <p:spPr>
          <a:xfrm>
            <a:off x="445770" y="1851660"/>
            <a:ext cx="57492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Examples of Possible Applications</a:t>
            </a:r>
            <a:endParaRPr lang="en-US" dirty="0"/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clustering of genotype representation to predict multi-dimensional phenotype data and generate interpretable disease phenotypes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Multivariate disease prediction using genotype representation 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Multivariate future disease prediction using genotype &amp; phenotype data at a given time or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Synthetic data generation using GANs to produce more genotypes of minority ancestry individuals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AD305-0C7E-824B-9DEB-F692FCF5FC08}"/>
              </a:ext>
            </a:extLst>
          </p:cNvPr>
          <p:cNvSpPr txBox="1"/>
          <p:nvPr/>
        </p:nvSpPr>
        <p:spPr>
          <a:xfrm>
            <a:off x="6137910" y="1298793"/>
            <a:ext cx="57492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Novelty</a:t>
            </a:r>
            <a:endParaRPr lang="en-US" dirty="0"/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analyze the effect of individual genes for disease prediction tasks (usually, extensive post-GWAS analyses need to be 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data from coding and non-coding regions (</a:t>
            </a:r>
            <a:r>
              <a:rPr lang="en-US" dirty="0" err="1"/>
              <a:t>GenNet</a:t>
            </a:r>
            <a:r>
              <a:rPr lang="en-US" dirty="0"/>
              <a:t> only uses data from coding regions). The non-coding regions of the genome make up over 99% of the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Theoretically adaptable to different datasets. Simply get the genotype data, impute as-needed to get the desired SNPs available in UK Biobank dataset, and use in model. Can use a pre-trained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dimensional feature space can facilitate use in various deep learning models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D3CCE2B8-83C1-774F-A493-1DF2029C3766}"/>
              </a:ext>
            </a:extLst>
          </p:cNvPr>
          <p:cNvSpPr/>
          <p:nvPr/>
        </p:nvSpPr>
        <p:spPr>
          <a:xfrm rot="5400000">
            <a:off x="882930" y="5256613"/>
            <a:ext cx="1240971" cy="1373975"/>
          </a:xfrm>
          <a:prstGeom prst="trapezoid">
            <a:avLst>
              <a:gd name="adj" fmla="val 3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4806197E-34BD-C649-AEDF-C5AC1B8C1295}"/>
              </a:ext>
            </a:extLst>
          </p:cNvPr>
          <p:cNvSpPr/>
          <p:nvPr/>
        </p:nvSpPr>
        <p:spPr>
          <a:xfrm rot="16200000">
            <a:off x="2256905" y="5256612"/>
            <a:ext cx="1240971" cy="1373975"/>
          </a:xfrm>
          <a:prstGeom prst="trapezoid">
            <a:avLst>
              <a:gd name="adj" fmla="val 3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45889-F0E6-1642-8E29-90DBE8C11675}"/>
              </a:ext>
            </a:extLst>
          </p:cNvPr>
          <p:cNvSpPr txBox="1"/>
          <p:nvPr/>
        </p:nvSpPr>
        <p:spPr>
          <a:xfrm>
            <a:off x="49876" y="6564085"/>
            <a:ext cx="2198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Interpretable genotype dataset (representation)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75E67-BCC0-2649-AC6D-596C479211BF}"/>
              </a:ext>
            </a:extLst>
          </p:cNvPr>
          <p:cNvSpPr txBox="1"/>
          <p:nvPr/>
        </p:nvSpPr>
        <p:spPr>
          <a:xfrm>
            <a:off x="2751298" y="6577054"/>
            <a:ext cx="1741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Medical history (future) ICD-10 codes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2FA2A-39F8-C74B-9A94-8DF9A765C8E0}"/>
              </a:ext>
            </a:extLst>
          </p:cNvPr>
          <p:cNvSpPr txBox="1"/>
          <p:nvPr/>
        </p:nvSpPr>
        <p:spPr>
          <a:xfrm>
            <a:off x="1753909" y="5301589"/>
            <a:ext cx="997389" cy="246221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Deep clustering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1053E-8346-6946-904A-6EEC6D84D865}"/>
              </a:ext>
            </a:extLst>
          </p:cNvPr>
          <p:cNvSpPr/>
          <p:nvPr/>
        </p:nvSpPr>
        <p:spPr>
          <a:xfrm>
            <a:off x="2119976" y="5715631"/>
            <a:ext cx="140853" cy="1427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581384-22DA-0343-8B0A-EA3813F3D111}"/>
              </a:ext>
            </a:extLst>
          </p:cNvPr>
          <p:cNvSpPr/>
          <p:nvPr/>
        </p:nvSpPr>
        <p:spPr>
          <a:xfrm>
            <a:off x="2107061" y="5887607"/>
            <a:ext cx="140853" cy="1427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B8D2-CE2F-C74E-AD5A-400615AA286E}"/>
              </a:ext>
            </a:extLst>
          </p:cNvPr>
          <p:cNvSpPr/>
          <p:nvPr/>
        </p:nvSpPr>
        <p:spPr>
          <a:xfrm>
            <a:off x="2107060" y="6055428"/>
            <a:ext cx="140853" cy="1427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89F1FDF6-CB06-E049-B2C5-0029A4CF980D}"/>
              </a:ext>
            </a:extLst>
          </p:cNvPr>
          <p:cNvSpPr/>
          <p:nvPr/>
        </p:nvSpPr>
        <p:spPr>
          <a:xfrm rot="5400000">
            <a:off x="5916338" y="5580861"/>
            <a:ext cx="1094308" cy="872144"/>
          </a:xfrm>
          <a:prstGeom prst="trapezoid">
            <a:avLst>
              <a:gd name="adj" fmla="val 3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F061D-CD18-DE4D-BE5C-42F2B6B975DE}"/>
              </a:ext>
            </a:extLst>
          </p:cNvPr>
          <p:cNvSpPr txBox="1"/>
          <p:nvPr/>
        </p:nvSpPr>
        <p:spPr>
          <a:xfrm>
            <a:off x="5130671" y="6223153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Genotype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3660E-0FE0-B34F-A55F-5EE21FD0573B}"/>
              </a:ext>
            </a:extLst>
          </p:cNvPr>
          <p:cNvSpPr txBox="1"/>
          <p:nvPr/>
        </p:nvSpPr>
        <p:spPr>
          <a:xfrm>
            <a:off x="4826450" y="5694748"/>
            <a:ext cx="1200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Medical history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83F9CC-F1B4-3840-AD13-BDED97A7149A}"/>
              </a:ext>
            </a:extLst>
          </p:cNvPr>
          <p:cNvSpPr txBox="1"/>
          <p:nvPr/>
        </p:nvSpPr>
        <p:spPr>
          <a:xfrm>
            <a:off x="6498552" y="6403334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Future medical phenotype history / ICD-10 codes</a:t>
            </a:r>
          </a:p>
          <a:p>
            <a:r>
              <a:rPr lang="en-US" sz="800" dirty="0"/>
              <a:t>Or binary disease prediction</a:t>
            </a:r>
          </a:p>
        </p:txBody>
      </p:sp>
    </p:spTree>
    <p:extLst>
      <p:ext uri="{BB962C8B-B14F-4D97-AF65-F5344CB8AC3E}">
        <p14:creationId xmlns:p14="http://schemas.microsoft.com/office/powerpoint/2010/main" val="133914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0D05B3-9F07-5046-835C-AA4AFED53FB8}"/>
              </a:ext>
            </a:extLst>
          </p:cNvPr>
          <p:cNvSpPr/>
          <p:nvPr/>
        </p:nvSpPr>
        <p:spPr>
          <a:xfrm>
            <a:off x="1074420" y="1177290"/>
            <a:ext cx="354330" cy="274320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BFD994-7BDF-E44C-A8BC-684619DF2926}"/>
              </a:ext>
            </a:extLst>
          </p:cNvPr>
          <p:cNvSpPr/>
          <p:nvPr/>
        </p:nvSpPr>
        <p:spPr>
          <a:xfrm>
            <a:off x="2750820" y="1543050"/>
            <a:ext cx="285750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BE3C08-691A-0C43-A2A8-0E2D0B7CF8E0}"/>
              </a:ext>
            </a:extLst>
          </p:cNvPr>
          <p:cNvSpPr/>
          <p:nvPr/>
        </p:nvSpPr>
        <p:spPr>
          <a:xfrm>
            <a:off x="2750820" y="2417445"/>
            <a:ext cx="285750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02D17-B227-374F-AAE1-ABA9ED4F4AF2}"/>
              </a:ext>
            </a:extLst>
          </p:cNvPr>
          <p:cNvSpPr/>
          <p:nvPr/>
        </p:nvSpPr>
        <p:spPr>
          <a:xfrm>
            <a:off x="2750820" y="3291840"/>
            <a:ext cx="285750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C8EF17-230D-EA45-8D1F-28383EFCECB0}"/>
              </a:ext>
            </a:extLst>
          </p:cNvPr>
          <p:cNvCxnSpPr>
            <a:endCxn id="9" idx="2"/>
          </p:cNvCxnSpPr>
          <p:nvPr/>
        </p:nvCxnSpPr>
        <p:spPr>
          <a:xfrm>
            <a:off x="1428750" y="1440180"/>
            <a:ext cx="1322070" cy="23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F282FC-1BA3-E945-BBE9-0855A9BCC87D}"/>
              </a:ext>
            </a:extLst>
          </p:cNvPr>
          <p:cNvCxnSpPr>
            <a:cxnSpLocks/>
          </p:cNvCxnSpPr>
          <p:nvPr/>
        </p:nvCxnSpPr>
        <p:spPr>
          <a:xfrm>
            <a:off x="1419225" y="1563950"/>
            <a:ext cx="1353820" cy="11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ADEC90-3BF9-5E4D-9136-F418794D970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428750" y="1674495"/>
            <a:ext cx="1322070" cy="2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83477A-4658-554A-A365-064B1BBF676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428750" y="1674495"/>
            <a:ext cx="1322070" cy="13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AC01A5-6A65-CD4A-BE06-F959CDF6B58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428750" y="1674495"/>
            <a:ext cx="1322070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8ACDCD-4D01-EA4D-8FA4-66ED527B1D66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428750" y="2359658"/>
            <a:ext cx="1322070" cy="18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5AB5DB-C580-FB43-886B-BF96A11978E9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1428750" y="2548890"/>
            <a:ext cx="132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D4D45B-2EAB-CA47-841E-446336D1A2D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428750" y="2548890"/>
            <a:ext cx="132207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C17A76-6947-B447-A4D6-3BF122433CA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419225" y="2548890"/>
            <a:ext cx="1331595" cy="26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FA1B6-5277-E043-BC55-9FA6756160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428750" y="2548890"/>
            <a:ext cx="1322070" cy="33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2C3152-B6EA-7B48-BC78-95713B006EB7}"/>
              </a:ext>
            </a:extLst>
          </p:cNvPr>
          <p:cNvCxnSpPr>
            <a:cxnSpLocks/>
          </p:cNvCxnSpPr>
          <p:nvPr/>
        </p:nvCxnSpPr>
        <p:spPr>
          <a:xfrm>
            <a:off x="1419225" y="3197224"/>
            <a:ext cx="1322070" cy="18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996007-F491-C841-9FFC-9C626FD1AAB2}"/>
              </a:ext>
            </a:extLst>
          </p:cNvPr>
          <p:cNvCxnSpPr>
            <a:cxnSpLocks/>
          </p:cNvCxnSpPr>
          <p:nvPr/>
        </p:nvCxnSpPr>
        <p:spPr>
          <a:xfrm>
            <a:off x="1419225" y="3386456"/>
            <a:ext cx="132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C1182-FE9F-CC47-9E7F-05D0C0FB2BD3}"/>
              </a:ext>
            </a:extLst>
          </p:cNvPr>
          <p:cNvCxnSpPr>
            <a:cxnSpLocks/>
          </p:cNvCxnSpPr>
          <p:nvPr/>
        </p:nvCxnSpPr>
        <p:spPr>
          <a:xfrm flipV="1">
            <a:off x="1419225" y="3388355"/>
            <a:ext cx="132207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87228E-4641-6345-8A20-648F75676DFB}"/>
              </a:ext>
            </a:extLst>
          </p:cNvPr>
          <p:cNvCxnSpPr>
            <a:cxnSpLocks/>
          </p:cNvCxnSpPr>
          <p:nvPr/>
        </p:nvCxnSpPr>
        <p:spPr>
          <a:xfrm flipV="1">
            <a:off x="1409700" y="3402385"/>
            <a:ext cx="1322070" cy="33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952BC7-7795-7643-967E-A23FEBB2053A}"/>
              </a:ext>
            </a:extLst>
          </p:cNvPr>
          <p:cNvCxnSpPr>
            <a:cxnSpLocks/>
          </p:cNvCxnSpPr>
          <p:nvPr/>
        </p:nvCxnSpPr>
        <p:spPr>
          <a:xfrm>
            <a:off x="1428750" y="1347679"/>
            <a:ext cx="1282383" cy="3268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8CDA2C-73A8-BC40-8F13-A14FC0FB09F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428750" y="1355989"/>
            <a:ext cx="1322070" cy="11929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8E0F6F-4B75-7742-806C-F5D9FFDC123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428750" y="1364932"/>
            <a:ext cx="1322070" cy="20583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BCBFD3-C0FE-F742-A5EE-9F502CFA1735}"/>
              </a:ext>
            </a:extLst>
          </p:cNvPr>
          <p:cNvCxnSpPr>
            <a:cxnSpLocks/>
          </p:cNvCxnSpPr>
          <p:nvPr/>
        </p:nvCxnSpPr>
        <p:spPr>
          <a:xfrm flipV="1">
            <a:off x="1428750" y="1688525"/>
            <a:ext cx="1282383" cy="511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CEF539-CF6F-094A-A991-FC8D46A86E3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428750" y="1758873"/>
            <a:ext cx="1322070" cy="7900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4DF327-5F41-A84B-BCA3-D89112A4D97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428750" y="1753717"/>
            <a:ext cx="1322070" cy="16695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797739D-2A1E-6643-8E9B-444E3286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41295" y="1177290"/>
            <a:ext cx="2016042" cy="27559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D8EF727-230B-9745-88E2-C2E2D059328E}"/>
              </a:ext>
            </a:extLst>
          </p:cNvPr>
          <p:cNvSpPr txBox="1"/>
          <p:nvPr/>
        </p:nvSpPr>
        <p:spPr>
          <a:xfrm>
            <a:off x="1943002" y="583113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Chromosome 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5843E2-6274-A94A-B5CD-E57625D1DE9D}"/>
              </a:ext>
            </a:extLst>
          </p:cNvPr>
          <p:cNvSpPr txBox="1"/>
          <p:nvPr/>
        </p:nvSpPr>
        <p:spPr>
          <a:xfrm>
            <a:off x="736306" y="4136761"/>
            <a:ext cx="133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SNPs (input)</a:t>
            </a:r>
          </a:p>
          <a:p>
            <a:r>
              <a:rPr lang="en-US" dirty="0"/>
              <a:t>0/1/2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E498D79-8A94-FB42-A9BF-3B90B7ACF764}"/>
              </a:ext>
            </a:extLst>
          </p:cNvPr>
          <p:cNvSpPr txBox="1"/>
          <p:nvPr/>
        </p:nvSpPr>
        <p:spPr>
          <a:xfrm>
            <a:off x="4090519" y="4117922"/>
            <a:ext cx="1479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SNPs (output)</a:t>
            </a:r>
          </a:p>
          <a:p>
            <a:r>
              <a:rPr lang="en-US" dirty="0"/>
              <a:t>0/1/2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B56448C-D20E-CA44-9CD8-EEEA69F745F4}"/>
              </a:ext>
            </a:extLst>
          </p:cNvPr>
          <p:cNvSpPr txBox="1"/>
          <p:nvPr/>
        </p:nvSpPr>
        <p:spPr>
          <a:xfrm>
            <a:off x="2650085" y="413396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109109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4BCB75-8ADF-114E-BD60-A9BED6D05145}"/>
              </a:ext>
            </a:extLst>
          </p:cNvPr>
          <p:cNvSpPr/>
          <p:nvPr/>
        </p:nvSpPr>
        <p:spPr>
          <a:xfrm>
            <a:off x="304800" y="160020"/>
            <a:ext cx="1144524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Step 1 (1 day): </a:t>
            </a:r>
          </a:p>
          <a:p>
            <a:r>
              <a:rPr lang="en-US" sz="2000" dirty="0"/>
              <a:t>Finish gene location pre-processing.</a:t>
            </a:r>
          </a:p>
          <a:p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Annovar</a:t>
            </a:r>
            <a:r>
              <a:rPr lang="en-US" sz="2000" dirty="0"/>
              <a:t>: </a:t>
            </a:r>
          </a:p>
          <a:p>
            <a:r>
              <a:rPr lang="en-US" sz="1600" dirty="0" err="1"/>
              <a:t>dbtype</a:t>
            </a:r>
            <a:r>
              <a:rPr lang="en-US" sz="1600" dirty="0"/>
              <a:t> </a:t>
            </a:r>
            <a:r>
              <a:rPr lang="en-US" sz="1600" dirty="0" err="1"/>
              <a:t>refGenewithver</a:t>
            </a:r>
            <a:r>
              <a:rPr lang="en-US" sz="1600" dirty="0"/>
              <a:t> –</a:t>
            </a:r>
            <a:r>
              <a:rPr lang="en-US" sz="1600" dirty="0" err="1"/>
              <a:t>getinputfiles</a:t>
            </a:r>
            <a:r>
              <a:rPr lang="en-US" sz="1600" dirty="0"/>
              <a:t> (</a:t>
            </a:r>
            <a:r>
              <a:rPr lang="en-US" sz="1600" dirty="0" err="1"/>
              <a:t>annotate_variation.pl</a:t>
            </a:r>
            <a:r>
              <a:rPr lang="en-US" sz="1600" dirty="0"/>
              <a:t> –</a:t>
            </a:r>
            <a:r>
              <a:rPr lang="en-US" sz="1600" dirty="0" err="1"/>
              <a:t>downdb</a:t>
            </a:r>
            <a:r>
              <a:rPr lang="en-US" sz="1600" dirty="0"/>
              <a:t> –buildverhg19 –</a:t>
            </a:r>
            <a:r>
              <a:rPr lang="en-US" sz="1600" dirty="0" err="1"/>
              <a:t>webfrom</a:t>
            </a:r>
            <a:r>
              <a:rPr lang="en-US" sz="1600" dirty="0"/>
              <a:t> </a:t>
            </a:r>
            <a:r>
              <a:rPr lang="en-US" sz="1600" dirty="0" err="1"/>
              <a:t>annovar</a:t>
            </a:r>
            <a:r>
              <a:rPr lang="en-US" sz="1600" dirty="0"/>
              <a:t> </a:t>
            </a:r>
            <a:r>
              <a:rPr lang="en-US" sz="1600" dirty="0" err="1"/>
              <a:t>refgene</a:t>
            </a:r>
            <a:r>
              <a:rPr lang="en-US" sz="1600" dirty="0"/>
              <a:t> </a:t>
            </a:r>
            <a:r>
              <a:rPr lang="en-US" sz="1600" dirty="0" err="1"/>
              <a:t>humandb</a:t>
            </a:r>
            <a:r>
              <a:rPr lang="en-US" sz="1600" dirty="0"/>
              <a:t>/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Joseph</a:t>
            </a:r>
            <a:r>
              <a:rPr lang="en-US" sz="1600" dirty="0"/>
              <a:t> –</a:t>
            </a:r>
          </a:p>
          <a:p>
            <a:r>
              <a:rPr lang="en-US" sz="1600" dirty="0"/>
              <a:t>Literature search to validate the problem &amp; solution</a:t>
            </a:r>
          </a:p>
          <a:p>
            <a:r>
              <a:rPr lang="en-US" sz="1600" dirty="0"/>
              <a:t>Notes from papers / references</a:t>
            </a:r>
          </a:p>
          <a:p>
            <a:r>
              <a:rPr lang="en-US" sz="1600" dirty="0"/>
              <a:t>Begin to outline the paper, including introduction (PROBLEM </a:t>
            </a:r>
            <a:r>
              <a:rPr lang="en-US" sz="1600" dirty="0">
                <a:sym typeface="Wingdings" pitchFamily="2" charset="2"/>
              </a:rPr>
              <a:t> SOLUTION)</a:t>
            </a:r>
          </a:p>
          <a:p>
            <a:r>
              <a:rPr lang="en-US" sz="1600" dirty="0">
                <a:sym typeface="Wingdings" pitchFamily="2" charset="2"/>
              </a:rPr>
              <a:t>	Novelty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134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9BF30-3BC7-CA42-99ED-D2E8263F70B2}"/>
              </a:ext>
            </a:extLst>
          </p:cNvPr>
          <p:cNvSpPr/>
          <p:nvPr/>
        </p:nvSpPr>
        <p:spPr>
          <a:xfrm>
            <a:off x="304800" y="160020"/>
            <a:ext cx="114452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Step 2 (1-2 days): </a:t>
            </a:r>
          </a:p>
          <a:p>
            <a:r>
              <a:rPr lang="en-US" sz="2000" dirty="0"/>
              <a:t>Set up new Europeans-only autoencoder model class with sparsity. Bind specific architecture for each chromosome (consider single-node vs. multi-node genes)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862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9BF30-3BC7-CA42-99ED-D2E8263F70B2}"/>
              </a:ext>
            </a:extLst>
          </p:cNvPr>
          <p:cNvSpPr/>
          <p:nvPr/>
        </p:nvSpPr>
        <p:spPr>
          <a:xfrm>
            <a:off x="304800" y="160020"/>
            <a:ext cx="11445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Step 3 (3 days): </a:t>
            </a:r>
          </a:p>
          <a:p>
            <a:r>
              <a:rPr lang="en-US" sz="2000" dirty="0"/>
              <a:t>1) Train with chromosomes 9 and 6 for CAD</a:t>
            </a:r>
          </a:p>
          <a:p>
            <a:r>
              <a:rPr lang="en-US" sz="2000" dirty="0"/>
              <a:t>2) Set up feedforward neural network architecture with chromosomes 9 and 6 for CAD; run and interpret using logistic regression. Make it applicable to more chromosome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131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564</Words>
  <Application>Microsoft Office PowerPoint</Application>
  <PresentationFormat>Widescreen</PresentationFormat>
  <Paragraphs>69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Interpretable Multi-Purpose Genotype Representation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Interpretable Multi-Purpose Genotype Representation Learning</dc:title>
  <dc:creator>Isgut, Monica</dc:creator>
  <cp:lastModifiedBy>Isgut, Monica</cp:lastModifiedBy>
  <cp:revision>3</cp:revision>
  <dcterms:created xsi:type="dcterms:W3CDTF">2022-07-08T15:00:25Z</dcterms:created>
  <dcterms:modified xsi:type="dcterms:W3CDTF">2022-07-10T18:05:32Z</dcterms:modified>
</cp:coreProperties>
</file>