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33" r:id="rId4"/>
    <p:sldId id="260" r:id="rId5"/>
    <p:sldId id="261" r:id="rId6"/>
    <p:sldId id="262" r:id="rId7"/>
    <p:sldId id="308" r:id="rId8"/>
    <p:sldId id="334" r:id="rId9"/>
    <p:sldId id="266" r:id="rId10"/>
    <p:sldId id="330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016"/>
  </p:normalViewPr>
  <p:slideViewPr>
    <p:cSldViewPr>
      <p:cViewPr varScale="1">
        <p:scale>
          <a:sx n="103" d="100"/>
          <a:sy n="103" d="100"/>
        </p:scale>
        <p:origin x="13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7" Type="http://schemas.openxmlformats.org/officeDocument/2006/relationships/slide" Target="slides/slide9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AC3166-75BC-95CB-D0AF-6733E42BA0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3CB14-A8B1-7AC9-D6EA-89A895640E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83E507AA-3A18-6E43-84A1-40DAB81F2FD4}" type="datetimeFigureOut">
              <a:rPr lang="en-US" altLang="x-none"/>
              <a:pPr>
                <a:defRPr/>
              </a:pPr>
              <a:t>1/9/23</a:t>
            </a:fld>
            <a:endParaRPr lang="en-US" alt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2B2C3-527B-FF63-6D03-4054B88048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4BE1F-CBC0-2A7C-850E-2AFCDBAD64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7E9DBD-9497-574A-A00E-9EB77C0B39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3AD33C2-319C-6532-54FC-B460DAE133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11F3EB4-F003-1105-4365-DF71DBDCFE7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5E16321-3DC9-6665-02B7-0A8C6B20A82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6B7FDDB-FF9B-A84A-C20F-21339D87381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B83863C9-3009-0CBE-DD0D-FCF792F57AD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85A44FEB-906A-9B9F-17DA-3C81939B7B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0FB8DC0-1162-9B49-BD98-E041A91991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DA354F32-4A14-9EEA-D896-803E9FABB8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67367F9-6712-304E-8DC3-78D1B4B385E8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BB38D65-0C87-61C0-DA74-EC155F79E2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F79B10A-A7A7-D0F3-1878-850ED15DF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B4060834-10D1-9EB3-60B7-764D1AD9A5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5D68BAC-6992-7544-9F54-1CC61F581755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B1C24A18-4F49-D8C1-058F-0E47FCCCFB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B7D77E9-9904-E7D4-CED0-3CED0CAE7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46D1C2EB-42EC-A2C1-946D-4AA1B16A15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EC7AFC-1783-1147-B04D-9B1A2E01190A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AD73E462-E68A-6D15-8A6C-E17D03A79D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774574D-76E9-7474-6943-93D496CD0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340AD355-A763-2F88-0EC0-C5D73A3949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7D821E-C6DA-C148-9AD8-97DD72301BAC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F3D506B-1ECD-4B2C-B05B-06C3692E9A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569F1AB-F0CF-99D2-1BB1-380A22AFB8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95872FFB-4812-17AC-0D9E-C34B5A0EC2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D584AF1-2479-954A-A279-388147F0678E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D9505AAF-A05B-1A44-4E4E-2020AA46E2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E712EE9-D39D-BDBA-EDA7-6659E4CBA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9A81D4B2-EED3-2782-7E09-49BDF98A9E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75A435-4AB1-2B44-8B2E-F64AC154B578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A5CE515-925D-E84B-FD61-E925F114EA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3C4F01D-D42E-416D-2CCC-8EB1997D6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CA67328F-B634-3788-C210-04452EA1D2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BB7354F-9A62-DE43-9129-9F57C6848F49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EB5E8AB1-0980-4D45-7036-9038EBFD45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E63E472-10B3-5AD7-1868-26A0C10762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66CB7B-FE6E-DA48-8457-6101AF75C9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1FD9B2-2575-B150-B1AD-4C0BF0F1FB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ED80F2-6D5C-2767-C9C3-573536021A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E028E-AC2C-E947-8598-D46A5430D3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644FC4-78E7-65DF-85AB-FCA71CDA08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5011AE-4D4A-89BE-7216-A26FE686D2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EB924D-670A-A7A0-AA0B-6D41EFF854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A9FA2-0FF7-C847-B2AB-B0A453084E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54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36B86C-98E3-011B-5315-A78569EF12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22A482-B2D6-4D48-ADB1-B3E9F4A8DA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99DE27-FEEA-53F6-1201-3550426DFE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ED56F-DD6B-134A-B564-44D6092EA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03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C6EDA8-8503-14B4-59F1-90B173F606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6CF0F1-C263-981E-5ADE-7A3B347514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E3E9D0-138D-99EF-8052-929C4DE1C5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CBD25-7C60-3B41-A683-8F29E3F1E3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85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5EB934-0EDA-163C-2740-3E5A891FF4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DA91F4-74FC-97DF-0CE9-72749ECD1A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A591A2-517A-945C-3B15-F3DF8D18F8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04B3B-3B37-634F-9B88-5391D99963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00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FA801D-65A4-FB01-2A78-1EB680F693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74677-770A-2FA3-48DA-08F2515AF7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8566F-E1F2-E9A1-36FB-927737DF5B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AB2BF-5C97-B641-AA3E-81233E77B8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19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F5783F8-C290-EFEE-A147-0E16E620A0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65A2495-EEEE-8733-6926-436D826211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DDC0568-0362-9B50-350D-8F61F428B3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230C0-C9F7-BE42-9796-1CF02EF3F3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09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CFD54F9-989E-1FC8-5B6D-72FF5F8428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8063C79-676E-E144-0E3E-40A0A701BA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9BAC39E-A2E6-5502-8A14-1309032E7B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D9002-AD4B-774F-B467-6A1AEA4785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142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48101CD-F296-5385-9ABA-9B47E7C979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BA48D68-B2D1-10C6-123E-B5002420CB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A394C6-7BFB-3A73-FC24-EAD7079DB6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4C959-B8AB-0A49-A08B-8AEABD65D2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75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C72BE4-263B-2A50-1F8D-D66883B6B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C1BCB0-D44E-10AE-4E66-CA4FEA7503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F0678-3D29-0666-AA50-3C6A10E20D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94659-AF1B-2E49-A1A5-5785CA81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18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11D832-A403-272F-CA0B-6922D2F5F6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EF35B6-5F3B-9539-68C6-4872F414C1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90EFBF-649A-B645-6C0F-67696FAADB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D47EF-28C3-1845-89E4-43B3819A4C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52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83FE596-798B-B498-6CA2-D3A022C74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24ECEEC-7361-1D9F-BE35-D5D29C09C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ED7D708-ED8C-EDF0-2A1A-CED7F38F9F7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A0263C3-42E5-5843-325F-A0D05ED8E5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685F732-3CEA-C23B-BCBF-2294D14201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0393E97-9D95-9344-B94E-01A399EBDD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403271AB-7D57-0936-8A8D-6EBBF72D0E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BMED 6517</a:t>
            </a:r>
            <a:br>
              <a:rPr lang="en-US" altLang="en-US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Avenir" panose="02000503020000020003" pitchFamily="2" charset="0"/>
              </a:rPr>
              <a:t>Machine Learning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venir" panose="02000503020000020003" pitchFamily="2" charset="0"/>
              </a:rPr>
              <a:t>Biosci</a:t>
            </a:r>
            <a:endParaRPr lang="en-US" altLang="en-US" dirty="0"/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52088D66-22E3-EFCD-917E-391AB8EF206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762000"/>
          </a:xfrm>
        </p:spPr>
        <p:txBody>
          <a:bodyPr/>
          <a:lstStyle/>
          <a:p>
            <a:pPr eaLnBrk="1" hangingPunct="1"/>
            <a:r>
              <a:rPr lang="en-US" altLang="en-US"/>
              <a:t>Saurabh Sinha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0F3F23AA-D056-58E2-EFC3-B7F029299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This course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EEFD7721-C38E-0884-7175-B1745885E0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Is not meant to be a machine learning class per se. It is about applied machine learning.</a:t>
            </a:r>
          </a:p>
          <a:p>
            <a:r>
              <a:rPr lang="en-US" altLang="en-US" sz="2800" dirty="0"/>
              <a:t>Is not an overview of bioinformatics. It covers a small subset of the field, in great detail.</a:t>
            </a:r>
          </a:p>
          <a:p>
            <a:r>
              <a:rPr lang="en-US" altLang="en-US" sz="2800" dirty="0"/>
              <a:t>Is biased by my view of data science and bioinformatics. </a:t>
            </a:r>
          </a:p>
          <a:p>
            <a:r>
              <a:rPr lang="en-US" altLang="en-US" sz="2800" dirty="0"/>
              <a:t>Is </a:t>
            </a:r>
            <a:r>
              <a:rPr lang="en-US" altLang="en-US" sz="2800"/>
              <a:t>a research-oriented graduate </a:t>
            </a:r>
            <a:r>
              <a:rPr lang="en-US" altLang="en-US" sz="2800" dirty="0"/>
              <a:t>course!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51AEEB01-5EE7-5560-AF94-562434E777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the course about?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86970A2F-6CC9-55DB-DBBD-600E72CEB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Bioinformatics / Computational Biology</a:t>
            </a:r>
          </a:p>
          <a:p>
            <a:pPr eaLnBrk="1" hangingPunct="1"/>
            <a:r>
              <a:rPr lang="en-US" altLang="en-US" dirty="0"/>
              <a:t>Tools for analyzing genomes</a:t>
            </a:r>
          </a:p>
          <a:p>
            <a:pPr eaLnBrk="1" hangingPunct="1"/>
            <a:r>
              <a:rPr lang="en-US" altLang="en-US" dirty="0"/>
              <a:t>Probabilistic methods</a:t>
            </a:r>
          </a:p>
          <a:p>
            <a:pPr eaLnBrk="1" hangingPunct="1"/>
            <a:r>
              <a:rPr lang="en-US" altLang="en-US" dirty="0"/>
              <a:t>Machine learning applications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A600467B-03C0-1438-9621-CBB815D4A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590800"/>
            <a:ext cx="8077200" cy="1143000"/>
          </a:xfrm>
        </p:spPr>
        <p:txBody>
          <a:bodyPr/>
          <a:lstStyle/>
          <a:p>
            <a:r>
              <a:rPr lang="en-US" altLang="en-US" dirty="0"/>
              <a:t>Course web site</a:t>
            </a:r>
            <a:br>
              <a:rPr lang="en-US" altLang="en-US" dirty="0"/>
            </a:br>
            <a:r>
              <a:rPr lang="en-US" altLang="en-US" dirty="0"/>
              <a:t>[CANVAS]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2C858C6C-F196-A089-90BC-D7C0400D3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Expectations from you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1AA6318D-61A5-1BB9-BDEB-1E885154E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Basic probability and statistics. </a:t>
            </a:r>
          </a:p>
          <a:p>
            <a:pPr lvl="1" eaLnBrk="1" hangingPunct="1"/>
            <a:r>
              <a:rPr lang="en-US" altLang="en-US" sz="2000" dirty="0"/>
              <a:t>talk to me if you’re in doubt</a:t>
            </a:r>
          </a:p>
          <a:p>
            <a:pPr lvl="1" eaLnBrk="1" hangingPunct="1"/>
            <a:r>
              <a:rPr lang="en-US" altLang="en-US" sz="2000" dirty="0"/>
              <a:t>Check out the slides on course web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Programming skills (for the project). </a:t>
            </a:r>
          </a:p>
          <a:p>
            <a:pPr lvl="1" eaLnBrk="1" hangingPunct="1"/>
            <a:r>
              <a:rPr lang="en-US" altLang="en-US" sz="2000" dirty="0"/>
              <a:t>Any language OK, as long as suitable project can be done in that language. </a:t>
            </a:r>
          </a:p>
          <a:p>
            <a:pPr marL="457200" lvl="1" indent="0" eaLnBrk="1" hangingPunct="1">
              <a:buNone/>
            </a:pPr>
            <a:endParaRPr lang="en-US" altLang="en-US" sz="2000" dirty="0"/>
          </a:p>
          <a:p>
            <a:pPr eaLnBrk="1" hangingPunct="1"/>
            <a:r>
              <a:rPr lang="en-US" altLang="en-US" sz="2400" dirty="0"/>
              <a:t>Team work (for the project)</a:t>
            </a:r>
          </a:p>
          <a:p>
            <a:pPr lvl="1" eaLnBrk="1" hangingPunct="1"/>
            <a:endParaRPr lang="en-US" altLang="en-US" sz="2000" dirty="0"/>
          </a:p>
          <a:p>
            <a:pPr eaLnBrk="1" hangingPunct="1"/>
            <a:r>
              <a:rPr lang="en-US" altLang="en-US" sz="2400" dirty="0"/>
              <a:t>Biology: bio-literacy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156728DE-A1BC-B1E6-D724-349B1F228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What you can do at the end of the course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C1C51314-4037-1652-F216-2F01661E4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2296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Read research papers in bioinformatics and computational genomics on your own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Start working on research projects in bioinformatics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Use principled approaches, supported by probability theory, instead of </a:t>
            </a:r>
            <a:r>
              <a:rPr lang="en-US" sz="2800" i="1" dirty="0"/>
              <a:t>ad hoc</a:t>
            </a:r>
            <a:r>
              <a:rPr lang="en-US" sz="2800" dirty="0"/>
              <a:t> methods</a:t>
            </a:r>
          </a:p>
          <a:p>
            <a:pPr marL="0" indent="0" eaLnBrk="1" hangingPunct="1">
              <a:buFontTx/>
              <a:buNone/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016B150F-276E-95B1-CD2D-669B031DB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Administrative Details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C947248F-9DF7-3072-17CE-6AEA1CBB2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981200"/>
            <a:ext cx="8991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Instructor: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Saurabh Sinha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Room 3108 Whitaker.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Email: </a:t>
            </a:r>
            <a:r>
              <a:rPr lang="en-US" altLang="en-US" sz="2400" dirty="0" err="1"/>
              <a:t>saurabh.sinha@bme.gatech.edu</a:t>
            </a:r>
            <a:r>
              <a:rPr lang="en-US" altLang="en-US" sz="2400" dirty="0"/>
              <a:t>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b="1" dirty="0"/>
              <a:t>include “6517” in header, or I may not see it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Office hours: </a:t>
            </a:r>
            <a:r>
              <a:rPr lang="en-US" altLang="en-US" sz="2400" dirty="0" err="1"/>
              <a:t>thursdays</a:t>
            </a:r>
            <a:r>
              <a:rPr lang="en-US" altLang="en-US" sz="2400" dirty="0"/>
              <a:t> at 2 – 3 pm.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/>
              <a:t>In person: 3108 Whitaker.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/>
              <a:t>Zoom: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gatech.zoom.us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/j/99307875973?pwd=Zmw4RXg4T1Q0a1drMVk2K2ljUWlsQT09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Class </a:t>
            </a:r>
            <a:r>
              <a:rPr lang="en-US" altLang="en-US" sz="2800" dirty="0" err="1"/>
              <a:t>hrs</a:t>
            </a:r>
            <a:r>
              <a:rPr lang="en-US" altLang="en-US" sz="2800" dirty="0"/>
              <a:t>: Mon &amp; Wed, 2 pm – 315 pm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8CB75102-5FC9-57B4-698F-803629417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Text Books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F426DF8E-D651-E74E-965A-3B26D20E2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 dirty="0"/>
              <a:t>Not required, but will occasionally refer to these.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altLang="x-none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dirty="0"/>
              <a:t>Biological Sequence Analysis : Probabilistic Models of Proteins and Nucleic Acids -- Durbin, Eddy, Krogh, </a:t>
            </a:r>
            <a:r>
              <a:rPr lang="en-US" altLang="x-none" sz="2400" dirty="0" err="1"/>
              <a:t>Mitchison</a:t>
            </a:r>
            <a:r>
              <a:rPr lang="en-US" altLang="x-none" sz="2400" dirty="0"/>
              <a:t> (</a:t>
            </a:r>
            <a:r>
              <a:rPr lang="en-US" altLang="en-US" sz="2400" dirty="0"/>
              <a:t>“</a:t>
            </a:r>
            <a:r>
              <a:rPr lang="en-US" altLang="x-none" sz="2400" dirty="0"/>
              <a:t>DEKM</a:t>
            </a:r>
            <a:r>
              <a:rPr lang="en-US" altLang="en-US" sz="2400" dirty="0"/>
              <a:t>”</a:t>
            </a:r>
            <a:r>
              <a:rPr lang="en-US" altLang="x-none" sz="2400" dirty="0"/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dirty="0"/>
              <a:t>Bioinformatics: The Machine Learning Approach -- </a:t>
            </a:r>
            <a:r>
              <a:rPr lang="en-US" altLang="x-none" sz="2400" dirty="0" err="1"/>
              <a:t>Baldi</a:t>
            </a:r>
            <a:r>
              <a:rPr lang="en-US" altLang="x-none" sz="2400" dirty="0"/>
              <a:t>, </a:t>
            </a:r>
            <a:r>
              <a:rPr lang="en-US" altLang="x-none" sz="2400" dirty="0" err="1"/>
              <a:t>Brunak</a:t>
            </a:r>
            <a:r>
              <a:rPr lang="en-US" altLang="x-none" sz="2400" dirty="0"/>
              <a:t> (</a:t>
            </a:r>
            <a:r>
              <a:rPr lang="en-US" altLang="en-US" sz="2400" dirty="0"/>
              <a:t>“</a:t>
            </a:r>
            <a:r>
              <a:rPr lang="en-US" altLang="x-none" sz="2400" dirty="0"/>
              <a:t>BB”</a:t>
            </a:r>
            <a:r>
              <a:rPr lang="en-US" altLang="en-US" sz="2400" dirty="0"/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See course web for additional books.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All recommended books are online through library.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F972D32C-B694-4DCF-F3D4-17338A2C2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90500"/>
            <a:ext cx="7772400" cy="1143000"/>
          </a:xfrm>
        </p:spPr>
        <p:txBody>
          <a:bodyPr/>
          <a:lstStyle/>
          <a:p>
            <a:r>
              <a:rPr lang="en-US" altLang="en-US"/>
              <a:t>Meeting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9A7-795C-7408-6ED2-A2794F9701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610600" cy="4114800"/>
          </a:xfrm>
        </p:spPr>
        <p:txBody>
          <a:bodyPr/>
          <a:lstStyle/>
          <a:p>
            <a:r>
              <a:rPr lang="en-US" altLang="en-US" sz="2800" dirty="0"/>
              <a:t>All lectures in person.</a:t>
            </a:r>
          </a:p>
          <a:p>
            <a:r>
              <a:rPr lang="en-US" altLang="en-US" sz="2800" dirty="0"/>
              <a:t>Slides from last year already on web page; minor modifications may be made prior to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532BDB12-C39F-934F-29FD-F4F8346B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Why study bioinformatics?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3A717571-B252-0191-7C96-5EFFEFEB6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05800" cy="4724400"/>
          </a:xfrm>
        </p:spPr>
        <p:txBody>
          <a:bodyPr/>
          <a:lstStyle/>
          <a:p>
            <a:pPr eaLnBrk="1" hangingPunct="1"/>
            <a:r>
              <a:rPr lang="en-US" altLang="en-US" sz="2800"/>
              <a:t>Molecular biology is the new frontier of 21</a:t>
            </a:r>
            <a:r>
              <a:rPr lang="en-US" altLang="en-US" sz="2800" baseline="30000"/>
              <a:t>st</a:t>
            </a:r>
            <a:r>
              <a:rPr lang="en-US" altLang="en-US" sz="2800"/>
              <a:t> century science</a:t>
            </a:r>
          </a:p>
          <a:p>
            <a:pPr eaLnBrk="1" hangingPunct="1"/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big picture: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Human health and quality of life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Fundamental science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Billions of dollars being spent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Health research gets the major chunk of the US Govt’</a:t>
            </a:r>
            <a:r>
              <a:rPr lang="en-US" altLang="ja-JP" sz="2400"/>
              <a:t>s science funds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Fundamental health research is at the molecular level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9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9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7807</TotalTime>
  <Words>413</Words>
  <Application>Microsoft Macintosh PowerPoint</Application>
  <PresentationFormat>On-screen Show (4:3)</PresentationFormat>
  <Paragraphs>70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</vt:lpstr>
      <vt:lpstr>Calibri</vt:lpstr>
      <vt:lpstr>Blank Presentation</vt:lpstr>
      <vt:lpstr>BMED 6517 Machine Learning Biosci</vt:lpstr>
      <vt:lpstr>What is the course about?</vt:lpstr>
      <vt:lpstr>Course web site [CANVAS]</vt:lpstr>
      <vt:lpstr>Expectations from you</vt:lpstr>
      <vt:lpstr>What you can do at the end of the course</vt:lpstr>
      <vt:lpstr>Administrative Details</vt:lpstr>
      <vt:lpstr>Text Books</vt:lpstr>
      <vt:lpstr>Meeting logistics</vt:lpstr>
      <vt:lpstr>Why study bioinformatics?</vt:lpstr>
      <vt:lpstr>This course</vt:lpstr>
    </vt:vector>
  </TitlesOfParts>
  <Company>Office 2004 Test Drive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598SS Probabilistic Methods in Biological Sequence Analysis</dc:title>
  <dc:creator>Office 2004 Test Drive User</dc:creator>
  <cp:lastModifiedBy>Sinha, Saurabh</cp:lastModifiedBy>
  <cp:revision>77</cp:revision>
  <cp:lastPrinted>2013-08-27T17:25:12Z</cp:lastPrinted>
  <dcterms:created xsi:type="dcterms:W3CDTF">2005-08-22T22:05:51Z</dcterms:created>
  <dcterms:modified xsi:type="dcterms:W3CDTF">2023-01-09T16:09:16Z</dcterms:modified>
</cp:coreProperties>
</file>