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6" r:id="rId2"/>
    <p:sldMasterId id="2147483720" r:id="rId3"/>
  </p:sldMasterIdLst>
  <p:notesMasterIdLst>
    <p:notesMasterId r:id="rId30"/>
  </p:notesMasterIdLst>
  <p:sldIdLst>
    <p:sldId id="256" r:id="rId4"/>
    <p:sldId id="265" r:id="rId5"/>
    <p:sldId id="266" r:id="rId6"/>
    <p:sldId id="308" r:id="rId7"/>
    <p:sldId id="269" r:id="rId8"/>
    <p:sldId id="268" r:id="rId9"/>
    <p:sldId id="270" r:id="rId10"/>
    <p:sldId id="309" r:id="rId11"/>
    <p:sldId id="307" r:id="rId12"/>
    <p:sldId id="271" r:id="rId13"/>
    <p:sldId id="273" r:id="rId14"/>
    <p:sldId id="274" r:id="rId15"/>
    <p:sldId id="278" r:id="rId16"/>
    <p:sldId id="279" r:id="rId17"/>
    <p:sldId id="298" r:id="rId18"/>
    <p:sldId id="272" r:id="rId19"/>
    <p:sldId id="277" r:id="rId20"/>
    <p:sldId id="276" r:id="rId21"/>
    <p:sldId id="275" r:id="rId22"/>
    <p:sldId id="281" r:id="rId23"/>
    <p:sldId id="280" r:id="rId24"/>
    <p:sldId id="302" r:id="rId25"/>
    <p:sldId id="303" r:id="rId26"/>
    <p:sldId id="304" r:id="rId27"/>
    <p:sldId id="306" r:id="rId28"/>
    <p:sldId id="30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6"/>
  </p:normalViewPr>
  <p:slideViewPr>
    <p:cSldViewPr snapToGrid="0" snapToObjects="1">
      <p:cViewPr varScale="1">
        <p:scale>
          <a:sx n="103" d="100"/>
          <a:sy n="103" d="100"/>
        </p:scale>
        <p:origin x="13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0A763-2F7C-4C4A-887B-BD89AF81866E}" type="datetimeFigureOut">
              <a:rPr lang="en-US" smtClean="0"/>
              <a:t>1/4/23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55EBB-B4BC-664A-B9CF-CF8C6E13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93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52E1E-2DB6-AB43-9FD5-32B11E9A9BAB}" type="slidenum">
              <a:rPr lang="en-US"/>
              <a:pPr/>
              <a:t>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7433F3-1BBB-914C-83D6-194E6B023D8D}" type="slidenum">
              <a:rPr lang="en-US"/>
              <a:pPr/>
              <a:t>16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D415E-A24F-CD44-9991-4330639A5F94}" type="slidenum">
              <a:rPr lang="en-US"/>
              <a:pPr/>
              <a:t>19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A3FBDC-7A01-E74F-B065-5EEDC9576580}" type="slidenum">
              <a:rPr lang="en-US"/>
              <a:pPr/>
              <a:t>21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E40B-3580-D64E-AE12-4D3244A7553D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DB1A-EC7D-D94E-B7F9-51738D6F0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E40B-3580-D64E-AE12-4D3244A7553D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DB1A-EC7D-D94E-B7F9-51738D6F0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9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E40B-3580-D64E-AE12-4D3244A7553D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DB1A-EC7D-D94E-B7F9-51738D6F0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27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908"/>
            <a:ext cx="6858000" cy="2387576"/>
          </a:xfrm>
        </p:spPr>
        <p:txBody>
          <a:bodyPr anchor="b"/>
          <a:lstStyle>
            <a:lvl1pPr algn="ctr">
              <a:defRPr sz="42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13"/>
            <a:ext cx="6858000" cy="1655340"/>
          </a:xfr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AB9E4B-8A98-D542-90CA-558B2F5DED1A}" type="slidenum">
              <a:rPr lang="x-none" altLang="x-none"/>
              <a:pPr/>
              <a:t>‹#›</a:t>
            </a:fld>
            <a:endParaRPr lang="x-none" altLang="x-non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9D5A9B-0BF8-9A4B-AE1A-88DFC4F27E1F}" type="slidenum">
              <a:rPr lang="x-none" altLang="x-none"/>
              <a:pPr/>
              <a:t>‹#›</a:t>
            </a:fld>
            <a:endParaRPr lang="x-none" altLang="x-non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63" y="1710036"/>
            <a:ext cx="7887146" cy="2851919"/>
          </a:xfrm>
        </p:spPr>
        <p:txBody>
          <a:bodyPr anchor="b"/>
          <a:lstStyle>
            <a:lvl1pPr>
              <a:defRPr sz="42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63" y="4589859"/>
            <a:ext cx="7887146" cy="1500188"/>
          </a:xfrm>
        </p:spPr>
        <p:txBody>
          <a:bodyPr/>
          <a:lstStyle>
            <a:lvl1pPr marL="0" indent="0">
              <a:buNone/>
              <a:defRPr sz="1687"/>
            </a:lvl1pPr>
            <a:lvl2pPr marL="321457" indent="0">
              <a:buNone/>
              <a:defRPr sz="1406"/>
            </a:lvl2pPr>
            <a:lvl3pPr marL="642915" indent="0">
              <a:buNone/>
              <a:defRPr sz="1266"/>
            </a:lvl3pPr>
            <a:lvl4pPr marL="964372" indent="0">
              <a:buNone/>
              <a:defRPr sz="1125"/>
            </a:lvl4pPr>
            <a:lvl5pPr marL="1285829" indent="0">
              <a:buNone/>
              <a:defRPr sz="1125"/>
            </a:lvl5pPr>
            <a:lvl6pPr marL="1607287" indent="0">
              <a:buNone/>
              <a:defRPr sz="1125"/>
            </a:lvl6pPr>
            <a:lvl7pPr marL="1928744" indent="0">
              <a:buNone/>
              <a:defRPr sz="1125"/>
            </a:lvl7pPr>
            <a:lvl8pPr marL="2250201" indent="0">
              <a:buNone/>
              <a:defRPr sz="1125"/>
            </a:lvl8pPr>
            <a:lvl9pPr marL="2571659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47136C-8932-504A-AE75-EB2B546532B9}" type="slidenum">
              <a:rPr lang="x-none" altLang="x-none"/>
              <a:pPr/>
              <a:t>‹#›</a:t>
            </a:fld>
            <a:endParaRPr lang="x-none" altLang="x-non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727" y="1830586"/>
            <a:ext cx="3848695" cy="4420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1830586"/>
            <a:ext cx="3848695" cy="4420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09D5BB-6DB2-9442-8013-9A54CB5E87A0}" type="slidenum">
              <a:rPr lang="x-none" altLang="x-none"/>
              <a:pPr/>
              <a:t>‹#›</a:t>
            </a:fld>
            <a:endParaRPr lang="x-none" altLang="x-non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4" y="365001"/>
            <a:ext cx="7887146" cy="1326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543" y="1681014"/>
            <a:ext cx="3868787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43" y="2504777"/>
            <a:ext cx="3868787" cy="3684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927" y="1681014"/>
            <a:ext cx="3887762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927" y="2504777"/>
            <a:ext cx="3887762" cy="3684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83C88-6840-374A-A900-F2451BBF483E}" type="slidenum">
              <a:rPr lang="x-none" altLang="x-none"/>
              <a:pPr/>
              <a:t>‹#›</a:t>
            </a:fld>
            <a:endParaRPr lang="x-none" altLang="x-non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669F2-D1FB-404C-AF68-36C8545BC4F6}" type="slidenum">
              <a:rPr lang="x-none" altLang="x-none"/>
              <a:pPr/>
              <a:t>‹#›</a:t>
            </a:fld>
            <a:endParaRPr lang="x-none" altLang="x-non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D2D664-9764-EB40-AB20-510C8B75DBD9}" type="slidenum">
              <a:rPr lang="x-none" altLang="x-none"/>
              <a:pPr/>
              <a:t>‹#›</a:t>
            </a:fld>
            <a:endParaRPr lang="x-none" altLang="x-non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63" y="987847"/>
            <a:ext cx="4628926" cy="4873377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FEE709-FCD6-7948-A09B-22B8D2DF0159}" type="slidenum">
              <a:rPr lang="x-none" altLang="x-none"/>
              <a:pPr/>
              <a:t>‹#›</a:t>
            </a:fld>
            <a:endParaRPr lang="x-none" alt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E40B-3580-D64E-AE12-4D3244A7553D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DB1A-EC7D-D94E-B7F9-51738D6F0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764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63" y="987847"/>
            <a:ext cx="4628926" cy="4873377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endParaRPr 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606E5D-029C-7D4E-9AA7-B7044D753D31}" type="slidenum">
              <a:rPr lang="x-none" altLang="x-none"/>
              <a:pPr/>
              <a:t>‹#›</a:t>
            </a:fld>
            <a:endParaRPr lang="x-none" altLang="x-non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DB99F7-D068-404B-A137-C8E42FF7E88E}" type="slidenum">
              <a:rPr lang="x-none" altLang="x-none"/>
              <a:pPr/>
              <a:t>‹#›</a:t>
            </a:fld>
            <a:endParaRPr lang="x-none" altLang="x-non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3137" y="312539"/>
            <a:ext cx="1951137" cy="59382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727" y="312539"/>
            <a:ext cx="5746254" cy="59382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2B7A5F-7666-B344-88E6-C43ACAEEC39A}" type="slidenum">
              <a:rPr lang="x-none" altLang="x-none"/>
              <a:pPr/>
              <a:t>‹#›</a:t>
            </a:fld>
            <a:endParaRPr lang="x-none" altLang="x-non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908"/>
            <a:ext cx="6858000" cy="2387576"/>
          </a:xfrm>
        </p:spPr>
        <p:txBody>
          <a:bodyPr anchor="b"/>
          <a:lstStyle>
            <a:lvl1pPr algn="ctr">
              <a:defRPr sz="42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13"/>
            <a:ext cx="6858000" cy="1655340"/>
          </a:xfr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AB9E4B-8A98-D542-90CA-558B2F5DED1A}" type="slidenum">
              <a:rPr lang="x-none" altLang="x-none"/>
              <a:pPr/>
              <a:t>‹#›</a:t>
            </a:fld>
            <a:endParaRPr lang="x-none" altLang="x-non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9D5A9B-0BF8-9A4B-AE1A-88DFC4F27E1F}" type="slidenum">
              <a:rPr lang="x-none" altLang="x-none"/>
              <a:pPr/>
              <a:t>‹#›</a:t>
            </a:fld>
            <a:endParaRPr lang="x-none" altLang="x-non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63" y="1710036"/>
            <a:ext cx="7887146" cy="2851919"/>
          </a:xfrm>
        </p:spPr>
        <p:txBody>
          <a:bodyPr anchor="b"/>
          <a:lstStyle>
            <a:lvl1pPr>
              <a:defRPr sz="42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63" y="4589859"/>
            <a:ext cx="7887146" cy="1500188"/>
          </a:xfrm>
        </p:spPr>
        <p:txBody>
          <a:bodyPr/>
          <a:lstStyle>
            <a:lvl1pPr marL="0" indent="0">
              <a:buNone/>
              <a:defRPr sz="1687"/>
            </a:lvl1pPr>
            <a:lvl2pPr marL="321457" indent="0">
              <a:buNone/>
              <a:defRPr sz="1406"/>
            </a:lvl2pPr>
            <a:lvl3pPr marL="642915" indent="0">
              <a:buNone/>
              <a:defRPr sz="1266"/>
            </a:lvl3pPr>
            <a:lvl4pPr marL="964372" indent="0">
              <a:buNone/>
              <a:defRPr sz="1125"/>
            </a:lvl4pPr>
            <a:lvl5pPr marL="1285829" indent="0">
              <a:buNone/>
              <a:defRPr sz="1125"/>
            </a:lvl5pPr>
            <a:lvl6pPr marL="1607287" indent="0">
              <a:buNone/>
              <a:defRPr sz="1125"/>
            </a:lvl6pPr>
            <a:lvl7pPr marL="1928744" indent="0">
              <a:buNone/>
              <a:defRPr sz="1125"/>
            </a:lvl7pPr>
            <a:lvl8pPr marL="2250201" indent="0">
              <a:buNone/>
              <a:defRPr sz="1125"/>
            </a:lvl8pPr>
            <a:lvl9pPr marL="2571659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47136C-8932-504A-AE75-EB2B546532B9}" type="slidenum">
              <a:rPr lang="x-none" altLang="x-none"/>
              <a:pPr/>
              <a:t>‹#›</a:t>
            </a:fld>
            <a:endParaRPr lang="x-none" altLang="x-non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727" y="1830586"/>
            <a:ext cx="3848695" cy="4420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1830586"/>
            <a:ext cx="3848695" cy="4420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09D5BB-6DB2-9442-8013-9A54CB5E87A0}" type="slidenum">
              <a:rPr lang="x-none" altLang="x-none"/>
              <a:pPr/>
              <a:t>‹#›</a:t>
            </a:fld>
            <a:endParaRPr lang="x-none" altLang="x-non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4" y="365001"/>
            <a:ext cx="7887146" cy="13260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543" y="1681014"/>
            <a:ext cx="3868787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43" y="2504777"/>
            <a:ext cx="3868787" cy="3684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927" y="1681014"/>
            <a:ext cx="3887762" cy="823764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927" y="2504777"/>
            <a:ext cx="3887762" cy="3684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83C88-6840-374A-A900-F2451BBF483E}" type="slidenum">
              <a:rPr lang="x-none" altLang="x-none"/>
              <a:pPr/>
              <a:t>‹#›</a:t>
            </a:fld>
            <a:endParaRPr lang="x-none" altLang="x-none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669F2-D1FB-404C-AF68-36C8545BC4F6}" type="slidenum">
              <a:rPr lang="x-none" altLang="x-none"/>
              <a:pPr/>
              <a:t>‹#›</a:t>
            </a:fld>
            <a:endParaRPr lang="x-none" altLang="x-none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D2D664-9764-EB40-AB20-510C8B75DBD9}" type="slidenum">
              <a:rPr lang="x-none" altLang="x-none"/>
              <a:pPr/>
              <a:t>‹#›</a:t>
            </a:fld>
            <a:endParaRPr lang="x-none" alt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E40B-3580-D64E-AE12-4D3244A7553D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DB1A-EC7D-D94E-B7F9-51738D6F0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534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63" y="987847"/>
            <a:ext cx="4628926" cy="4873377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FEE709-FCD6-7948-A09B-22B8D2DF0159}" type="slidenum">
              <a:rPr lang="x-none" altLang="x-none"/>
              <a:pPr/>
              <a:t>‹#›</a:t>
            </a:fld>
            <a:endParaRPr lang="x-none" altLang="x-none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63" y="987847"/>
            <a:ext cx="4628926" cy="4873377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endParaRPr 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606E5D-029C-7D4E-9AA7-B7044D753D31}" type="slidenum">
              <a:rPr lang="x-none" altLang="x-none"/>
              <a:pPr/>
              <a:t>‹#›</a:t>
            </a:fld>
            <a:endParaRPr lang="x-none" altLang="x-none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DB99F7-D068-404B-A137-C8E42FF7E88E}" type="slidenum">
              <a:rPr lang="x-none" altLang="x-none"/>
              <a:pPr/>
              <a:t>‹#›</a:t>
            </a:fld>
            <a:endParaRPr lang="x-none" altLang="x-none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3137" y="312539"/>
            <a:ext cx="1951137" cy="59382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727" y="312539"/>
            <a:ext cx="5746254" cy="59382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2B7A5F-7666-B344-88E6-C43ACAEEC39A}" type="slidenum">
              <a:rPr lang="x-none" altLang="x-none"/>
              <a:pPr/>
              <a:t>‹#›</a:t>
            </a:fld>
            <a:endParaRPr lang="x-none" alt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E40B-3580-D64E-AE12-4D3244A7553D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DB1A-EC7D-D94E-B7F9-51738D6F0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8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E40B-3580-D64E-AE12-4D3244A7553D}" type="datetimeFigureOut">
              <a:rPr lang="en-US" smtClean="0"/>
              <a:t>1/4/23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DB1A-EC7D-D94E-B7F9-51738D6F0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1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E40B-3580-D64E-AE12-4D3244A7553D}" type="datetimeFigureOut">
              <a:rPr lang="en-US" smtClean="0"/>
              <a:t>1/4/23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DB1A-EC7D-D94E-B7F9-51738D6F0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3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E40B-3580-D64E-AE12-4D3244A7553D}" type="datetimeFigureOut">
              <a:rPr lang="en-US" smtClean="0"/>
              <a:t>1/4/23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DB1A-EC7D-D94E-B7F9-51738D6F0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9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E40B-3580-D64E-AE12-4D3244A7553D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DB1A-EC7D-D94E-B7F9-51738D6F0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5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E40B-3580-D64E-AE12-4D3244A7553D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DB1A-EC7D-D94E-B7F9-51738D6F0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5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DE40B-3580-D64E-AE12-4D3244A7553D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DB1A-EC7D-D94E-B7F9-51738D6F0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9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/>
          </p:cNvSpPr>
          <p:nvPr>
            <p:ph type="title"/>
          </p:nvPr>
        </p:nvSpPr>
        <p:spPr bwMode="auto">
          <a:xfrm>
            <a:off x="669727" y="312539"/>
            <a:ext cx="7804547" cy="151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Helvetica Light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/>
          </p:cNvSpPr>
          <p:nvPr>
            <p:ph type="body" idx="1"/>
          </p:nvPr>
        </p:nvSpPr>
        <p:spPr bwMode="auto">
          <a:xfrm>
            <a:off x="669727" y="1830586"/>
            <a:ext cx="7804547" cy="442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Helvetica Light" charset="0"/>
              </a:rPr>
              <a:t>Click to edit Master text styles</a:t>
            </a:r>
          </a:p>
          <a:p>
            <a:pPr lvl="1"/>
            <a:r>
              <a:rPr lang="x-none" altLang="x-none">
                <a:sym typeface="Helvetica Light" charset="0"/>
              </a:rPr>
              <a:t>Second level</a:t>
            </a:r>
          </a:p>
          <a:p>
            <a:pPr lvl="2"/>
            <a:r>
              <a:rPr lang="x-none" altLang="x-none">
                <a:sym typeface="Helvetica Light" charset="0"/>
              </a:rPr>
              <a:t>Third level</a:t>
            </a:r>
          </a:p>
          <a:p>
            <a:pPr lvl="3"/>
            <a:r>
              <a:rPr lang="x-none" altLang="x-none">
                <a:sym typeface="Helvetica Light" charset="0"/>
              </a:rPr>
              <a:t>Fourth level</a:t>
            </a:r>
          </a:p>
          <a:p>
            <a:pPr lvl="4"/>
            <a:r>
              <a:rPr lang="x-none" altLang="x-none">
                <a:sym typeface="Helvetica Light" charset="0"/>
              </a:rPr>
              <a:t>Fifth level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4436939" y="6505277"/>
            <a:ext cx="260077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ctr" eaLnBrk="1">
              <a:defRPr sz="1266"/>
            </a:lvl1pPr>
          </a:lstStyle>
          <a:p>
            <a:pPr defTabSz="410751" fontAlgn="base" hangingPunct="0">
              <a:spcBef>
                <a:spcPct val="0"/>
              </a:spcBef>
              <a:spcAft>
                <a:spcPct val="0"/>
              </a:spcAft>
            </a:pPr>
            <a:fld id="{3B312A8B-7EE0-B44C-90B0-7D08B313B66D}" type="slidenum">
              <a:rPr lang="x-none" altLang="x-none" smtClean="0">
                <a:solidFill>
                  <a:srgbClr val="000000"/>
                </a:solidFill>
                <a:sym typeface="Helvetica Light" charset="0"/>
              </a:rPr>
              <a:pPr defTabSz="410751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x-none" altLang="x-none">
              <a:solidFill>
                <a:srgbClr val="000000"/>
              </a:solidFill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31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10751" rtl="0" eaLnBrk="0" fontAlgn="base" hangingPunct="0">
        <a:spcBef>
          <a:spcPct val="0"/>
        </a:spcBef>
        <a:spcAft>
          <a:spcPct val="0"/>
        </a:spcAft>
        <a:defRPr sz="5625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0751" rtl="0" eaLnBrk="0" fontAlgn="base" hangingPunct="0">
        <a:spcBef>
          <a:spcPct val="0"/>
        </a:spcBef>
        <a:spcAft>
          <a:spcPct val="0"/>
        </a:spcAft>
        <a:defRPr sz="5625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0751" rtl="0" eaLnBrk="0" fontAlgn="base" hangingPunct="0">
        <a:spcBef>
          <a:spcPct val="0"/>
        </a:spcBef>
        <a:spcAft>
          <a:spcPct val="0"/>
        </a:spcAft>
        <a:defRPr sz="5625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0751" rtl="0" eaLnBrk="0" fontAlgn="base" hangingPunct="0">
        <a:spcBef>
          <a:spcPct val="0"/>
        </a:spcBef>
        <a:spcAft>
          <a:spcPct val="0"/>
        </a:spcAft>
        <a:defRPr sz="5625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0751" rtl="0" eaLnBrk="0" fontAlgn="base" hangingPunct="0">
        <a:spcBef>
          <a:spcPct val="0"/>
        </a:spcBef>
        <a:spcAft>
          <a:spcPct val="0"/>
        </a:spcAft>
        <a:defRPr sz="5625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321457" algn="ctr" defTabSz="410751" rtl="0" fontAlgn="base" hangingPunct="0">
        <a:spcBef>
          <a:spcPct val="0"/>
        </a:spcBef>
        <a:spcAft>
          <a:spcPct val="0"/>
        </a:spcAft>
        <a:defRPr sz="5625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642915" algn="ctr" defTabSz="410751" rtl="0" fontAlgn="base" hangingPunct="0">
        <a:spcBef>
          <a:spcPct val="0"/>
        </a:spcBef>
        <a:spcAft>
          <a:spcPct val="0"/>
        </a:spcAft>
        <a:defRPr sz="5625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964372" algn="ctr" defTabSz="410751" rtl="0" fontAlgn="base" hangingPunct="0">
        <a:spcBef>
          <a:spcPct val="0"/>
        </a:spcBef>
        <a:spcAft>
          <a:spcPct val="0"/>
        </a:spcAft>
        <a:defRPr sz="5625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285829" algn="ctr" defTabSz="410751" rtl="0" fontAlgn="base" hangingPunct="0">
        <a:spcBef>
          <a:spcPct val="0"/>
        </a:spcBef>
        <a:spcAft>
          <a:spcPct val="0"/>
        </a:spcAft>
        <a:defRPr sz="5625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2528" indent="-312528" algn="l" defTabSz="410751" rtl="0" eaLnBrk="0" fontAlgn="base" hangingPunct="0">
        <a:spcBef>
          <a:spcPts val="2953"/>
        </a:spcBef>
        <a:spcAft>
          <a:spcPct val="0"/>
        </a:spcAft>
        <a:buSzPct val="75000"/>
        <a:buChar char="•"/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625056" indent="-312528" algn="l" defTabSz="410751" rtl="0" eaLnBrk="0" fontAlgn="base" hangingPunct="0">
        <a:spcBef>
          <a:spcPts val="2953"/>
        </a:spcBef>
        <a:spcAft>
          <a:spcPct val="0"/>
        </a:spcAft>
        <a:buSzPct val="75000"/>
        <a:buChar char="•"/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937584" indent="-312528" algn="l" defTabSz="410751" rtl="0" eaLnBrk="0" fontAlgn="base" hangingPunct="0">
        <a:spcBef>
          <a:spcPts val="2953"/>
        </a:spcBef>
        <a:spcAft>
          <a:spcPct val="0"/>
        </a:spcAft>
        <a:buSzPct val="75000"/>
        <a:buChar char="•"/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1250112" indent="-312528" algn="l" defTabSz="410751" rtl="0" eaLnBrk="0" fontAlgn="base" hangingPunct="0">
        <a:spcBef>
          <a:spcPts val="2953"/>
        </a:spcBef>
        <a:spcAft>
          <a:spcPct val="0"/>
        </a:spcAft>
        <a:buSzPct val="75000"/>
        <a:buChar char="•"/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562640" indent="-312528" algn="l" defTabSz="410751" rtl="0" eaLnBrk="0" fontAlgn="base" hangingPunct="0">
        <a:spcBef>
          <a:spcPts val="2953"/>
        </a:spcBef>
        <a:spcAft>
          <a:spcPct val="0"/>
        </a:spcAft>
        <a:buSzPct val="75000"/>
        <a:buChar char="•"/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/>
          </p:cNvSpPr>
          <p:nvPr>
            <p:ph type="title"/>
          </p:nvPr>
        </p:nvSpPr>
        <p:spPr bwMode="auto">
          <a:xfrm>
            <a:off x="669727" y="312539"/>
            <a:ext cx="7804547" cy="151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Helvetica Light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/>
          </p:cNvSpPr>
          <p:nvPr>
            <p:ph type="body" idx="1"/>
          </p:nvPr>
        </p:nvSpPr>
        <p:spPr bwMode="auto">
          <a:xfrm>
            <a:off x="669727" y="1830586"/>
            <a:ext cx="7804547" cy="442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Helvetica Light" charset="0"/>
              </a:rPr>
              <a:t>Click to edit Master text styles</a:t>
            </a:r>
          </a:p>
          <a:p>
            <a:pPr lvl="1"/>
            <a:r>
              <a:rPr lang="x-none" altLang="x-none">
                <a:sym typeface="Helvetica Light" charset="0"/>
              </a:rPr>
              <a:t>Second level</a:t>
            </a:r>
          </a:p>
          <a:p>
            <a:pPr lvl="2"/>
            <a:r>
              <a:rPr lang="x-none" altLang="x-none">
                <a:sym typeface="Helvetica Light" charset="0"/>
              </a:rPr>
              <a:t>Third level</a:t>
            </a:r>
          </a:p>
          <a:p>
            <a:pPr lvl="3"/>
            <a:r>
              <a:rPr lang="x-none" altLang="x-none">
                <a:sym typeface="Helvetica Light" charset="0"/>
              </a:rPr>
              <a:t>Fourth level</a:t>
            </a:r>
          </a:p>
          <a:p>
            <a:pPr lvl="4"/>
            <a:r>
              <a:rPr lang="x-none" altLang="x-none">
                <a:sym typeface="Helvetica Light" charset="0"/>
              </a:rPr>
              <a:t>Fifth level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4436939" y="6505277"/>
            <a:ext cx="260077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ctr" eaLnBrk="1">
              <a:defRPr sz="1266"/>
            </a:lvl1pPr>
          </a:lstStyle>
          <a:p>
            <a:pPr defTabSz="410751" fontAlgn="base" hangingPunct="0">
              <a:spcBef>
                <a:spcPct val="0"/>
              </a:spcBef>
              <a:spcAft>
                <a:spcPct val="0"/>
              </a:spcAft>
            </a:pPr>
            <a:fld id="{3B312A8B-7EE0-B44C-90B0-7D08B313B66D}" type="slidenum">
              <a:rPr lang="x-none" altLang="x-none" smtClean="0">
                <a:solidFill>
                  <a:srgbClr val="000000"/>
                </a:solidFill>
                <a:sym typeface="Helvetica Light" charset="0"/>
              </a:rPr>
              <a:pPr defTabSz="410751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x-none" altLang="x-none">
              <a:solidFill>
                <a:srgbClr val="000000"/>
              </a:solidFill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6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10751" rtl="0" eaLnBrk="0" fontAlgn="base" hangingPunct="0">
        <a:spcBef>
          <a:spcPct val="0"/>
        </a:spcBef>
        <a:spcAft>
          <a:spcPct val="0"/>
        </a:spcAft>
        <a:defRPr sz="5625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0751" rtl="0" eaLnBrk="0" fontAlgn="base" hangingPunct="0">
        <a:spcBef>
          <a:spcPct val="0"/>
        </a:spcBef>
        <a:spcAft>
          <a:spcPct val="0"/>
        </a:spcAft>
        <a:defRPr sz="5625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0751" rtl="0" eaLnBrk="0" fontAlgn="base" hangingPunct="0">
        <a:spcBef>
          <a:spcPct val="0"/>
        </a:spcBef>
        <a:spcAft>
          <a:spcPct val="0"/>
        </a:spcAft>
        <a:defRPr sz="5625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0751" rtl="0" eaLnBrk="0" fontAlgn="base" hangingPunct="0">
        <a:spcBef>
          <a:spcPct val="0"/>
        </a:spcBef>
        <a:spcAft>
          <a:spcPct val="0"/>
        </a:spcAft>
        <a:defRPr sz="5625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0751" rtl="0" eaLnBrk="0" fontAlgn="base" hangingPunct="0">
        <a:spcBef>
          <a:spcPct val="0"/>
        </a:spcBef>
        <a:spcAft>
          <a:spcPct val="0"/>
        </a:spcAft>
        <a:defRPr sz="5625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321457" algn="ctr" defTabSz="410751" rtl="0" fontAlgn="base" hangingPunct="0">
        <a:spcBef>
          <a:spcPct val="0"/>
        </a:spcBef>
        <a:spcAft>
          <a:spcPct val="0"/>
        </a:spcAft>
        <a:defRPr sz="5625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642915" algn="ctr" defTabSz="410751" rtl="0" fontAlgn="base" hangingPunct="0">
        <a:spcBef>
          <a:spcPct val="0"/>
        </a:spcBef>
        <a:spcAft>
          <a:spcPct val="0"/>
        </a:spcAft>
        <a:defRPr sz="5625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964372" algn="ctr" defTabSz="410751" rtl="0" fontAlgn="base" hangingPunct="0">
        <a:spcBef>
          <a:spcPct val="0"/>
        </a:spcBef>
        <a:spcAft>
          <a:spcPct val="0"/>
        </a:spcAft>
        <a:defRPr sz="5625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285829" algn="ctr" defTabSz="410751" rtl="0" fontAlgn="base" hangingPunct="0">
        <a:spcBef>
          <a:spcPct val="0"/>
        </a:spcBef>
        <a:spcAft>
          <a:spcPct val="0"/>
        </a:spcAft>
        <a:defRPr sz="5625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2528" indent="-312528" algn="l" defTabSz="410751" rtl="0" eaLnBrk="0" fontAlgn="base" hangingPunct="0">
        <a:spcBef>
          <a:spcPts val="2953"/>
        </a:spcBef>
        <a:spcAft>
          <a:spcPct val="0"/>
        </a:spcAft>
        <a:buSzPct val="75000"/>
        <a:buChar char="•"/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625056" indent="-312528" algn="l" defTabSz="410751" rtl="0" eaLnBrk="0" fontAlgn="base" hangingPunct="0">
        <a:spcBef>
          <a:spcPts val="2953"/>
        </a:spcBef>
        <a:spcAft>
          <a:spcPct val="0"/>
        </a:spcAft>
        <a:buSzPct val="75000"/>
        <a:buChar char="•"/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937584" indent="-312528" algn="l" defTabSz="410751" rtl="0" eaLnBrk="0" fontAlgn="base" hangingPunct="0">
        <a:spcBef>
          <a:spcPts val="2953"/>
        </a:spcBef>
        <a:spcAft>
          <a:spcPct val="0"/>
        </a:spcAft>
        <a:buSzPct val="75000"/>
        <a:buChar char="•"/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1250112" indent="-312528" algn="l" defTabSz="410751" rtl="0" eaLnBrk="0" fontAlgn="base" hangingPunct="0">
        <a:spcBef>
          <a:spcPts val="2953"/>
        </a:spcBef>
        <a:spcAft>
          <a:spcPct val="0"/>
        </a:spcAft>
        <a:buSzPct val="75000"/>
        <a:buChar char="•"/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562640" indent="-312528" algn="l" defTabSz="410751" rtl="0" eaLnBrk="0" fontAlgn="base" hangingPunct="0">
        <a:spcBef>
          <a:spcPts val="2953"/>
        </a:spcBef>
        <a:spcAft>
          <a:spcPct val="0"/>
        </a:spcAft>
        <a:buSzPct val="75000"/>
        <a:buChar char="•"/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Classification: SVM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Saurabh Sinha</a:t>
            </a:r>
          </a:p>
        </p:txBody>
      </p:sp>
    </p:spTree>
    <p:extLst>
      <p:ext uri="{BB962C8B-B14F-4D97-AF65-F5344CB8AC3E}">
        <p14:creationId xmlns:p14="http://schemas.microsoft.com/office/powerpoint/2010/main" val="125330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special classifier is called a support vector machine or SVM.</a:t>
            </a:r>
          </a:p>
          <a:p>
            <a:endParaRPr lang="en-US" dirty="0"/>
          </a:p>
          <a:p>
            <a:r>
              <a:rPr lang="en-US" dirty="0"/>
              <a:t>Has better properties than a “randomly chosen” linear classifier.</a:t>
            </a:r>
          </a:p>
          <a:p>
            <a:pPr lvl="1"/>
            <a:r>
              <a:rPr lang="en-US" dirty="0"/>
              <a:t>What does that mean?</a:t>
            </a:r>
          </a:p>
          <a:p>
            <a:pPr lvl="1"/>
            <a:endParaRPr lang="en-US" dirty="0"/>
          </a:p>
          <a:p>
            <a:r>
              <a:rPr lang="en-US" dirty="0"/>
              <a:t>Better “generalizability”, less “</a:t>
            </a:r>
            <a:r>
              <a:rPr lang="en-US" dirty="0" err="1"/>
              <a:t>overfitting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303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SVMs and “dot products”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Recall that we want to find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can be rewritten as the maximization of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each α</a:t>
            </a:r>
            <a:r>
              <a:rPr lang="en-US" baseline="-25000" dirty="0" err="1"/>
              <a:t>i</a:t>
            </a:r>
            <a:r>
              <a:rPr lang="en-US" dirty="0"/>
              <a:t>&gt;=0 and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747543"/>
              </p:ext>
            </p:extLst>
          </p:nvPr>
        </p:nvGraphicFramePr>
        <p:xfrm>
          <a:off x="1981199" y="2435225"/>
          <a:ext cx="500168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7200" imgH="304800" progId="Equation.3">
                  <p:embed/>
                </p:oleObj>
              </mc:Choice>
              <mc:Fallback>
                <p:oleObj name="Equation" r:id="rId2" imgW="17272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1199" y="2435225"/>
                        <a:ext cx="5001683" cy="88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233335"/>
              </p:ext>
            </p:extLst>
          </p:nvPr>
        </p:nvGraphicFramePr>
        <p:xfrm>
          <a:off x="1981198" y="4152899"/>
          <a:ext cx="5001683" cy="121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600" imgH="393700" progId="Equation.3">
                  <p:embed/>
                </p:oleObj>
              </mc:Choice>
              <mc:Fallback>
                <p:oleObj name="Equation" r:id="rId4" imgW="1625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198" y="4152899"/>
                        <a:ext cx="5001683" cy="121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789156"/>
              </p:ext>
            </p:extLst>
          </p:nvPr>
        </p:nvGraphicFramePr>
        <p:xfrm>
          <a:off x="4765675" y="5322969"/>
          <a:ext cx="1441450" cy="788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3100" imgH="368300" progId="Equation.3">
                  <p:embed/>
                </p:oleObj>
              </mc:Choice>
              <mc:Fallback>
                <p:oleObj name="Equation" r:id="rId6" imgW="6731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65675" y="5322969"/>
                        <a:ext cx="1441450" cy="7887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82882" y="12529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from text</a:t>
            </a:r>
          </a:p>
        </p:txBody>
      </p:sp>
    </p:spTree>
    <p:extLst>
      <p:ext uri="{BB962C8B-B14F-4D97-AF65-F5344CB8AC3E}">
        <p14:creationId xmlns:p14="http://schemas.microsoft.com/office/powerpoint/2010/main" val="130452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the maximization only requires the dot product of pairs of data points: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dot product reflects the cosine of the angle between two vectors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026322"/>
              </p:ext>
            </p:extLst>
          </p:nvPr>
        </p:nvGraphicFramePr>
        <p:xfrm>
          <a:off x="3778249" y="2905125"/>
          <a:ext cx="10318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500" imgH="254000" progId="Equation.3">
                  <p:embed/>
                </p:oleObj>
              </mc:Choice>
              <mc:Fallback>
                <p:oleObj name="Equation" r:id="rId2" imgW="317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78249" y="2905125"/>
                        <a:ext cx="1031875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91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rewritten 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i="1" dirty="0"/>
              <a:t>k(</a:t>
            </a:r>
            <a:r>
              <a:rPr lang="en-US" i="1" dirty="0" err="1"/>
              <a:t>x</a:t>
            </a:r>
            <a:r>
              <a:rPr lang="en-US" i="1" baseline="-25000" dirty="0" err="1"/>
              <a:t>i</a:t>
            </a:r>
            <a:r>
              <a:rPr lang="en-US" i="1" dirty="0" err="1"/>
              <a:t>,x</a:t>
            </a:r>
            <a:r>
              <a:rPr lang="en-US" i="1" baseline="-25000" dirty="0" err="1"/>
              <a:t>j</a:t>
            </a:r>
            <a:r>
              <a:rPr lang="en-US" i="1" dirty="0"/>
              <a:t>) </a:t>
            </a:r>
            <a:r>
              <a:rPr lang="en-US" dirty="0"/>
              <a:t>is called the “kernel function”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340980"/>
              </p:ext>
            </p:extLst>
          </p:nvPr>
        </p:nvGraphicFramePr>
        <p:xfrm>
          <a:off x="1630363" y="4152900"/>
          <a:ext cx="5705475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4200" imgH="393700" progId="Equation.3">
                  <p:embed/>
                </p:oleObj>
              </mc:Choice>
              <mc:Fallback>
                <p:oleObj name="Equation" r:id="rId2" imgW="1854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30363" y="4152900"/>
                        <a:ext cx="5705475" cy="121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229126"/>
              </p:ext>
            </p:extLst>
          </p:nvPr>
        </p:nvGraphicFramePr>
        <p:xfrm>
          <a:off x="1984374" y="2147804"/>
          <a:ext cx="5001683" cy="121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600" imgH="393700" progId="Equation.3">
                  <p:embed/>
                </p:oleObj>
              </mc:Choice>
              <mc:Fallback>
                <p:oleObj name="Equation" r:id="rId4" imgW="1625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4374" y="2147804"/>
                        <a:ext cx="5001683" cy="121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9324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rewritten 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i="1" dirty="0"/>
              <a:t>k(</a:t>
            </a:r>
            <a:r>
              <a:rPr lang="en-US" i="1" dirty="0" err="1"/>
              <a:t>x</a:t>
            </a:r>
            <a:r>
              <a:rPr lang="en-US" i="1" baseline="-25000" dirty="0" err="1"/>
              <a:t>i</a:t>
            </a:r>
            <a:r>
              <a:rPr lang="en-US" i="1" dirty="0" err="1"/>
              <a:t>,x</a:t>
            </a:r>
            <a:r>
              <a:rPr lang="en-US" i="1" baseline="-25000" dirty="0" err="1"/>
              <a:t>j</a:t>
            </a:r>
            <a:r>
              <a:rPr lang="en-US" i="1" dirty="0"/>
              <a:t>) </a:t>
            </a:r>
            <a:r>
              <a:rPr lang="en-US" dirty="0"/>
              <a:t>is the dot product of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baseline="30000" dirty="0"/>
              <a:t> </a:t>
            </a:r>
            <a:r>
              <a:rPr lang="en-US" dirty="0"/>
              <a:t>and 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endParaRPr lang="en-US" i="1" baseline="-25000" dirty="0"/>
          </a:p>
          <a:p>
            <a:r>
              <a:rPr lang="en-US" dirty="0"/>
              <a:t>But it </a:t>
            </a:r>
            <a:r>
              <a:rPr lang="en-US" dirty="0" err="1"/>
              <a:t>doesn</a:t>
            </a:r>
            <a:r>
              <a:rPr lang="fr-FR" dirty="0"/>
              <a:t>’</a:t>
            </a:r>
            <a:r>
              <a:rPr lang="en-US" dirty="0"/>
              <a:t>t have to be. It could be the similarity of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baseline="30000" dirty="0"/>
              <a:t> </a:t>
            </a:r>
            <a:r>
              <a:rPr lang="en-US" dirty="0"/>
              <a:t>and 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 in some other sense. It could be the dot product of some higher dimensional mapping of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069038"/>
              </p:ext>
            </p:extLst>
          </p:nvPr>
        </p:nvGraphicFramePr>
        <p:xfrm>
          <a:off x="1630363" y="3422650"/>
          <a:ext cx="5705475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4200" imgH="393700" progId="Equation.3">
                  <p:embed/>
                </p:oleObj>
              </mc:Choice>
              <mc:Fallback>
                <p:oleObj name="Equation" r:id="rId2" imgW="1854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30363" y="3422650"/>
                        <a:ext cx="5705475" cy="121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62168"/>
              </p:ext>
            </p:extLst>
          </p:nvPr>
        </p:nvGraphicFramePr>
        <p:xfrm>
          <a:off x="1984374" y="1798554"/>
          <a:ext cx="5001683" cy="121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600" imgH="393700" progId="Equation.3">
                  <p:embed/>
                </p:oleObj>
              </mc:Choice>
              <mc:Fallback>
                <p:oleObj name="Equation" r:id="rId4" imgW="1625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4374" y="1798554"/>
                        <a:ext cx="5001683" cy="121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3783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 descr="pasted-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56" y="1058168"/>
            <a:ext cx="8599289" cy="474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26789"/>
            <a:ext cx="9142884" cy="738932"/>
          </a:xfrm>
        </p:spPr>
        <p:txBody>
          <a:bodyPr vert="horz" wrap="square" lIns="45719" tIns="45719" rIns="45719" bIns="45719" numCol="1" anchor="ctr" anchorCtr="0" compatLnSpc="1">
            <a:prstTxWarp prst="textNoShape">
              <a:avLst/>
            </a:prstTxWarp>
          </a:bodyPr>
          <a:lstStyle/>
          <a:p>
            <a:pPr defTabSz="642915" eaLnBrk="1">
              <a:defRPr/>
            </a:pPr>
            <a:r>
              <a:rPr lang="x-none" altLang="x-none" sz="3797">
                <a:latin typeface="Calibri" charset="0"/>
                <a:ea typeface="Calibri" charset="0"/>
                <a:cs typeface="Calibri" charset="0"/>
                <a:sym typeface="Calibri" charset="0"/>
              </a:rPr>
              <a:t>Linear separability</a:t>
            </a:r>
          </a:p>
        </p:txBody>
      </p:sp>
    </p:spTree>
    <p:extLst>
      <p:ext uri="{BB962C8B-B14F-4D97-AF65-F5344CB8AC3E}">
        <p14:creationId xmlns:p14="http://schemas.microsoft.com/office/powerpoint/2010/main" val="12813543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Inseparability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Real world problems: there may not exist a </a:t>
            </a:r>
            <a:r>
              <a:rPr lang="en-US" sz="2800" dirty="0" err="1"/>
              <a:t>hyperplane</a:t>
            </a:r>
            <a:r>
              <a:rPr lang="en-US" sz="2800" dirty="0"/>
              <a:t> that separates cleanly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Solution to this </a:t>
            </a:r>
            <a:r>
              <a:rPr lang="ja-JP" altLang="en-US" sz="2800" dirty="0"/>
              <a:t>“</a:t>
            </a:r>
            <a:r>
              <a:rPr lang="en-US" sz="2800" dirty="0"/>
              <a:t>inseparability</a:t>
            </a:r>
            <a:r>
              <a:rPr lang="ja-JP" altLang="en-US" sz="2800" dirty="0"/>
              <a:t>”</a:t>
            </a:r>
            <a:r>
              <a:rPr lang="en-US" sz="2800" dirty="0"/>
              <a:t> problem: map data to higher dimensional space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Called the </a:t>
            </a:r>
            <a:r>
              <a:rPr lang="ja-JP" altLang="en-US" sz="2400" dirty="0"/>
              <a:t>“</a:t>
            </a:r>
            <a:r>
              <a:rPr lang="en-US" sz="2400" dirty="0"/>
              <a:t>feature space</a:t>
            </a:r>
            <a:r>
              <a:rPr lang="ja-JP" altLang="en-US" sz="2400" dirty="0"/>
              <a:t>”</a:t>
            </a:r>
            <a:r>
              <a:rPr lang="en-US" sz="2400" dirty="0"/>
              <a:t>, as opposed to the original </a:t>
            </a:r>
            <a:r>
              <a:rPr lang="ja-JP" altLang="en-US" sz="2400" dirty="0"/>
              <a:t>“</a:t>
            </a:r>
            <a:r>
              <a:rPr lang="en-US" sz="2400" dirty="0"/>
              <a:t>input space</a:t>
            </a:r>
            <a:r>
              <a:rPr lang="ja-JP" altLang="en-US" sz="2400" dirty="0"/>
              <a:t>”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Inseparable training set can be made separable with proper choice of feature space</a:t>
            </a:r>
          </a:p>
        </p:txBody>
      </p:sp>
    </p:spTree>
    <p:extLst>
      <p:ext uri="{BB962C8B-B14F-4D97-AF65-F5344CB8AC3E}">
        <p14:creationId xmlns:p14="http://schemas.microsoft.com/office/powerpoint/2010/main" val="427943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153400" cy="3732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9388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57643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means in an SVM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space: x =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) y = (y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Define kernel function </a:t>
            </a:r>
            <a:r>
              <a:rPr lang="en-US" i="1" dirty="0"/>
              <a:t>k(</a:t>
            </a:r>
            <a:r>
              <a:rPr lang="en-US" i="1" dirty="0" err="1"/>
              <a:t>x,y</a:t>
            </a:r>
            <a:r>
              <a:rPr lang="en-US" i="1" dirty="0"/>
              <a:t>) </a:t>
            </a:r>
            <a:r>
              <a:rPr lang="en-US" dirty="0"/>
              <a:t>as (x</a:t>
            </a:r>
            <a:r>
              <a:rPr lang="en-US" baseline="-25000" dirty="0"/>
              <a:t>1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This is equal to the usual dot product of (x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dirty="0">
                <a:sym typeface="Symbol" charset="0"/>
              </a:rPr>
              <a:t></a:t>
            </a:r>
            <a:r>
              <a:rPr lang="en-US" dirty="0"/>
              <a:t>2x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 </a:t>
            </a:r>
            <a:r>
              <a:rPr lang="en-US" dirty="0"/>
              <a:t>,</a:t>
            </a:r>
            <a:r>
              <a:rPr lang="en-US" baseline="30000" dirty="0"/>
              <a:t> 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), (y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dirty="0">
                <a:sym typeface="Symbol" charset="0"/>
              </a:rPr>
              <a:t></a:t>
            </a:r>
            <a:r>
              <a:rPr lang="en-US" dirty="0"/>
              <a:t>2y</a:t>
            </a:r>
            <a:r>
              <a:rPr lang="en-US" baseline="-25000" dirty="0"/>
              <a:t>1</a:t>
            </a:r>
            <a:r>
              <a:rPr lang="en-US" dirty="0"/>
              <a:t>y</a:t>
            </a:r>
            <a:r>
              <a:rPr lang="en-US" baseline="-25000" dirty="0"/>
              <a:t>2 </a:t>
            </a:r>
            <a:r>
              <a:rPr lang="en-US" dirty="0"/>
              <a:t>,</a:t>
            </a:r>
            <a:r>
              <a:rPr lang="en-US" baseline="30000" dirty="0"/>
              <a:t> </a:t>
            </a:r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Thus we have implicitly gone from 2-D to 3-D space, and the data is separable in the 3-D (feature) space though it was not separable in the 2-D (input) space.</a:t>
            </a:r>
          </a:p>
        </p:txBody>
      </p:sp>
    </p:spTree>
    <p:extLst>
      <p:ext uri="{BB962C8B-B14F-4D97-AF65-F5344CB8AC3E}">
        <p14:creationId xmlns:p14="http://schemas.microsoft.com/office/powerpoint/2010/main" val="1642696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kernel trick in SVM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 dot product may be taken in a higher dimensional space (feature space) and the SVM algorithm is still happy</a:t>
            </a:r>
          </a:p>
          <a:p>
            <a:endParaRPr lang="en-US" sz="2800" dirty="0"/>
          </a:p>
          <a:p>
            <a:r>
              <a:rPr lang="en-US" sz="2800" dirty="0"/>
              <a:t>It does NOT NEED the actual vectors in the higher-dimensional (feature) space, just their dot product</a:t>
            </a:r>
          </a:p>
          <a:p>
            <a:endParaRPr lang="en-US" sz="2800" dirty="0"/>
          </a:p>
          <a:p>
            <a:r>
              <a:rPr lang="en-US" sz="2800" dirty="0"/>
              <a:t>The dot product in feature space is some function of the original vectors X and Y, and is called the </a:t>
            </a:r>
            <a:r>
              <a:rPr lang="ja-JP" altLang="en-US" sz="2800" dirty="0"/>
              <a:t>“</a:t>
            </a:r>
            <a:r>
              <a:rPr lang="en-US" sz="2800" dirty="0"/>
              <a:t>kernel function</a:t>
            </a:r>
            <a:r>
              <a:rPr lang="ja-JP" altLang="en-US" sz="2800" dirty="0"/>
              <a:t>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269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Classifiers</a:t>
            </a: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297124"/>
              </p:ext>
            </p:extLst>
          </p:nvPr>
        </p:nvGraphicFramePr>
        <p:xfrm>
          <a:off x="2044699" y="1868487"/>
          <a:ext cx="4809621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241300" progId="Equation.3">
                  <p:embed/>
                </p:oleObj>
              </mc:Choice>
              <mc:Fallback>
                <p:oleObj name="Equation" r:id="rId2" imgW="1371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4699" y="1868487"/>
                        <a:ext cx="4809621" cy="84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9199" y="3254375"/>
            <a:ext cx="70516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Note that </a:t>
            </a:r>
            <a:r>
              <a:rPr lang="en-US" sz="2800" i="1" dirty="0"/>
              <a:t>L = </a:t>
            </a:r>
            <a:r>
              <a:rPr lang="en-US" sz="2800" dirty="0"/>
              <a:t>{x | </a:t>
            </a:r>
            <a:r>
              <a:rPr lang="en-US" sz="2800" i="1" dirty="0" err="1"/>
              <a:t>w</a:t>
            </a:r>
            <a:r>
              <a:rPr lang="en-US" sz="2800" i="1" baseline="30000" dirty="0" err="1"/>
              <a:t>T</a:t>
            </a:r>
            <a:r>
              <a:rPr lang="en-US" sz="2800" i="1" dirty="0" err="1"/>
              <a:t>x</a:t>
            </a:r>
            <a:r>
              <a:rPr lang="en-US" sz="2800" i="1" dirty="0"/>
              <a:t> + w</a:t>
            </a:r>
            <a:r>
              <a:rPr lang="en-US" sz="2800" i="1" baseline="-25000" dirty="0"/>
              <a:t>0 </a:t>
            </a:r>
            <a:r>
              <a:rPr lang="en-US" sz="2800" i="1" dirty="0"/>
              <a:t>= 0</a:t>
            </a:r>
            <a:r>
              <a:rPr lang="en-US" sz="2800" dirty="0"/>
              <a:t>} is a </a:t>
            </a:r>
            <a:r>
              <a:rPr lang="en-US" sz="2800" dirty="0" err="1"/>
              <a:t>hyperplane</a:t>
            </a:r>
            <a:r>
              <a:rPr lang="en-US" sz="2800" dirty="0"/>
              <a:t>, called the “separating </a:t>
            </a:r>
            <a:r>
              <a:rPr lang="en-US" sz="2800" dirty="0" err="1"/>
              <a:t>hyperplane</a:t>
            </a:r>
            <a:r>
              <a:rPr lang="en-US" sz="2800" dirty="0"/>
              <a:t>”. (It separates the positive examples from the negative examples.)</a:t>
            </a:r>
          </a:p>
        </p:txBody>
      </p:sp>
    </p:spTree>
    <p:extLst>
      <p:ext uri="{BB962C8B-B14F-4D97-AF65-F5344CB8AC3E}">
        <p14:creationId xmlns:p14="http://schemas.microsoft.com/office/powerpoint/2010/main" val="1041730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art of kernel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clear </a:t>
            </a:r>
            <a:r>
              <a:rPr lang="en-US" i="1" dirty="0"/>
              <a:t>a priori</a:t>
            </a:r>
            <a:r>
              <a:rPr lang="en-US" dirty="0"/>
              <a:t> what mapping (to what higher dimensional space) is needed to make the data separable.</a:t>
            </a:r>
          </a:p>
          <a:p>
            <a:endParaRPr lang="en-US" dirty="0"/>
          </a:p>
          <a:p>
            <a:r>
              <a:rPr lang="en-US" dirty="0"/>
              <a:t>But you can focus on defining a function </a:t>
            </a:r>
            <a:r>
              <a:rPr lang="en-US" i="1" dirty="0"/>
              <a:t>k(</a:t>
            </a:r>
            <a:r>
              <a:rPr lang="en-US" i="1" dirty="0" err="1"/>
              <a:t>x,y</a:t>
            </a:r>
            <a:r>
              <a:rPr lang="en-US" i="1" dirty="0"/>
              <a:t>)</a:t>
            </a:r>
            <a:r>
              <a:rPr lang="en-US" dirty="0"/>
              <a:t> that best captures the similarity of any two data points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y, </a:t>
            </a:r>
            <a:r>
              <a:rPr lang="en-US" dirty="0"/>
              <a:t>and hope that this kernel function will lead to </a:t>
            </a:r>
            <a:r>
              <a:rPr lang="en-US" dirty="0" err="1"/>
              <a:t>separability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margins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For some data sets, SVM may not find a separating </a:t>
            </a:r>
            <a:r>
              <a:rPr lang="en-US" sz="2800" dirty="0" err="1"/>
              <a:t>hyperplane</a:t>
            </a:r>
            <a:r>
              <a:rPr lang="en-US" sz="2800" dirty="0"/>
              <a:t> even in the higher dimensional feature space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Perhaps the kernel function is not properly chosen, or data contains mislabeled examples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Use a </a:t>
            </a:r>
            <a:r>
              <a:rPr lang="ja-JP" altLang="en-US" sz="2800" dirty="0"/>
              <a:t>“</a:t>
            </a:r>
            <a:r>
              <a:rPr lang="en-US" sz="2800" dirty="0"/>
              <a:t>soft margin</a:t>
            </a:r>
            <a:r>
              <a:rPr lang="ja-JP" altLang="en-US" sz="2800" dirty="0"/>
              <a:t>”</a:t>
            </a:r>
            <a:r>
              <a:rPr lang="en-US" sz="2800" dirty="0"/>
              <a:t>: allow some training examples to fall on the </a:t>
            </a:r>
            <a:r>
              <a:rPr lang="ja-JP" altLang="en-US" sz="2800" dirty="0"/>
              <a:t>“</a:t>
            </a:r>
            <a:r>
              <a:rPr lang="en-US" sz="2800" dirty="0"/>
              <a:t>wrong</a:t>
            </a:r>
            <a:r>
              <a:rPr lang="ja-JP" altLang="en-US" sz="2800" dirty="0"/>
              <a:t>”</a:t>
            </a:r>
            <a:r>
              <a:rPr lang="en-US" sz="2800" dirty="0"/>
              <a:t> side of the separating </a:t>
            </a:r>
            <a:r>
              <a:rPr lang="en-US" sz="2800" dirty="0" err="1"/>
              <a:t>hyperplane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Have some penalty for such wrongly placed examples</a:t>
            </a:r>
          </a:p>
        </p:txBody>
      </p:sp>
    </p:spTree>
    <p:extLst>
      <p:ext uri="{BB962C8B-B14F-4D97-AF65-F5344CB8AC3E}">
        <p14:creationId xmlns:p14="http://schemas.microsoft.com/office/powerpoint/2010/main" val="171178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640"/>
              <a:t>“Soft margin” and hinge loss</a:t>
            </a:r>
          </a:p>
        </p:txBody>
      </p:sp>
      <p:pic>
        <p:nvPicPr>
          <p:cNvPr id="4505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53" y="2089547"/>
            <a:ext cx="7414990" cy="331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07451" y="5890036"/>
            <a:ext cx="5311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 ” Probability and Statistics for Computer Science”, David Forsyth, Springer. http://www.springer.com/us/book/9783319644097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58365" y="11211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Optional reading</a:t>
            </a:r>
          </a:p>
        </p:txBody>
      </p:sp>
    </p:spTree>
    <p:extLst>
      <p:ext uri="{BB962C8B-B14F-4D97-AF65-F5344CB8AC3E}">
        <p14:creationId xmlns:p14="http://schemas.microsoft.com/office/powerpoint/2010/main" val="1617164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Hinge Loss</a:t>
            </a:r>
          </a:p>
        </p:txBody>
      </p:sp>
      <p:pic>
        <p:nvPicPr>
          <p:cNvPr id="4608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81" y="1928813"/>
            <a:ext cx="7690693" cy="382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07451" y="5890036"/>
            <a:ext cx="5311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 ” Probability and Statistics for Computer Science”, David Forsyth, Springer. http://www.springer.com/us/book/9783319644097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8365" y="11211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Optional reading</a:t>
            </a:r>
          </a:p>
        </p:txBody>
      </p:sp>
    </p:spTree>
    <p:extLst>
      <p:ext uri="{BB962C8B-B14F-4D97-AF65-F5344CB8AC3E}">
        <p14:creationId xmlns:p14="http://schemas.microsoft.com/office/powerpoint/2010/main" val="1138816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Hinge Loss</a:t>
            </a:r>
          </a:p>
        </p:txBody>
      </p:sp>
      <p:pic>
        <p:nvPicPr>
          <p:cNvPr id="4710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27" y="2160984"/>
            <a:ext cx="7909471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07451" y="5890036"/>
            <a:ext cx="5311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 ” Probability and Statistics for Computer Science”, David Forsyth, Springer. http://www.springer.com/us/book/9783319644097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8365" y="11211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Optional reading</a:t>
            </a:r>
          </a:p>
        </p:txBody>
      </p:sp>
    </p:spTree>
    <p:extLst>
      <p:ext uri="{BB962C8B-B14F-4D97-AF65-F5344CB8AC3E}">
        <p14:creationId xmlns:p14="http://schemas.microsoft.com/office/powerpoint/2010/main" val="1706955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Hinge Loss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023" y="1585832"/>
            <a:ext cx="9144000" cy="704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3825"/>
            <a:ext cx="9144000" cy="3585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07451" y="5890036"/>
            <a:ext cx="5311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 ” Probability and Statistics for Computer Science”, David Forsyth, Springer. http://www.springer.com/us/book/9783319644097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8365" y="11211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Optional reading</a:t>
            </a:r>
          </a:p>
        </p:txBody>
      </p:sp>
    </p:spTree>
    <p:extLst>
      <p:ext uri="{BB962C8B-B14F-4D97-AF65-F5344CB8AC3E}">
        <p14:creationId xmlns:p14="http://schemas.microsoft.com/office/powerpoint/2010/main" val="1976702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Hinge Loss</a:t>
            </a:r>
          </a:p>
        </p:txBody>
      </p:sp>
      <p:pic>
        <p:nvPicPr>
          <p:cNvPr id="4813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45" y="2571750"/>
            <a:ext cx="8545711" cy="236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07451" y="5890036"/>
            <a:ext cx="5311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 ” Probability and Statistics for Computer Science”, David Forsyth, Springer. http://www.springer.com/us/book/9783319644097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8365" y="11211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Optional reading</a:t>
            </a:r>
          </a:p>
        </p:txBody>
      </p:sp>
    </p:spTree>
    <p:extLst>
      <p:ext uri="{BB962C8B-B14F-4D97-AF65-F5344CB8AC3E}">
        <p14:creationId xmlns:p14="http://schemas.microsoft.com/office/powerpoint/2010/main" val="57259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Classifiers</a:t>
            </a: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568350"/>
              </p:ext>
            </p:extLst>
          </p:nvPr>
        </p:nvGraphicFramePr>
        <p:xfrm>
          <a:off x="2044699" y="1868487"/>
          <a:ext cx="4809621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241300" progId="Equation.3">
                  <p:embed/>
                </p:oleObj>
              </mc:Choice>
              <mc:Fallback>
                <p:oleObj name="Equation" r:id="rId2" imgW="1371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4699" y="1868487"/>
                        <a:ext cx="4809621" cy="84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108723"/>
              </p:ext>
            </p:extLst>
          </p:nvPr>
        </p:nvGraphicFramePr>
        <p:xfrm>
          <a:off x="1644650" y="3041894"/>
          <a:ext cx="5611813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00200" imgH="482600" progId="Equation.3">
                  <p:embed/>
                </p:oleObj>
              </mc:Choice>
              <mc:Fallback>
                <p:oleObj name="Equation" r:id="rId4" imgW="1600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4650" y="3041894"/>
                        <a:ext cx="5611813" cy="169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2208" y="5217064"/>
            <a:ext cx="78745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000" dirty="0"/>
              <a:t>Solve a system of linear inequalities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/>
              <a:t>“Linear programming” could be used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/>
              <a:t>Note: there may not be such a hyperplane, but we’ll assume there is. </a:t>
            </a:r>
          </a:p>
        </p:txBody>
      </p:sp>
    </p:spTree>
    <p:extLst>
      <p:ext uri="{BB962C8B-B14F-4D97-AF65-F5344CB8AC3E}">
        <p14:creationId xmlns:p14="http://schemas.microsoft.com/office/powerpoint/2010/main" val="39339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Many linear classifiers for same training data</a:t>
            </a:r>
          </a:p>
        </p:txBody>
      </p:sp>
      <p:pic>
        <p:nvPicPr>
          <p:cNvPr id="4" name="Picture 3" descr="pasted-ima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46" t="4467" r="4906" b="56250"/>
          <a:stretch/>
        </p:blipFill>
        <p:spPr bwMode="auto">
          <a:xfrm>
            <a:off x="1388535" y="2015067"/>
            <a:ext cx="6654798" cy="408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3877733" y="1727200"/>
            <a:ext cx="2607734" cy="426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18000" y="1616994"/>
            <a:ext cx="1320800" cy="4902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709333" y="1727200"/>
            <a:ext cx="4216401" cy="4792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1335" y="6282267"/>
            <a:ext cx="227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Which one to choose?</a:t>
            </a:r>
          </a:p>
        </p:txBody>
      </p:sp>
    </p:spTree>
    <p:extLst>
      <p:ext uri="{BB962C8B-B14F-4D97-AF65-F5344CB8AC3E}">
        <p14:creationId xmlns:p14="http://schemas.microsoft.com/office/powerpoint/2010/main" val="93744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90800"/>
            <a:ext cx="7772400" cy="1143000"/>
          </a:xfrm>
        </p:spPr>
        <p:txBody>
          <a:bodyPr/>
          <a:lstStyle/>
          <a:p>
            <a:r>
              <a:rPr lang="en-US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316378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special linear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linear classifiers find a separating </a:t>
            </a:r>
            <a:r>
              <a:rPr lang="en-US" dirty="0" err="1"/>
              <a:t>hyperplane</a:t>
            </a:r>
            <a:endParaRPr lang="en-US" dirty="0"/>
          </a:p>
          <a:p>
            <a:r>
              <a:rPr lang="en-US" dirty="0"/>
              <a:t>Note that the distance from a point </a:t>
            </a:r>
            <a:r>
              <a:rPr lang="en-US" i="1" dirty="0"/>
              <a:t>x</a:t>
            </a:r>
            <a:r>
              <a:rPr lang="en-US" dirty="0"/>
              <a:t> to a hyperplane  </a:t>
            </a:r>
            <a:r>
              <a:rPr lang="en-US" i="1" dirty="0"/>
              <a:t>L(w,w</a:t>
            </a:r>
            <a:r>
              <a:rPr lang="en-US" i="1" baseline="-25000" dirty="0"/>
              <a:t>0</a:t>
            </a:r>
            <a:r>
              <a:rPr lang="en-US" i="1" dirty="0"/>
              <a:t>) = </a:t>
            </a:r>
            <a:r>
              <a:rPr lang="en-US" dirty="0"/>
              <a:t>{x | </a:t>
            </a:r>
            <a:r>
              <a:rPr lang="en-US" i="1" dirty="0" err="1"/>
              <a:t>w</a:t>
            </a:r>
            <a:r>
              <a:rPr lang="en-US" i="1" baseline="30000" dirty="0" err="1"/>
              <a:t>T</a:t>
            </a:r>
            <a:r>
              <a:rPr lang="en-US" i="1" dirty="0" err="1"/>
              <a:t>x</a:t>
            </a:r>
            <a:r>
              <a:rPr lang="en-US" i="1" dirty="0"/>
              <a:t> + w</a:t>
            </a:r>
            <a:r>
              <a:rPr lang="en-US" i="1" baseline="-25000" dirty="0"/>
              <a:t>0 </a:t>
            </a:r>
            <a:r>
              <a:rPr lang="en-US" i="1" dirty="0"/>
              <a:t>=0</a:t>
            </a:r>
            <a:r>
              <a:rPr lang="en-US" dirty="0"/>
              <a:t>}  is given by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1B8D97-3948-A1AA-4E1E-F1F568512646}"/>
                  </a:ext>
                </a:extLst>
              </p:cNvPr>
              <p:cNvSpPr txBox="1"/>
              <p:nvPr/>
            </p:nvSpPr>
            <p:spPr>
              <a:xfrm>
                <a:off x="2286000" y="4639762"/>
                <a:ext cx="4572000" cy="1102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1B8D97-3948-A1AA-4E1E-F1F568512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639762"/>
                <a:ext cx="4572000" cy="1102610"/>
              </a:xfrm>
              <a:prstGeom prst="rect">
                <a:avLst/>
              </a:prstGeom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79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special linear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linear classifier that maximizes the distance from any of the </a:t>
            </a:r>
            <a:r>
              <a:rPr lang="en-US" i="1" dirty="0" err="1"/>
              <a:t>n+m</a:t>
            </a:r>
            <a:r>
              <a:rPr lang="en-US" i="1" dirty="0"/>
              <a:t> </a:t>
            </a:r>
            <a:r>
              <a:rPr lang="en-US" dirty="0"/>
              <a:t>points to the separating </a:t>
            </a:r>
            <a:r>
              <a:rPr lang="en-US" dirty="0" err="1"/>
              <a:t>hyperplane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That is: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6875" y="5999163"/>
            <a:ext cx="5827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Solved using “quadratic programming”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D30906-DF75-4299-A137-BF39B270C1AE}"/>
                  </a:ext>
                </a:extLst>
              </p:cNvPr>
              <p:cNvSpPr txBox="1"/>
              <p:nvPr/>
            </p:nvSpPr>
            <p:spPr>
              <a:xfrm>
                <a:off x="1460775" y="4548247"/>
                <a:ext cx="6240162" cy="709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D30906-DF75-4299-A137-BF39B270C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775" y="4548247"/>
                <a:ext cx="6240162" cy="709553"/>
              </a:xfrm>
              <a:prstGeom prst="rect">
                <a:avLst/>
              </a:prstGeom>
              <a:blipFill>
                <a:blip r:embed="rId2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85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SVM: Maximum margin linear classifier</a:t>
            </a:r>
          </a:p>
        </p:txBody>
      </p:sp>
      <p:pic>
        <p:nvPicPr>
          <p:cNvPr id="1026" name="Picture 2" descr="https://upload.wikimedia.org/wikipedia/commons/thumb/b/b5/Svm_separating_hyperplanes_%28SVG%29.svg/1280px-Svm_separating_hyperplanes_%28SVG%29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66" y="1722332"/>
            <a:ext cx="4035391" cy="349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795866" y="552016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charset="0"/>
              </a:rPr>
              <a:t>H</a:t>
            </a:r>
            <a:r>
              <a:rPr lang="en-US" baseline="-25000" dirty="0">
                <a:solidFill>
                  <a:srgbClr val="222222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 does not separate the classes. H</a:t>
            </a:r>
            <a:r>
              <a:rPr lang="en-US" baseline="-25000" dirty="0">
                <a:solidFill>
                  <a:srgbClr val="222222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 does, but only with a small margin. H</a:t>
            </a:r>
            <a:r>
              <a:rPr lang="en-US" baseline="-25000" dirty="0">
                <a:solidFill>
                  <a:srgbClr val="222222"/>
                </a:solidFill>
                <a:latin typeface="Arial" charset="0"/>
              </a:rPr>
              <a:t>3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 separates them with the maximum margin.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94880" y="5030801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7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 problem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B3C0ADF-0E86-F654-0059-6E192897FEAF}"/>
              </a:ext>
            </a:extLst>
          </p:cNvPr>
          <p:cNvGrpSpPr/>
          <p:nvPr/>
        </p:nvGrpSpPr>
        <p:grpSpPr>
          <a:xfrm>
            <a:off x="544883" y="3174411"/>
            <a:ext cx="8286926" cy="509178"/>
            <a:chOff x="444674" y="3880993"/>
            <a:chExt cx="8286926" cy="50917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CDCBCB0-7E4E-A921-450C-C492F90D414C}"/>
                    </a:ext>
                  </a:extLst>
                </p:cNvPr>
                <p:cNvSpPr txBox="1"/>
                <p:nvPr/>
              </p:nvSpPr>
              <p:spPr>
                <a:xfrm>
                  <a:off x="1597068" y="3880993"/>
                  <a:ext cx="4991622" cy="5091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𝑠𝑢𝑏𝑗𝑒𝑐𝑡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≥1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CDCBCB0-7E4E-A921-450C-C492F90D4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068" y="3880993"/>
                  <a:ext cx="4991622" cy="509178"/>
                </a:xfrm>
                <a:prstGeom prst="rect">
                  <a:avLst/>
                </a:prstGeom>
                <a:blipFill>
                  <a:blip r:embed="rId2"/>
                  <a:stretch>
                    <a:fillRect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800F61-4A65-079E-BB0C-80BF8363E0F9}"/>
                </a:ext>
              </a:extLst>
            </p:cNvPr>
            <p:cNvSpPr txBox="1"/>
            <p:nvPr/>
          </p:nvSpPr>
          <p:spPr>
            <a:xfrm>
              <a:off x="444674" y="3890928"/>
              <a:ext cx="13351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Minimize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4C991F-365E-B24D-D793-8F72E1698F6F}"/>
                </a:ext>
              </a:extLst>
            </p:cNvPr>
            <p:cNvSpPr txBox="1"/>
            <p:nvPr/>
          </p:nvSpPr>
          <p:spPr>
            <a:xfrm>
              <a:off x="6544848" y="3890928"/>
              <a:ext cx="21867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for </a:t>
              </a:r>
              <a:r>
                <a:rPr lang="en-US" sz="2400" dirty="0" err="1"/>
                <a:t>i</a:t>
              </a:r>
              <a:r>
                <a:rPr lang="en-US" sz="2400" dirty="0"/>
                <a:t> = 1, … </a:t>
              </a:r>
              <a:r>
                <a:rPr lang="en-US" sz="2400" dirty="0" err="1"/>
                <a:t>n+m</a:t>
              </a:r>
              <a:r>
                <a:rPr lang="en-US" sz="24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770653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926</Words>
  <Application>Microsoft Macintosh PowerPoint</Application>
  <PresentationFormat>On-screen Show (4:3)</PresentationFormat>
  <Paragraphs>118</Paragraphs>
  <Slides>26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Helvetica Light</vt:lpstr>
      <vt:lpstr>Office Theme</vt:lpstr>
      <vt:lpstr>3_White</vt:lpstr>
      <vt:lpstr>5_White</vt:lpstr>
      <vt:lpstr>Equation</vt:lpstr>
      <vt:lpstr>Classification: SVM</vt:lpstr>
      <vt:lpstr>Linear Classifiers</vt:lpstr>
      <vt:lpstr>Linear Classifiers</vt:lpstr>
      <vt:lpstr>Many linear classifiers for same training data</vt:lpstr>
      <vt:lpstr>Support Vector Machine</vt:lpstr>
      <vt:lpstr>A special linear classifier</vt:lpstr>
      <vt:lpstr>A special linear classifier</vt:lpstr>
      <vt:lpstr>SVM: Maximum margin linear classifier</vt:lpstr>
      <vt:lpstr>Optimization problem</vt:lpstr>
      <vt:lpstr>Support Vector Machine</vt:lpstr>
      <vt:lpstr>SVMs and “dot products”</vt:lpstr>
      <vt:lpstr>Dot products</vt:lpstr>
      <vt:lpstr>Kernel functions</vt:lpstr>
      <vt:lpstr>Kernel functions</vt:lpstr>
      <vt:lpstr>Linear separability</vt:lpstr>
      <vt:lpstr>Inseparability</vt:lpstr>
      <vt:lpstr>Example</vt:lpstr>
      <vt:lpstr>What this means in an SVM</vt:lpstr>
      <vt:lpstr>The kernel trick in SVM</vt:lpstr>
      <vt:lpstr>The art of kernel functions</vt:lpstr>
      <vt:lpstr>Soft margins</vt:lpstr>
      <vt:lpstr>“Soft margin” and hinge loss</vt:lpstr>
      <vt:lpstr>Hinge Loss</vt:lpstr>
      <vt:lpstr>Hinge Loss</vt:lpstr>
      <vt:lpstr>Hinge Loss</vt:lpstr>
      <vt:lpstr>Hinge Loss</vt:lpstr>
    </vt:vector>
  </TitlesOfParts>
  <Company>University of Illinois at Urbana-Champaign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Saurabh Sinha</dc:creator>
  <cp:lastModifiedBy>Sinha, Saurabh</cp:lastModifiedBy>
  <cp:revision>38</cp:revision>
  <dcterms:created xsi:type="dcterms:W3CDTF">2011-04-07T16:23:21Z</dcterms:created>
  <dcterms:modified xsi:type="dcterms:W3CDTF">2023-01-04T15:44:24Z</dcterms:modified>
</cp:coreProperties>
</file>