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6"/>
  </p:normalViewPr>
  <p:slideViewPr>
    <p:cSldViewPr snapToGrid="0" snapToObjects="1" showGuides="1">
      <p:cViewPr>
        <p:scale>
          <a:sx n="88" d="100"/>
          <a:sy n="88" d="100"/>
        </p:scale>
        <p:origin x="944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E447-FD57-364D-9CEB-3884194A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D72C6-C152-7645-B11D-F1ACD2C3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873B-F1B6-9044-A3D9-D806AC93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8972-4486-5C48-AAD7-9A6C6ED2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EC81-A6D8-E740-A785-9C973D9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628C-DE08-4B4E-B17C-801F602B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C8CEE-8E59-C043-A2C9-56546ADC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1B81-67F8-2E41-8ACD-1613D898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81C4-7F64-6D40-A241-03199332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4268-C5C6-044A-B7AD-757731DF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74A85-7A85-4F49-9157-A6C7C4B20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BFFE-7954-414D-854D-3BB73E1E8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A6B7-4FC4-334B-98BF-08FCCE54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36D1-E8C3-8949-92F1-BFF7823E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BFEF-12E9-6E4E-8584-36675311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0357-D8C6-6A45-972B-6ABF3462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76B9-29B1-9340-8BB4-5422E235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F77B-B598-5945-9F03-4E93091D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D686-E20B-B94A-A8E4-3E71B252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5C0E-4855-144C-9777-7170EF5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9A33-BCC7-D94D-92D9-6DEAEEA1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D78-2EA0-EE40-8FBB-B991E65B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4863-7181-2240-A8C2-FFD558F9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579D-8978-5C4C-BA00-DFE1CA6F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1A6D-274B-E74F-B585-1FCB8E27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4455-CD33-3644-9E28-87ACB292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0C07-0FC1-1D43-8903-9A21C19D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4038-500A-E446-8C0A-42651E48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9824-5853-C840-AF21-B562C131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6865-BA7E-CD4F-96A3-3B0FE60D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FCD8-967D-5C42-B0F8-4594729F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D3F1-E53F-8547-95C6-3EABDA93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6012-F0D7-5946-B0EB-73C582D2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715D-1E85-664C-820F-A384EFF5E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20E29-AA9D-B049-BB9B-4E699E1DE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8448A-9DFF-A94E-9E9D-5F7D4C5F5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CD06-0CFB-7B41-9515-43440255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37478-25F7-F840-8C26-955B0F77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97A8C-62F5-4D4E-8753-63562DD8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9C62-0C57-8940-AAC6-DE9A84EC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08E9E-CD23-344A-8B6D-E5CC0423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5AC9E-0654-6940-94D6-59DBDEB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8D9B-0043-8E4E-84CD-33D0B1EA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4741-D5D5-FD4E-B9F1-FB855DC5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CF6D6-45B9-EF49-913B-43CDD0A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CCB3-C6B9-D147-93FD-A86C6420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D79-4663-3044-AF21-754403E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4785-1E85-9B45-860C-E0D24CFB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0CC0-DCAF-BA43-8D9A-CE2D04328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8BB-46CD-414B-9D00-BA717607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5AD2-3314-044B-87BA-96D67B64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408F-5D25-B24C-BA8F-E324FEEC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CBC-675C-1543-B485-DA36EF5F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2B24-D9BA-7149-98CA-2E92D918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760B0-774E-F54B-951C-4BB6C5ED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F0D3-3CC0-9C47-94BF-EFD64E26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E620-70B7-D743-82D0-9D0FFC27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B6303-4EFD-224A-B061-B943E9D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B1E8B-E417-3843-870A-4C37A48D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8792-A56A-B244-9492-2C4B2B5A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3A2C-DEEC-4D49-BBFA-AF732D259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1A9F-86B5-F344-9901-50CD398BFA47}" type="datetimeFigureOut"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EB80-34F5-F345-9FE6-BFBDC3020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9DB9-2AF5-1D4B-BA35-0B50AE11D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F9A6-EB22-584F-9E28-D530D0FF6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48C2-BF0F-9F4B-BBCB-4ACC6192D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Motif 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DFDD-1FAF-BF42-A77B-C87B4E519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Saurabh Sinha</a:t>
            </a:r>
          </a:p>
        </p:txBody>
      </p:sp>
    </p:spTree>
    <p:extLst>
      <p:ext uri="{BB962C8B-B14F-4D97-AF65-F5344CB8AC3E}">
        <p14:creationId xmlns:p14="http://schemas.microsoft.com/office/powerpoint/2010/main" val="260154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D1B7-1AE7-5746-9C09-27B4BABE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C3E4-8825-1240-8546-E6E6E682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0" y="1987934"/>
            <a:ext cx="11571235" cy="4351338"/>
          </a:xfrm>
        </p:spPr>
        <p:txBody>
          <a:bodyPr/>
          <a:lstStyle/>
          <a:p>
            <a:r>
              <a:rPr lang="en-US" dirty="0"/>
              <a:t>What is unknown (variable) in this formula?</a:t>
            </a:r>
          </a:p>
          <a:p>
            <a:pPr lvl="1"/>
            <a:r>
              <a:rPr lang="en-US" dirty="0"/>
              <a:t>Answer: </a:t>
            </a:r>
            <a:r>
              <a:rPr lang="en-US" sz="2400" b="1" dirty="0"/>
              <a:t>⍴</a:t>
            </a:r>
            <a:r>
              <a:rPr lang="en-US" sz="2400" b="1" baseline="-25000" dirty="0" err="1"/>
              <a:t>b,j</a:t>
            </a:r>
            <a:r>
              <a:rPr lang="en-US" b="1" baseline="-25000" dirty="0"/>
              <a:t>,</a:t>
            </a:r>
            <a:r>
              <a:rPr lang="en-US" sz="2400" b="1" baseline="-25000" dirty="0"/>
              <a:t> </a:t>
            </a:r>
            <a:r>
              <a:rPr lang="en-US" sz="2400" b="1" dirty="0"/>
              <a:t>⍴</a:t>
            </a:r>
            <a:r>
              <a:rPr lang="en-US" sz="2400" b="1" baseline="-25000" dirty="0"/>
              <a:t>b,0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likelihood estimation: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06DE99-F212-574A-8EED-84AC5164FB5F}"/>
              </a:ext>
            </a:extLst>
          </p:cNvPr>
          <p:cNvGrpSpPr/>
          <p:nvPr/>
        </p:nvGrpSpPr>
        <p:grpSpPr>
          <a:xfrm>
            <a:off x="6741459" y="0"/>
            <a:ext cx="6043275" cy="2356644"/>
            <a:chOff x="2976282" y="4136231"/>
            <a:chExt cx="6043275" cy="2356644"/>
          </a:xfrm>
        </p:grpSpPr>
        <p:pic>
          <p:nvPicPr>
            <p:cNvPr id="5" name="Picture 4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90BE9C8A-DD0C-FD4E-BB1D-643ADCE7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6282" y="4136231"/>
              <a:ext cx="6043275" cy="23566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1B186D-1478-534D-89F7-A8CF3D0919E3}"/>
                </a:ext>
              </a:extLst>
            </p:cNvPr>
            <p:cNvSpPr/>
            <p:nvPr/>
          </p:nvSpPr>
          <p:spPr>
            <a:xfrm>
              <a:off x="3346035" y="4449052"/>
              <a:ext cx="102944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/>
                <a:t>log </a:t>
              </a:r>
              <a:r>
                <a:rPr lang="en-US" sz="3200" i="1"/>
                <a:t>𝕃</a:t>
              </a:r>
              <a:endParaRPr lang="en-US" sz="32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05F945A-6FC1-5644-8777-C7C8F69F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59" y="4163603"/>
            <a:ext cx="6401270" cy="211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8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F5F5-48AD-C245-A191-7406E028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the problem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7A50-DBF6-394F-9AEC-7429864A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352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800" b="1" dirty="0" err="1"/>
              <a:t>n</a:t>
            </a:r>
            <a:r>
              <a:rPr lang="en-US" sz="2800" b="1" baseline="-25000" dirty="0" err="1"/>
              <a:t>b,j</a:t>
            </a:r>
            <a:r>
              <a:rPr lang="en-US" sz="2800" b="1" baseline="-25000" dirty="0"/>
              <a:t>  </a:t>
            </a:r>
            <a:r>
              <a:rPr lang="en-US" dirty="0"/>
              <a:t>are unknown, since site locations are in fact unknown. (We assumed they were known in arriving at the calculations.)</a:t>
            </a:r>
          </a:p>
        </p:txBody>
      </p:sp>
    </p:spTree>
    <p:extLst>
      <p:ext uri="{BB962C8B-B14F-4D97-AF65-F5344CB8AC3E}">
        <p14:creationId xmlns:p14="http://schemas.microsoft.com/office/powerpoint/2010/main" val="89843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026E-951F-CE4F-9A72-C1522E3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A47F-98EA-9748-B804-56D7C2DD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algorithm</a:t>
            </a:r>
          </a:p>
          <a:p>
            <a:endParaRPr lang="en-US" dirty="0"/>
          </a:p>
          <a:p>
            <a:r>
              <a:rPr lang="en-US" dirty="0"/>
              <a:t>Iteratively repeat a so-called “Expectation” (E) step and a so-called “Maximization” (M) step until some sort of convergence reached</a:t>
            </a:r>
          </a:p>
          <a:p>
            <a:endParaRPr lang="en-US" dirty="0"/>
          </a:p>
          <a:p>
            <a:r>
              <a:rPr lang="en-US" dirty="0"/>
              <a:t>Suppose we have performed this iteration </a:t>
            </a:r>
            <a:r>
              <a:rPr lang="en-US" b="1" dirty="0"/>
              <a:t>q</a:t>
            </a:r>
            <a:r>
              <a:rPr lang="en-US" dirty="0"/>
              <a:t> times. We’ll next see what happens in the (q+1)</a:t>
            </a:r>
            <a:r>
              <a:rPr lang="en-US" dirty="0" err="1"/>
              <a:t>th</a:t>
            </a:r>
            <a:r>
              <a:rPr lang="en-US" dirty="0"/>
              <a:t> iteration </a:t>
            </a:r>
          </a:p>
        </p:txBody>
      </p:sp>
    </p:spTree>
    <p:extLst>
      <p:ext uri="{BB962C8B-B14F-4D97-AF65-F5344CB8AC3E}">
        <p14:creationId xmlns:p14="http://schemas.microsoft.com/office/powerpoint/2010/main" val="34390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82BA-0E85-A245-99B9-4B95F13B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E-step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3BBD2-FDB0-9E4C-BA9C-951BF5454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Going into the (q+1)</a:t>
                </a:r>
                <a:r>
                  <a:rPr lang="en-US" dirty="0" err="1"/>
                  <a:t>th</a:t>
                </a:r>
                <a:r>
                  <a:rPr lang="en-US" dirty="0"/>
                  <a:t> iteration, we have </a:t>
                </a:r>
                <a:r>
                  <a:rPr lang="en-US" b="1" dirty="0"/>
                  <a:t>estimates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/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/>
                            </m:ctrlPr>
                          </m:accPr>
                          <m:e>
                            <m:r>
                              <a:rPr lang="en-US" b="1" i="1"/>
                              <m:t>𝝆</m:t>
                            </m:r>
                          </m:e>
                        </m:acc>
                      </m:e>
                      <m:sub>
                        <m:r>
                          <a:rPr lang="en-US" b="1" i="1"/>
                          <m:t>𝒃</m:t>
                        </m:r>
                        <m:r>
                          <a:rPr lang="en-US" b="1" i="1"/>
                          <m:t>,</m:t>
                        </m:r>
                        <m:r>
                          <a:rPr lang="en-US" b="1" i="1"/>
                          <m:t>𝒋</m:t>
                        </m:r>
                      </m:sub>
                      <m:sup>
                        <m:r>
                          <a:rPr lang="en-US" b="1" i="1"/>
                          <m:t>𝒒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/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/>
                            </m:ctrlPr>
                          </m:accPr>
                          <m:e>
                            <m:r>
                              <a:rPr lang="en-US" b="1" i="1"/>
                              <m:t>𝝆</m:t>
                            </m:r>
                          </m:e>
                        </m:acc>
                      </m:e>
                      <m:sub>
                        <m:r>
                          <a:rPr lang="en-US" b="1" i="1"/>
                          <m:t>𝒃</m:t>
                        </m:r>
                        <m:r>
                          <a:rPr lang="en-US" b="1" i="1"/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/>
                          <m:t>𝒒</m:t>
                        </m:r>
                      </m:sup>
                    </m:sSubSup>
                  </m:oMath>
                </a14:m>
                <a:r>
                  <a:rPr lang="en-US" dirty="0"/>
                  <a:t> from the </a:t>
                </a:r>
                <a:r>
                  <a:rPr lang="en-US" dirty="0" err="1"/>
                  <a:t>qth</a:t>
                </a:r>
                <a:r>
                  <a:rPr lang="en-US" dirty="0"/>
                  <a:t> iteration. </a:t>
                </a:r>
              </a:p>
              <a:p>
                <a:endParaRPr lang="en-US" dirty="0"/>
              </a:p>
              <a:p>
                <a:r>
                  <a:rPr lang="en-US" dirty="0"/>
                  <a:t>Use these to calculate probability of site starting at any position </a:t>
                </a:r>
                <a:r>
                  <a:rPr lang="en-US" b="1" i="1" dirty="0"/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of a sequence </a:t>
                </a:r>
                <a:r>
                  <a:rPr lang="en-US" sz="2800" b="1" dirty="0"/>
                  <a:t>S</a:t>
                </a:r>
                <a:r>
                  <a:rPr lang="en-US" b="1" baseline="-25000" dirty="0"/>
                  <a:t>n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How?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3BBD2-FDB0-9E4C-BA9C-951BF5454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1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8000-1C31-E04D-91EA-B2025D77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493F-A5B9-794E-A5F3-DBF45F80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84" y="1690688"/>
            <a:ext cx="10515600" cy="576916"/>
          </a:xfrm>
        </p:spPr>
        <p:txBody>
          <a:bodyPr>
            <a:normAutofit/>
          </a:bodyPr>
          <a:lstStyle/>
          <a:p>
            <a:r>
              <a:rPr lang="en-US" dirty="0"/>
              <a:t>Binary variable </a:t>
            </a:r>
            <a:r>
              <a:rPr lang="en-US" sz="2800" b="1" dirty="0" err="1"/>
              <a:t>Y</a:t>
            </a:r>
            <a:r>
              <a:rPr lang="en-US" b="1" baseline="-25000" dirty="0" err="1"/>
              <a:t>n,k</a:t>
            </a:r>
            <a:r>
              <a:rPr lang="en-US" b="1" baseline="-25000" dirty="0"/>
              <a:t> </a:t>
            </a:r>
            <a:r>
              <a:rPr lang="en-US" dirty="0"/>
              <a:t>=1 if site starts at any position </a:t>
            </a:r>
            <a:r>
              <a:rPr lang="en-US" b="1" i="1" dirty="0"/>
              <a:t>k</a:t>
            </a:r>
            <a:r>
              <a:rPr lang="en-US" i="1" dirty="0"/>
              <a:t> </a:t>
            </a:r>
            <a:r>
              <a:rPr lang="en-US" dirty="0"/>
              <a:t>of a sequence </a:t>
            </a:r>
            <a:r>
              <a:rPr lang="en-US" sz="2800" b="1" dirty="0"/>
              <a:t>S</a:t>
            </a:r>
            <a:r>
              <a:rPr lang="en-US" b="1" baseline="-25000" dirty="0"/>
              <a:t>n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D00EB-2A6C-BB4A-9299-093BAF11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1" y="2831820"/>
            <a:ext cx="5649631" cy="280147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1EEDB-9047-EB40-823F-6335DDF33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0" y="2772055"/>
            <a:ext cx="4546600" cy="292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3C229-E480-D1A4-A739-B72DA93833EE}"/>
              </a:ext>
            </a:extLst>
          </p:cNvPr>
          <p:cNvSpPr txBox="1"/>
          <p:nvPr/>
        </p:nvSpPr>
        <p:spPr>
          <a:xfrm>
            <a:off x="5406390" y="5887939"/>
            <a:ext cx="665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Here, we assume that site occurs exactly once in the sequence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3FC8F4-7CC4-29BF-82FC-8551645C5560}"/>
              </a:ext>
            </a:extLst>
          </p:cNvPr>
          <p:cNvSpPr/>
          <p:nvPr/>
        </p:nvSpPr>
        <p:spPr>
          <a:xfrm>
            <a:off x="7649029" y="3429000"/>
            <a:ext cx="1785257" cy="431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82BA-0E85-A245-99B9-4B95F13B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E-step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3BBD2-FDB0-9E4C-BA9C-951BF5454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28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Going into the (q+1)</a:t>
                </a:r>
                <a:r>
                  <a:rPr lang="en-US" dirty="0" err="1"/>
                  <a:t>th</a:t>
                </a:r>
                <a:r>
                  <a:rPr lang="en-US" dirty="0"/>
                  <a:t> iteration, we have estimates of </a:t>
                </a:r>
                <a:r>
                  <a:rPr lang="en-US" b="1" dirty="0"/>
                  <a:t>estimates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bSup>
                  </m:oMath>
                </a14:m>
                <a:r>
                  <a:rPr lang="en-US" dirty="0"/>
                  <a:t> from the previous (</a:t>
                </a:r>
                <a:r>
                  <a:rPr lang="en-US" dirty="0" err="1"/>
                  <a:t>qth</a:t>
                </a:r>
                <a:r>
                  <a:rPr lang="en-US" dirty="0"/>
                  <a:t>) iteration. </a:t>
                </a:r>
              </a:p>
              <a:p>
                <a:endParaRPr lang="en-US" dirty="0"/>
              </a:p>
              <a:p>
                <a:r>
                  <a:rPr lang="en-US" dirty="0"/>
                  <a:t>Use these to calculate probability of site starting at any position </a:t>
                </a:r>
                <a:r>
                  <a:rPr lang="en-US" i="1" dirty="0"/>
                  <a:t>k </a:t>
                </a:r>
                <a:r>
                  <a:rPr lang="en-US" dirty="0"/>
                  <a:t>of a sequence </a:t>
                </a:r>
                <a:r>
                  <a:rPr lang="en-US" sz="2800" b="1" dirty="0"/>
                  <a:t>S</a:t>
                </a:r>
                <a:r>
                  <a:rPr lang="en-US" b="1" baseline="-25000" dirty="0"/>
                  <a:t>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=1|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these probabilities to estimate “number of times base </a:t>
                </a:r>
                <a:r>
                  <a:rPr lang="en-US" b="1" i="1" dirty="0"/>
                  <a:t>b</a:t>
                </a:r>
                <a:r>
                  <a:rPr lang="en-US" dirty="0"/>
                  <a:t> occurs in </a:t>
                </a:r>
                <a:r>
                  <a:rPr lang="en-US" b="1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position of a site”. </a:t>
                </a:r>
              </a:p>
              <a:p>
                <a:endParaRPr lang="en-US" dirty="0"/>
              </a:p>
              <a:p>
                <a:r>
                  <a:rPr lang="en-US" dirty="0"/>
                  <a:t>How?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3BBD2-FDB0-9E4C-BA9C-951BF5454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2889"/>
              </a:xfrm>
              <a:blipFill>
                <a:blip r:embed="rId2"/>
                <a:stretch>
                  <a:fillRect l="-1086" t="-2902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343-B312-9144-9E6C-7201F82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 (cont’d)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ADAEE-FA01-704A-81A5-E6223C4D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57" y="1690688"/>
            <a:ext cx="6570485" cy="4639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EB0C35-0959-F3C3-D993-6AF01FC50F9A}"/>
              </a:ext>
            </a:extLst>
          </p:cNvPr>
          <p:cNvSpPr/>
          <p:nvPr/>
        </p:nvSpPr>
        <p:spPr>
          <a:xfrm>
            <a:off x="3251200" y="5021943"/>
            <a:ext cx="5791200" cy="87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F613A-57CC-9D1C-8030-E6CEA129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85" y="5137149"/>
            <a:ext cx="9668623" cy="6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8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E0DB-C522-4B48-AC8E-206A31BE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M-step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BF661-6B52-9D42-8203-F051CD174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821" y="1825625"/>
                <a:ext cx="11622505" cy="4351338"/>
              </a:xfrm>
            </p:spPr>
            <p:txBody>
              <a:bodyPr/>
              <a:lstStyle/>
              <a:p>
                <a:r>
                  <a:rPr lang="en-US" dirty="0"/>
                  <a:t>In the E-step we used estimates of </a:t>
                </a:r>
                <a:r>
                  <a:rPr lang="en-US" b="1" dirty="0"/>
                  <a:t>⍴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Now we will re-estimate </a:t>
                </a:r>
                <a:r>
                  <a:rPr lang="en-US" sz="2800" b="1" dirty="0"/>
                  <a:t>⍴</a:t>
                </a:r>
                <a:r>
                  <a:rPr lang="en-US" dirty="0"/>
                  <a:t>, in the “M-step”</a:t>
                </a:r>
              </a:p>
              <a:p>
                <a:r>
                  <a:rPr lang="en-US" dirty="0"/>
                  <a:t>Recall how we estimated </a:t>
                </a:r>
                <a:r>
                  <a:rPr lang="en-US" sz="2800" b="1" dirty="0"/>
                  <a:t>⍴</a:t>
                </a:r>
                <a:r>
                  <a:rPr lang="en-US" dirty="0"/>
                  <a:t> when site locations were deterministic and counts </a:t>
                </a:r>
                <a:r>
                  <a:rPr lang="en-US" b="1" dirty="0" err="1"/>
                  <a:t>n</a:t>
                </a:r>
                <a:r>
                  <a:rPr lang="en-US" sz="2800" b="1" baseline="-25000" dirty="0" err="1"/>
                  <a:t>b,j</a:t>
                </a:r>
                <a:r>
                  <a:rPr lang="en-US" dirty="0"/>
                  <a:t> were known: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use the same idea,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(our estimates of </a:t>
                </a:r>
                <a:r>
                  <a:rPr lang="en-US" b="1" dirty="0" err="1"/>
                  <a:t>n</a:t>
                </a:r>
                <a:r>
                  <a:rPr lang="en-US" b="1" baseline="-25000" dirty="0" err="1"/>
                  <a:t>b,j</a:t>
                </a:r>
                <a:r>
                  <a:rPr lang="en-US" dirty="0"/>
                  <a:t>) in place of </a:t>
                </a:r>
                <a:r>
                  <a:rPr lang="en-US" b="1" dirty="0" err="1"/>
                  <a:t>n</a:t>
                </a:r>
                <a:r>
                  <a:rPr lang="en-US" b="1" baseline="-25000" dirty="0" err="1"/>
                  <a:t>b,j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BF661-6B52-9D42-8203-F051CD174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821" y="1825625"/>
                <a:ext cx="11622505" cy="4351338"/>
              </a:xfrm>
              <a:blipFill>
                <a:blip r:embed="rId2"/>
                <a:stretch>
                  <a:fillRect l="-873" t="-2035" r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440CBB3-5462-5F4D-823A-E42D94A73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02"/>
          <a:stretch/>
        </p:blipFill>
        <p:spPr>
          <a:xfrm>
            <a:off x="3362878" y="3429000"/>
            <a:ext cx="6401270" cy="1004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794E1C-34E6-70A0-C252-041DA1BF668D}"/>
                  </a:ext>
                </a:extLst>
              </p:cNvPr>
              <p:cNvSpPr txBox="1"/>
              <p:nvPr/>
            </p:nvSpPr>
            <p:spPr>
              <a:xfrm>
                <a:off x="2308239" y="4966063"/>
                <a:ext cx="6720115" cy="576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794E1C-34E6-70A0-C252-041DA1BF6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39" y="4966063"/>
                <a:ext cx="6720115" cy="576504"/>
              </a:xfrm>
              <a:prstGeom prst="rect">
                <a:avLst/>
              </a:prstGeom>
              <a:blipFill>
                <a:blip r:embed="rId4"/>
                <a:stretch>
                  <a:fillRect t="-93478" b="-14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E1B74B-86FE-21D0-4EFF-C572D2AAE47E}"/>
              </a:ext>
            </a:extLst>
          </p:cNvPr>
          <p:cNvSpPr txBox="1"/>
          <p:nvPr/>
        </p:nvSpPr>
        <p:spPr>
          <a:xfrm>
            <a:off x="3048000" y="3247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63504-8654-6F99-ACCD-4D9450000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3" y="5803673"/>
            <a:ext cx="12048240" cy="7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C8A4-F66E-BD4A-BF89-7671909F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E-M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C4E5-1533-D445-9CED-7CEB270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Initalize</a:t>
            </a:r>
            <a:r>
              <a:rPr lang="en-US" dirty="0"/>
              <a:t> </a:t>
            </a:r>
            <a:r>
              <a:rPr lang="en-US" sz="2800" b="1" dirty="0"/>
              <a:t>⍴</a:t>
            </a:r>
            <a:r>
              <a:rPr lang="en-US" dirty="0"/>
              <a:t> (randomly?)</a:t>
            </a:r>
          </a:p>
          <a:p>
            <a:r>
              <a:rPr lang="en-US" dirty="0"/>
              <a:t>Repeat </a:t>
            </a:r>
          </a:p>
          <a:p>
            <a:pPr lvl="1"/>
            <a:r>
              <a:rPr lang="en-US" dirty="0"/>
              <a:t>E-step</a:t>
            </a:r>
          </a:p>
          <a:p>
            <a:pPr lvl="1"/>
            <a:r>
              <a:rPr lang="en-US" dirty="0"/>
              <a:t>M-step</a:t>
            </a:r>
          </a:p>
          <a:p>
            <a:r>
              <a:rPr lang="en-US" dirty="0"/>
              <a:t>Until </a:t>
            </a:r>
            <a:r>
              <a:rPr lang="en-US" sz="2800" b="1" dirty="0"/>
              <a:t>⍴</a:t>
            </a:r>
            <a:r>
              <a:rPr lang="en-US" dirty="0"/>
              <a:t>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829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A1BA-C529-614F-980D-43CEEA69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2766218"/>
            <a:ext cx="10515600" cy="1325563"/>
          </a:xfrm>
        </p:spPr>
        <p:txBody>
          <a:bodyPr/>
          <a:lstStyle/>
          <a:p>
            <a:r>
              <a:rPr lang="en-US"/>
              <a:t>Rest of the paper is about using the algorithm to find the motif in a particular data set</a:t>
            </a:r>
          </a:p>
        </p:txBody>
      </p:sp>
    </p:spTree>
    <p:extLst>
      <p:ext uri="{BB962C8B-B14F-4D97-AF65-F5344CB8AC3E}">
        <p14:creationId xmlns:p14="http://schemas.microsoft.com/office/powerpoint/2010/main" val="327928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E3C5-3BAC-254E-AB3B-E86FF8CD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Papers to read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FAFD-16C6-374E-8F73-630A9AC4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seminal papers in motif finding field</a:t>
            </a:r>
          </a:p>
          <a:p>
            <a:endParaRPr lang="en-US" dirty="0"/>
          </a:p>
          <a:p>
            <a:r>
              <a:rPr lang="en-US" dirty="0"/>
              <a:t>An Expectation Maximization (EM) Algorithm for the Identification and Characterization of Common Sites in Unaligned Biopolymer Sequences. Charles E. Lawrence and Andrew A. Reilly. PROTEINS: Structure, Function, and Genetics 7:41-51 (1990).</a:t>
            </a:r>
          </a:p>
          <a:p>
            <a:endParaRPr lang="en-US" dirty="0"/>
          </a:p>
          <a:p>
            <a:r>
              <a:rPr lang="en-US" dirty="0"/>
              <a:t>Unsupervised Learning of Multiple Motifs in Biopolymers Using Expectation Maximization. Bailey &amp; Elkan 1995. Machine Learning, 21, 51-80.</a:t>
            </a:r>
          </a:p>
        </p:txBody>
      </p:sp>
    </p:spTree>
    <p:extLst>
      <p:ext uri="{BB962C8B-B14F-4D97-AF65-F5344CB8AC3E}">
        <p14:creationId xmlns:p14="http://schemas.microsoft.com/office/powerpoint/2010/main" val="371720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BDB0-A7FA-8647-B2CD-E8CFE9FC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Read Bailey &amp; Elkan paper on your own</a:t>
            </a:r>
          </a:p>
        </p:txBody>
      </p:sp>
    </p:spTree>
    <p:extLst>
      <p:ext uri="{BB962C8B-B14F-4D97-AF65-F5344CB8AC3E}">
        <p14:creationId xmlns:p14="http://schemas.microsoft.com/office/powerpoint/2010/main" val="32980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EEAD-85C3-0147-986D-E9D3FDD7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Pre-requisites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8D54-31C5-FD4D-8330-FA1385AF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Transcription factor motifs </a:t>
            </a:r>
          </a:p>
          <a:p>
            <a:pPr lvl="1"/>
            <a:r>
              <a:rPr lang="en-US" dirty="0"/>
              <a:t>Multinomial distribution</a:t>
            </a:r>
          </a:p>
          <a:p>
            <a:pPr lvl="1"/>
            <a:r>
              <a:rPr lang="en-US" dirty="0"/>
              <a:t>Likelihood maximization</a:t>
            </a:r>
          </a:p>
          <a:p>
            <a:pPr lvl="1"/>
            <a:endParaRPr lang="en-US" dirty="0"/>
          </a:p>
          <a:p>
            <a:r>
              <a:rPr lang="en-US" dirty="0"/>
              <a:t>Learn:</a:t>
            </a:r>
          </a:p>
          <a:p>
            <a:pPr lvl="1"/>
            <a:r>
              <a:rPr lang="en-US" dirty="0"/>
              <a:t>Expectation-Maximization</a:t>
            </a:r>
          </a:p>
          <a:p>
            <a:pPr lvl="1"/>
            <a:r>
              <a:rPr lang="en-US" dirty="0"/>
              <a:t>Information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6552-B507-0CE8-92E2-38D750F8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0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 example showing the goal</a:t>
            </a:r>
          </a:p>
        </p:txBody>
      </p:sp>
    </p:spTree>
    <p:extLst>
      <p:ext uri="{BB962C8B-B14F-4D97-AF65-F5344CB8AC3E}">
        <p14:creationId xmlns:p14="http://schemas.microsoft.com/office/powerpoint/2010/main" val="188690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578A62-4B3B-B54C-98E1-94110A16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7" y="-197107"/>
            <a:ext cx="8373979" cy="7156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DFDC5-FB57-774B-A29E-AD72E423CF26}"/>
              </a:ext>
            </a:extLst>
          </p:cNvPr>
          <p:cNvSpPr txBox="1"/>
          <p:nvPr/>
        </p:nvSpPr>
        <p:spPr>
          <a:xfrm>
            <a:off x="9408695" y="433137"/>
            <a:ext cx="23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Lawrence &amp; Reilly 1990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E48575A-8048-CEC4-826D-6B367A53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534" y="1686984"/>
            <a:ext cx="4318000" cy="1282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437BED-EA78-4272-9128-07A2D96E3F8F}"/>
              </a:ext>
            </a:extLst>
          </p:cNvPr>
          <p:cNvSpPr/>
          <p:nvPr/>
        </p:nvSpPr>
        <p:spPr>
          <a:xfrm>
            <a:off x="1727200" y="5029200"/>
            <a:ext cx="6536267" cy="1236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E8D1A-BE09-7E0F-51CB-27073929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49" y="-372534"/>
            <a:ext cx="5878760" cy="8083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73C3BF-5B50-62AE-0803-029E3FCCA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49" y="2792814"/>
            <a:ext cx="4483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BB2A-B56B-674F-AE8E-A682AAB6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0B1B-A089-DF45-A8C6-22235441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there are </a:t>
            </a:r>
            <a:r>
              <a:rPr lang="en-US" sz="2400" b="1" dirty="0"/>
              <a:t>N</a:t>
            </a:r>
            <a:r>
              <a:rPr lang="en-US" sz="2400" dirty="0"/>
              <a:t> sequences 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 S</a:t>
            </a:r>
            <a:r>
              <a:rPr lang="en-US" sz="2400" b="1" baseline="-25000" dirty="0"/>
              <a:t>2</a:t>
            </a:r>
            <a:r>
              <a:rPr lang="en-US" sz="2400" b="1" dirty="0"/>
              <a:t>, … S</a:t>
            </a:r>
            <a:r>
              <a:rPr lang="en-US" sz="2400" b="1" baseline="-25000" dirty="0"/>
              <a:t>N</a:t>
            </a:r>
            <a:endParaRPr lang="en-US" sz="2400" b="1" dirty="0"/>
          </a:p>
          <a:p>
            <a:r>
              <a:rPr lang="en-US" sz="2400" dirty="0"/>
              <a:t>Each contains exactly one binding site of length </a:t>
            </a:r>
            <a:r>
              <a:rPr lang="en-US" sz="2400" b="1" dirty="0"/>
              <a:t>J</a:t>
            </a:r>
            <a:r>
              <a:rPr lang="en-US" sz="2400" dirty="0"/>
              <a:t>, at an unknown </a:t>
            </a:r>
            <a:r>
              <a:rPr lang="en-US" sz="2400" dirty="0" err="1"/>
              <a:t>posn</a:t>
            </a:r>
            <a:endParaRPr lang="en-US" sz="2400" dirty="0"/>
          </a:p>
          <a:p>
            <a:r>
              <a:rPr lang="en-US" sz="2400" dirty="0"/>
              <a:t>If we knew these locations, we could have constructed the position weight matrix </a:t>
            </a:r>
            <a:r>
              <a:rPr lang="en-US" sz="2400" b="1" dirty="0"/>
              <a:t>⍴</a:t>
            </a:r>
            <a:r>
              <a:rPr lang="en-US" sz="2400" b="1" baseline="-25000" dirty="0" err="1"/>
              <a:t>b,j</a:t>
            </a:r>
            <a:r>
              <a:rPr lang="en-US" sz="2400" b="1" dirty="0"/>
              <a:t> </a:t>
            </a:r>
            <a:r>
              <a:rPr lang="en-US" sz="2400" dirty="0"/>
              <a:t>from those sites, representing the multinomial probability distribution of bases </a:t>
            </a:r>
            <a:r>
              <a:rPr lang="en-US" sz="2400" b="1" dirty="0"/>
              <a:t>b </a:t>
            </a:r>
            <a:r>
              <a:rPr lang="en-US" sz="2400" dirty="0"/>
              <a:t>(nucleotides) at each position </a:t>
            </a:r>
            <a:r>
              <a:rPr lang="en-US" sz="2400" b="1" dirty="0"/>
              <a:t>j </a:t>
            </a:r>
            <a:r>
              <a:rPr lang="en-US" sz="2400" dirty="0"/>
              <a:t>of the binding sites. </a:t>
            </a:r>
          </a:p>
          <a:p>
            <a:r>
              <a:rPr lang="en-US" sz="2400" dirty="0"/>
              <a:t>In this case, we would also be able to estimate base composition </a:t>
            </a:r>
            <a:r>
              <a:rPr lang="en-US" sz="2400" b="1" dirty="0"/>
              <a:t>⍴</a:t>
            </a:r>
            <a:r>
              <a:rPr lang="en-US" sz="2400" b="1" baseline="-25000" dirty="0"/>
              <a:t>b,0</a:t>
            </a:r>
            <a:r>
              <a:rPr lang="en-US" sz="2400" dirty="0"/>
              <a:t> (just four probabilities) at positions </a:t>
            </a:r>
            <a:r>
              <a:rPr lang="en-US" sz="2400" i="1" dirty="0"/>
              <a:t>outside of sites</a:t>
            </a:r>
          </a:p>
          <a:p>
            <a:r>
              <a:rPr lang="en-US" sz="2400" i="1" dirty="0"/>
              <a:t>Goal: </a:t>
            </a:r>
            <a:r>
              <a:rPr lang="en-US" sz="2400" dirty="0"/>
              <a:t>To find </a:t>
            </a:r>
            <a:r>
              <a:rPr lang="en-US" sz="2400" b="1" dirty="0"/>
              <a:t>⍴</a:t>
            </a:r>
            <a:r>
              <a:rPr lang="en-US" sz="2400" b="1" baseline="-25000" dirty="0" err="1"/>
              <a:t>b,j</a:t>
            </a:r>
            <a:r>
              <a:rPr lang="en-US" sz="2400" dirty="0"/>
              <a:t> and locations of sites, given 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 S</a:t>
            </a:r>
            <a:r>
              <a:rPr lang="en-US" sz="2400" b="1" baseline="-25000" dirty="0"/>
              <a:t>2</a:t>
            </a:r>
            <a:r>
              <a:rPr lang="en-US" sz="2400" b="1" dirty="0"/>
              <a:t>, … S</a:t>
            </a:r>
            <a:r>
              <a:rPr lang="en-US" sz="2400" b="1" baseline="-25000" dirty="0"/>
              <a:t>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F9F22E75-E498-2C75-6A30-B47693DB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76" y="168775"/>
            <a:ext cx="5697323" cy="65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8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2535-65CD-414A-9993-6F677AE8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knew the site locations and </a:t>
            </a:r>
            <a:r>
              <a:rPr lang="en-US" sz="4400" b="1" dirty="0"/>
              <a:t>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BEE8-9B6A-8440-A61E-13CEA7CA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 err="1"/>
              <a:t>n</a:t>
            </a:r>
            <a:r>
              <a:rPr lang="en-US" sz="2800" b="1" baseline="-25000" dirty="0" err="1"/>
              <a:t>b,j</a:t>
            </a:r>
            <a:r>
              <a:rPr lang="en-US" sz="2800" b="1" baseline="-25000" dirty="0"/>
              <a:t> </a:t>
            </a:r>
            <a:r>
              <a:rPr lang="en-US" dirty="0"/>
              <a:t>be the count of base </a:t>
            </a:r>
            <a:r>
              <a:rPr lang="en-US" b="1" dirty="0"/>
              <a:t>b</a:t>
            </a:r>
            <a:r>
              <a:rPr lang="en-US" dirty="0"/>
              <a:t> at position </a:t>
            </a:r>
            <a:r>
              <a:rPr lang="en-US" b="1" dirty="0"/>
              <a:t>j</a:t>
            </a:r>
            <a:r>
              <a:rPr lang="en-US" dirty="0"/>
              <a:t> among the </a:t>
            </a:r>
            <a:r>
              <a:rPr lang="en-US" b="1" dirty="0"/>
              <a:t>N</a:t>
            </a:r>
            <a:r>
              <a:rPr lang="en-US" dirty="0"/>
              <a:t> sites. </a:t>
            </a:r>
          </a:p>
          <a:p>
            <a:r>
              <a:rPr lang="en-US" dirty="0"/>
              <a:t>Let </a:t>
            </a:r>
            <a:r>
              <a:rPr lang="en-US" b="1" dirty="0" err="1"/>
              <a:t>f</a:t>
            </a:r>
            <a:r>
              <a:rPr lang="en-US" sz="2800" b="1" baseline="-25000" dirty="0" err="1"/>
              <a:t>b,j</a:t>
            </a:r>
            <a:r>
              <a:rPr lang="en-US" dirty="0"/>
              <a:t> = </a:t>
            </a:r>
            <a:r>
              <a:rPr lang="en-US" b="1" dirty="0" err="1"/>
              <a:t>n</a:t>
            </a:r>
            <a:r>
              <a:rPr lang="en-US" sz="2800" b="1" baseline="-25000" dirty="0" err="1"/>
              <a:t>b,j</a:t>
            </a:r>
            <a:r>
              <a:rPr lang="en-US" sz="2800" b="1" baseline="-25000" dirty="0"/>
              <a:t> </a:t>
            </a:r>
            <a:r>
              <a:rPr lang="en-US" dirty="0"/>
              <a:t>/</a:t>
            </a:r>
            <a:r>
              <a:rPr lang="en-US" b="1" dirty="0"/>
              <a:t>N</a:t>
            </a:r>
            <a:r>
              <a:rPr lang="en-US" dirty="0"/>
              <a:t> be the corresponding (observed) frequencies.</a:t>
            </a:r>
          </a:p>
          <a:p>
            <a:r>
              <a:rPr lang="en-US" dirty="0"/>
              <a:t>Note: </a:t>
            </a:r>
            <a:r>
              <a:rPr lang="en-US" b="1" dirty="0" err="1"/>
              <a:t>f</a:t>
            </a:r>
            <a:r>
              <a:rPr lang="en-US" sz="2800" b="1" baseline="-25000" dirty="0" err="1"/>
              <a:t>b,j</a:t>
            </a:r>
            <a:r>
              <a:rPr lang="en-US" dirty="0"/>
              <a:t> is different from </a:t>
            </a:r>
            <a:r>
              <a:rPr lang="en-US" sz="2800" b="1" dirty="0"/>
              <a:t>⍴</a:t>
            </a:r>
            <a:r>
              <a:rPr lang="en-US" sz="2800" b="1" baseline="-25000" dirty="0" err="1"/>
              <a:t>b,j</a:t>
            </a:r>
            <a:r>
              <a:rPr lang="en-US" sz="2800" b="1" baseline="-25000" dirty="0"/>
              <a:t> </a:t>
            </a:r>
          </a:p>
          <a:p>
            <a:r>
              <a:rPr lang="en-US" dirty="0"/>
              <a:t>Likelihood of data (sites and sequences outside of sites) </a:t>
            </a:r>
            <a:r>
              <a:rPr lang="en-US" i="1" dirty="0"/>
              <a:t>𝕃 </a:t>
            </a:r>
            <a:r>
              <a:rPr lang="en-US" dirty="0"/>
              <a:t>given by: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370B30-DAB2-2D41-8601-31600C7030C5}"/>
              </a:ext>
            </a:extLst>
          </p:cNvPr>
          <p:cNvGrpSpPr/>
          <p:nvPr/>
        </p:nvGrpSpPr>
        <p:grpSpPr>
          <a:xfrm>
            <a:off x="2976282" y="3878109"/>
            <a:ext cx="6043275" cy="2356644"/>
            <a:chOff x="2976282" y="4136231"/>
            <a:chExt cx="6043275" cy="2356644"/>
          </a:xfrm>
        </p:grpSpPr>
        <p:pic>
          <p:nvPicPr>
            <p:cNvPr id="5" name="Picture 4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383A565C-49D9-DE4F-A95A-631BAA1FE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6282" y="4136231"/>
              <a:ext cx="6043275" cy="23566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B14FEE-7C90-CF41-9AEB-3251F749EDE9}"/>
                </a:ext>
              </a:extLst>
            </p:cNvPr>
            <p:cNvSpPr/>
            <p:nvPr/>
          </p:nvSpPr>
          <p:spPr>
            <a:xfrm>
              <a:off x="3346035" y="4449052"/>
              <a:ext cx="102944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/>
                <a:t>log </a:t>
              </a:r>
              <a:r>
                <a:rPr lang="en-US" sz="3200" i="1"/>
                <a:t>𝕃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37806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682</Words>
  <Application>Microsoft Macintosh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Motif finding</vt:lpstr>
      <vt:lpstr>Papers to read (on your own)</vt:lpstr>
      <vt:lpstr>Pre-requisites and goals</vt:lpstr>
      <vt:lpstr>An example showing the goal</vt:lpstr>
      <vt:lpstr>PowerPoint Presentation</vt:lpstr>
      <vt:lpstr>PowerPoint Presentation</vt:lpstr>
      <vt:lpstr>The Goal</vt:lpstr>
      <vt:lpstr>PowerPoint Presentation</vt:lpstr>
      <vt:lpstr>Suppose we knew the site locations and ⍴</vt:lpstr>
      <vt:lpstr>(cont’d)</vt:lpstr>
      <vt:lpstr>But the problem is …</vt:lpstr>
      <vt:lpstr>E-M algorithm</vt:lpstr>
      <vt:lpstr>The E-step</vt:lpstr>
      <vt:lpstr>E-step (cont’d)</vt:lpstr>
      <vt:lpstr>The E-step</vt:lpstr>
      <vt:lpstr>E-step (cont’d)</vt:lpstr>
      <vt:lpstr>M-step</vt:lpstr>
      <vt:lpstr>E-M algorithm:</vt:lpstr>
      <vt:lpstr>Rest of the paper is about using the algorithm to find the motif in a particular data set</vt:lpstr>
      <vt:lpstr>Read Bailey &amp; Elkan paper on your 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 finding</dc:title>
  <dc:creator>Sinha, Saurabh</dc:creator>
  <cp:lastModifiedBy>Sinha, Saurabh</cp:lastModifiedBy>
  <cp:revision>25</cp:revision>
  <dcterms:created xsi:type="dcterms:W3CDTF">2020-09-14T17:51:38Z</dcterms:created>
  <dcterms:modified xsi:type="dcterms:W3CDTF">2023-01-04T04:30:15Z</dcterms:modified>
</cp:coreProperties>
</file>