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436" r:id="rId3"/>
    <p:sldId id="435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25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3"/>
    <p:restoredTop sz="94173"/>
  </p:normalViewPr>
  <p:slideViewPr>
    <p:cSldViewPr snapToGrid="0" snapToObjects="1">
      <p:cViewPr varScale="1">
        <p:scale>
          <a:sx n="103" d="100"/>
          <a:sy n="103" d="100"/>
        </p:scale>
        <p:origin x="1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39539-0CFE-904B-A637-A2107F4148AC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088C7-AFCE-AC4D-B722-2D1D4C05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B698E-F331-6046-A834-C770D7D68E12}" type="slidenum">
              <a:rPr lang="en-US"/>
              <a:pPr/>
              <a:t>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997F9-B6BE-CA49-9161-3E424740948A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BF19-F79E-A341-9846-5AE2DA7C1A73}" type="slidenum">
              <a:rPr lang="en-US"/>
              <a:pPr/>
              <a:t>13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B248D-4DC2-4644-B531-CD5D725DFF74}" type="slidenum">
              <a:rPr lang="en-US"/>
              <a:pPr/>
              <a:t>14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79450" y="404813"/>
            <a:ext cx="65024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336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77825" y="5754688"/>
            <a:ext cx="4392613" cy="541496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E634B-1E3E-D043-91F9-6B0F26498B1E}" type="slidenum">
              <a:rPr lang="en-US"/>
              <a:pPr/>
              <a:t>15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679450" y="404813"/>
            <a:ext cx="6502400" cy="4876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541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77825" y="5754688"/>
            <a:ext cx="4392613" cy="541496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F9BE3-1986-6646-A222-0998425A9C4D}" type="slidenum">
              <a:rPr lang="en-US"/>
              <a:pPr/>
              <a:t>16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849438" y="0"/>
            <a:ext cx="6400801" cy="480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745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77825" y="5754688"/>
            <a:ext cx="4392613" cy="541496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F992D-4780-7C4B-AE87-AA65CBEE2C50}" type="slidenum">
              <a:rPr lang="en-US"/>
              <a:pPr/>
              <a:t>17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849438" y="0"/>
            <a:ext cx="6400801" cy="480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495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77825" y="5754688"/>
            <a:ext cx="4392613" cy="541496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8C754-DC92-3D4E-81F9-9FD086B19ABC}" type="slidenum">
              <a:rPr lang="en-US"/>
              <a:pPr/>
              <a:t>18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849438" y="0"/>
            <a:ext cx="6400801" cy="480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5257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77825" y="5754688"/>
            <a:ext cx="4392613" cy="541496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0C46-AE1A-EF4B-980A-0D4B567EBCAA}" type="slidenum">
              <a:rPr lang="en-US"/>
              <a:pPr/>
              <a:t>19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849438" y="0"/>
            <a:ext cx="6400801" cy="480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546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77825" y="5754688"/>
            <a:ext cx="4392613" cy="541496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17CFA-A487-5743-9A68-EF9FFB11756F}" type="slidenum">
              <a:rPr lang="en-US"/>
              <a:pPr/>
              <a:t>20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1849438" y="0"/>
            <a:ext cx="6400801" cy="480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5667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77825" y="5754688"/>
            <a:ext cx="4392613" cy="5414962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28E12-6F58-7745-8D24-6BBCE4845658}" type="slidenum">
              <a:rPr lang="en-US"/>
              <a:pPr/>
              <a:t>21</a:t>
            </a:fld>
            <a:endParaRPr lang="en-US"/>
          </a:p>
        </p:txBody>
      </p:sp>
      <p:sp>
        <p:nvSpPr>
          <p:cNvPr id="269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9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08019-7D2E-E04F-985B-62DB60E05902}" type="slidenum">
              <a:rPr lang="en-US"/>
              <a:pPr/>
              <a:t>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1BA3C-DB01-C74E-9D65-A5FC59473EE3}" type="slidenum">
              <a:rPr lang="en-US"/>
              <a:pPr/>
              <a:t>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90C79-44F9-BC40-B5B8-04B945917937}" type="slidenum">
              <a:rPr lang="en-US"/>
              <a:pPr/>
              <a:t>6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C1511-8749-A04B-95A5-E21A59E0C969}" type="slidenum">
              <a:rPr lang="en-US"/>
              <a:pPr/>
              <a:t>7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7C4DF-89A2-874B-86A7-1FBF40FC1D1F}" type="slidenum">
              <a:rPr lang="en-US"/>
              <a:pPr/>
              <a:t>8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11C45-86D2-4B45-9E0A-6A785C6EDF9F}" type="slidenum">
              <a:rPr lang="en-US"/>
              <a:pPr/>
              <a:t>9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7CFD2-75A2-2141-B9AA-BFD46D250E06}" type="slidenum">
              <a:rPr lang="en-US"/>
              <a:pPr/>
              <a:t>10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8E21A-70AF-2242-B9E9-7E3B93373EE7}" type="slidenum">
              <a:rPr lang="en-US"/>
              <a:pPr/>
              <a:t>11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1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8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0169-475D-AB4F-94FF-7258EA278C04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5C6D-0A08-314E-81AE-EF48EEC88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“Enhancers”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762000"/>
          </a:xfrm>
        </p:spPr>
        <p:txBody>
          <a:bodyPr/>
          <a:lstStyle/>
          <a:p>
            <a:r>
              <a:rPr lang="en-US"/>
              <a:t>Saurabh Sinha</a:t>
            </a:r>
          </a:p>
        </p:txBody>
      </p:sp>
    </p:spTree>
    <p:extLst>
      <p:ext uri="{BB962C8B-B14F-4D97-AF65-F5344CB8AC3E}">
        <p14:creationId xmlns:p14="http://schemas.microsoft.com/office/powerpoint/2010/main" val="304200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Asymmetry of gap genes</a:t>
            </a:r>
          </a:p>
        </p:txBody>
      </p:sp>
      <p:sp>
        <p:nvSpPr>
          <p:cNvPr id="135171" name="Oval 3"/>
          <p:cNvSpPr>
            <a:spLocks noChangeArrowheads="1"/>
          </p:cNvSpPr>
          <p:nvPr/>
        </p:nvSpPr>
        <p:spPr bwMode="auto">
          <a:xfrm>
            <a:off x="2590800" y="2590800"/>
            <a:ext cx="32766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23622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5562600" y="5410200"/>
            <a:ext cx="9906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5410200" y="484028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 G</a:t>
            </a:r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>
            <a:off x="34290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>
            <a:off x="35052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Line 19"/>
          <p:cNvSpPr>
            <a:spLocks noChangeShapeType="1"/>
          </p:cNvSpPr>
          <p:nvPr/>
        </p:nvSpPr>
        <p:spPr bwMode="auto">
          <a:xfrm>
            <a:off x="32766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8" name="Line 20"/>
          <p:cNvSpPr>
            <a:spLocks noChangeShapeType="1"/>
          </p:cNvSpPr>
          <p:nvPr/>
        </p:nvSpPr>
        <p:spPr bwMode="auto">
          <a:xfrm>
            <a:off x="32004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197" name="Group 29"/>
          <p:cNvGrpSpPr>
            <a:grpSpLocks/>
          </p:cNvGrpSpPr>
          <p:nvPr/>
        </p:nvGrpSpPr>
        <p:grpSpPr bwMode="auto">
          <a:xfrm>
            <a:off x="2590800" y="5486400"/>
            <a:ext cx="1219200" cy="76200"/>
            <a:chOff x="1632" y="3456"/>
            <a:chExt cx="768" cy="48"/>
          </a:xfrm>
        </p:grpSpPr>
        <p:sp>
          <p:nvSpPr>
            <p:cNvPr id="135198" name="Rectangle 30"/>
            <p:cNvSpPr>
              <a:spLocks noChangeArrowheads="1"/>
            </p:cNvSpPr>
            <p:nvPr/>
          </p:nvSpPr>
          <p:spPr bwMode="auto">
            <a:xfrm>
              <a:off x="163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9" name="Rectangle 31"/>
            <p:cNvSpPr>
              <a:spLocks noChangeArrowheads="1"/>
            </p:cNvSpPr>
            <p:nvPr/>
          </p:nvSpPr>
          <p:spPr bwMode="auto">
            <a:xfrm>
              <a:off x="187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0" name="Rectangle 32"/>
            <p:cNvSpPr>
              <a:spLocks noChangeArrowheads="1"/>
            </p:cNvSpPr>
            <p:nvPr/>
          </p:nvSpPr>
          <p:spPr bwMode="auto">
            <a:xfrm>
              <a:off x="1968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1" name="Rectangle 33"/>
            <p:cNvSpPr>
              <a:spLocks noChangeArrowheads="1"/>
            </p:cNvSpPr>
            <p:nvPr/>
          </p:nvSpPr>
          <p:spPr bwMode="auto">
            <a:xfrm>
              <a:off x="235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213" name="Group 45"/>
          <p:cNvGrpSpPr>
            <a:grpSpLocks/>
          </p:cNvGrpSpPr>
          <p:nvPr/>
        </p:nvGrpSpPr>
        <p:grpSpPr bwMode="auto">
          <a:xfrm>
            <a:off x="2743200" y="5486400"/>
            <a:ext cx="1219200" cy="76200"/>
            <a:chOff x="1728" y="3456"/>
            <a:chExt cx="768" cy="48"/>
          </a:xfrm>
        </p:grpSpPr>
        <p:sp>
          <p:nvSpPr>
            <p:cNvPr id="135214" name="Rectangle 46"/>
            <p:cNvSpPr>
              <a:spLocks noChangeArrowheads="1"/>
            </p:cNvSpPr>
            <p:nvPr/>
          </p:nvSpPr>
          <p:spPr bwMode="auto">
            <a:xfrm>
              <a:off x="2448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5" name="Rectangle 47"/>
            <p:cNvSpPr>
              <a:spLocks noChangeArrowheads="1"/>
            </p:cNvSpPr>
            <p:nvPr/>
          </p:nvSpPr>
          <p:spPr bwMode="auto">
            <a:xfrm>
              <a:off x="2064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6" name="Rectangle 48"/>
            <p:cNvSpPr>
              <a:spLocks noChangeArrowheads="1"/>
            </p:cNvSpPr>
            <p:nvPr/>
          </p:nvSpPr>
          <p:spPr bwMode="auto">
            <a:xfrm>
              <a:off x="1920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7" name="Rectangle 49"/>
            <p:cNvSpPr>
              <a:spLocks noChangeArrowheads="1"/>
            </p:cNvSpPr>
            <p:nvPr/>
          </p:nvSpPr>
          <p:spPr bwMode="auto">
            <a:xfrm>
              <a:off x="1728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226" name="Group 58"/>
          <p:cNvGrpSpPr>
            <a:grpSpLocks/>
          </p:cNvGrpSpPr>
          <p:nvPr/>
        </p:nvGrpSpPr>
        <p:grpSpPr bwMode="auto">
          <a:xfrm>
            <a:off x="2514600" y="5486400"/>
            <a:ext cx="1143000" cy="76200"/>
            <a:chOff x="1584" y="3456"/>
            <a:chExt cx="720" cy="48"/>
          </a:xfrm>
        </p:grpSpPr>
        <p:sp>
          <p:nvSpPr>
            <p:cNvPr id="135227" name="Rectangle 59"/>
            <p:cNvSpPr>
              <a:spLocks noChangeArrowheads="1"/>
            </p:cNvSpPr>
            <p:nvPr/>
          </p:nvSpPr>
          <p:spPr bwMode="auto">
            <a:xfrm>
              <a:off x="1584" y="345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28" name="Rectangle 60"/>
            <p:cNvSpPr>
              <a:spLocks noChangeArrowheads="1"/>
            </p:cNvSpPr>
            <p:nvPr/>
          </p:nvSpPr>
          <p:spPr bwMode="auto">
            <a:xfrm>
              <a:off x="1824" y="345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29" name="Rectangle 61"/>
            <p:cNvSpPr>
              <a:spLocks noChangeArrowheads="1"/>
            </p:cNvSpPr>
            <p:nvPr/>
          </p:nvSpPr>
          <p:spPr bwMode="auto">
            <a:xfrm>
              <a:off x="2256" y="345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239" name="Group 71"/>
          <p:cNvGrpSpPr>
            <a:grpSpLocks/>
          </p:cNvGrpSpPr>
          <p:nvPr/>
        </p:nvGrpSpPr>
        <p:grpSpPr bwMode="auto">
          <a:xfrm>
            <a:off x="2955925" y="2117725"/>
            <a:ext cx="960438" cy="396875"/>
            <a:chOff x="1862" y="1334"/>
            <a:chExt cx="605" cy="250"/>
          </a:xfrm>
        </p:grpSpPr>
        <p:sp>
          <p:nvSpPr>
            <p:cNvPr id="135240" name="AutoShape 72"/>
            <p:cNvSpPr>
              <a:spLocks/>
            </p:cNvSpPr>
            <p:nvPr/>
          </p:nvSpPr>
          <p:spPr bwMode="auto">
            <a:xfrm rot="5400000">
              <a:off x="2112" y="1440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41" name="Text Box 73"/>
            <p:cNvSpPr txBox="1">
              <a:spLocks noChangeArrowheads="1"/>
            </p:cNvSpPr>
            <p:nvPr/>
          </p:nvSpPr>
          <p:spPr bwMode="auto">
            <a:xfrm>
              <a:off x="1862" y="1334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Gene on here</a:t>
              </a:r>
              <a:endParaRPr lang="en-US" sz="1400"/>
            </a:p>
          </p:txBody>
        </p:sp>
      </p:grpSp>
      <p:grpSp>
        <p:nvGrpSpPr>
          <p:cNvPr id="135245" name="Group 77"/>
          <p:cNvGrpSpPr>
            <a:grpSpLocks/>
          </p:cNvGrpSpPr>
          <p:nvPr/>
        </p:nvGrpSpPr>
        <p:grpSpPr bwMode="auto">
          <a:xfrm>
            <a:off x="288925" y="5257798"/>
            <a:ext cx="3749675" cy="1019175"/>
            <a:chOff x="182" y="3312"/>
            <a:chExt cx="2362" cy="642"/>
          </a:xfrm>
        </p:grpSpPr>
        <p:sp>
          <p:nvSpPr>
            <p:cNvPr id="135242" name="Rectangle 74"/>
            <p:cNvSpPr>
              <a:spLocks noChangeArrowheads="1"/>
            </p:cNvSpPr>
            <p:nvPr/>
          </p:nvSpPr>
          <p:spPr bwMode="auto">
            <a:xfrm>
              <a:off x="1536" y="3312"/>
              <a:ext cx="100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43" name="Line 75"/>
            <p:cNvSpPr>
              <a:spLocks noChangeShapeType="1"/>
            </p:cNvSpPr>
            <p:nvPr/>
          </p:nvSpPr>
          <p:spPr bwMode="auto">
            <a:xfrm flipV="1">
              <a:off x="1008" y="3600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44" name="Text Box 76"/>
            <p:cNvSpPr txBox="1">
              <a:spLocks noChangeArrowheads="1"/>
            </p:cNvSpPr>
            <p:nvPr/>
          </p:nvSpPr>
          <p:spPr bwMode="auto">
            <a:xfrm>
              <a:off x="182" y="3721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“Enhancer”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34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19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This is how an asymmetric expression pattern arises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r>
              <a:rPr lang="en-US" sz="3600" dirty="0"/>
              <a:t>A real example: eve stripe 2 enhancer</a:t>
            </a:r>
            <a:endParaRPr lang="en-US" dirty="0"/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295900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1066800" y="6248400"/>
            <a:ext cx="7231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SOURCE: http://www.nyu.edu/fas/dept/biology/faculty/small/smallfig7_big.html</a:t>
            </a:r>
          </a:p>
        </p:txBody>
      </p:sp>
      <p:grpSp>
        <p:nvGrpSpPr>
          <p:cNvPr id="138248" name="Group 8"/>
          <p:cNvGrpSpPr>
            <a:grpSpLocks/>
          </p:cNvGrpSpPr>
          <p:nvPr/>
        </p:nvGrpSpPr>
        <p:grpSpPr bwMode="auto">
          <a:xfrm>
            <a:off x="7010407" y="4459288"/>
            <a:ext cx="1584327" cy="874712"/>
            <a:chOff x="4416" y="2809"/>
            <a:chExt cx="998" cy="551"/>
          </a:xfrm>
        </p:grpSpPr>
        <p:sp>
          <p:nvSpPr>
            <p:cNvPr id="138246" name="Line 6"/>
            <p:cNvSpPr>
              <a:spLocks noChangeShapeType="1"/>
            </p:cNvSpPr>
            <p:nvPr/>
          </p:nvSpPr>
          <p:spPr bwMode="auto">
            <a:xfrm flipH="1">
              <a:off x="4416" y="312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7" name="Text Box 7"/>
            <p:cNvSpPr txBox="1">
              <a:spLocks noChangeArrowheads="1"/>
            </p:cNvSpPr>
            <p:nvPr/>
          </p:nvSpPr>
          <p:spPr bwMode="auto">
            <a:xfrm>
              <a:off x="4742" y="2809"/>
              <a:ext cx="6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Enhancer</a:t>
              </a:r>
            </a:p>
          </p:txBody>
        </p:sp>
      </p:grpSp>
      <p:sp useBgFill="1">
        <p:nvSpPr>
          <p:cNvPr id="138249" name="Rectangle 9"/>
          <p:cNvSpPr>
            <a:spLocks noChangeArrowheads="1"/>
          </p:cNvSpPr>
          <p:nvPr/>
        </p:nvSpPr>
        <p:spPr bwMode="auto">
          <a:xfrm>
            <a:off x="1295400" y="5181600"/>
            <a:ext cx="55626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8279" name="Group 39"/>
          <p:cNvGrpSpPr>
            <a:grpSpLocks/>
          </p:cNvGrpSpPr>
          <p:nvPr/>
        </p:nvGrpSpPr>
        <p:grpSpPr bwMode="auto">
          <a:xfrm>
            <a:off x="152400" y="5005393"/>
            <a:ext cx="6819900" cy="1366839"/>
            <a:chOff x="96" y="3153"/>
            <a:chExt cx="4296" cy="861"/>
          </a:xfrm>
        </p:grpSpPr>
        <p:sp>
          <p:nvSpPr>
            <p:cNvPr id="138250" name="Line 10"/>
            <p:cNvSpPr>
              <a:spLocks noChangeShapeType="1"/>
            </p:cNvSpPr>
            <p:nvPr/>
          </p:nvSpPr>
          <p:spPr bwMode="auto">
            <a:xfrm>
              <a:off x="1104" y="3552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251" name="Rectangle 11"/>
            <p:cNvSpPr>
              <a:spLocks noChangeArrowheads="1"/>
            </p:cNvSpPr>
            <p:nvPr/>
          </p:nvSpPr>
          <p:spPr bwMode="auto">
            <a:xfrm>
              <a:off x="1680" y="3448"/>
              <a:ext cx="192" cy="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2" name="Rectangle 12"/>
            <p:cNvSpPr>
              <a:spLocks noChangeArrowheads="1"/>
            </p:cNvSpPr>
            <p:nvPr/>
          </p:nvSpPr>
          <p:spPr bwMode="auto">
            <a:xfrm>
              <a:off x="1968" y="3448"/>
              <a:ext cx="192" cy="96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3" name="Rectangle 13"/>
            <p:cNvSpPr>
              <a:spLocks noChangeArrowheads="1"/>
            </p:cNvSpPr>
            <p:nvPr/>
          </p:nvSpPr>
          <p:spPr bwMode="auto">
            <a:xfrm>
              <a:off x="2400" y="3448"/>
              <a:ext cx="192" cy="96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2976" y="3448"/>
              <a:ext cx="192" cy="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3792" y="3448"/>
              <a:ext cx="192" cy="96"/>
            </a:xfrm>
            <a:prstGeom prst="rect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6" name="Rectangle 16"/>
            <p:cNvSpPr>
              <a:spLocks noChangeArrowheads="1"/>
            </p:cNvSpPr>
            <p:nvPr/>
          </p:nvSpPr>
          <p:spPr bwMode="auto">
            <a:xfrm>
              <a:off x="4080" y="3456"/>
              <a:ext cx="192" cy="9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7" name="Oval 17"/>
            <p:cNvSpPr>
              <a:spLocks noChangeArrowheads="1"/>
            </p:cNvSpPr>
            <p:nvPr/>
          </p:nvSpPr>
          <p:spPr bwMode="auto">
            <a:xfrm>
              <a:off x="1680" y="355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8" name="Oval 18"/>
            <p:cNvSpPr>
              <a:spLocks noChangeArrowheads="1"/>
            </p:cNvSpPr>
            <p:nvPr/>
          </p:nvSpPr>
          <p:spPr bwMode="auto">
            <a:xfrm>
              <a:off x="1952" y="35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9" name="Oval 19"/>
            <p:cNvSpPr>
              <a:spLocks noChangeArrowheads="1"/>
            </p:cNvSpPr>
            <p:nvPr/>
          </p:nvSpPr>
          <p:spPr bwMode="auto">
            <a:xfrm>
              <a:off x="2880" y="35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0" name="Oval 20"/>
            <p:cNvSpPr>
              <a:spLocks noChangeArrowheads="1"/>
            </p:cNvSpPr>
            <p:nvPr/>
          </p:nvSpPr>
          <p:spPr bwMode="auto">
            <a:xfrm>
              <a:off x="3408" y="35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1" name="Oval 21"/>
            <p:cNvSpPr>
              <a:spLocks noChangeArrowheads="1"/>
            </p:cNvSpPr>
            <p:nvPr/>
          </p:nvSpPr>
          <p:spPr bwMode="auto">
            <a:xfrm>
              <a:off x="4104" y="355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2" name="Oval 22"/>
            <p:cNvSpPr>
              <a:spLocks noChangeArrowheads="1"/>
            </p:cNvSpPr>
            <p:nvPr/>
          </p:nvSpPr>
          <p:spPr bwMode="auto">
            <a:xfrm>
              <a:off x="3864" y="3544"/>
              <a:ext cx="144" cy="144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63" name="Text Box 23"/>
            <p:cNvSpPr txBox="1">
              <a:spLocks noChangeArrowheads="1"/>
            </p:cNvSpPr>
            <p:nvPr/>
          </p:nvSpPr>
          <p:spPr bwMode="auto">
            <a:xfrm>
              <a:off x="1632" y="321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Kr</a:t>
              </a:r>
            </a:p>
          </p:txBody>
        </p:sp>
        <p:sp>
          <p:nvSpPr>
            <p:cNvPr id="138264" name="Text Box 24"/>
            <p:cNvSpPr txBox="1">
              <a:spLocks noChangeArrowheads="1"/>
            </p:cNvSpPr>
            <p:nvPr/>
          </p:nvSpPr>
          <p:spPr bwMode="auto">
            <a:xfrm>
              <a:off x="2928" y="321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Kr</a:t>
              </a:r>
            </a:p>
          </p:txBody>
        </p:sp>
        <p:sp>
          <p:nvSpPr>
            <p:cNvPr id="138265" name="Text Box 25"/>
            <p:cNvSpPr txBox="1">
              <a:spLocks noChangeArrowheads="1"/>
            </p:cNvSpPr>
            <p:nvPr/>
          </p:nvSpPr>
          <p:spPr bwMode="auto">
            <a:xfrm>
              <a:off x="4032" y="321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Kr</a:t>
              </a:r>
            </a:p>
          </p:txBody>
        </p:sp>
        <p:sp>
          <p:nvSpPr>
            <p:cNvPr id="138266" name="Text Box 26"/>
            <p:cNvSpPr txBox="1">
              <a:spLocks noChangeArrowheads="1"/>
            </p:cNvSpPr>
            <p:nvPr/>
          </p:nvSpPr>
          <p:spPr bwMode="auto">
            <a:xfrm>
              <a:off x="1920" y="321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Gt</a:t>
              </a:r>
            </a:p>
          </p:txBody>
        </p:sp>
        <p:sp>
          <p:nvSpPr>
            <p:cNvPr id="138267" name="Text Box 27"/>
            <p:cNvSpPr txBox="1">
              <a:spLocks noChangeArrowheads="1"/>
            </p:cNvSpPr>
            <p:nvPr/>
          </p:nvSpPr>
          <p:spPr bwMode="auto">
            <a:xfrm>
              <a:off x="2352" y="321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Gt</a:t>
              </a:r>
            </a:p>
          </p:txBody>
        </p:sp>
        <p:sp>
          <p:nvSpPr>
            <p:cNvPr id="138268" name="Text Box 28"/>
            <p:cNvSpPr txBox="1">
              <a:spLocks noChangeArrowheads="1"/>
            </p:cNvSpPr>
            <p:nvPr/>
          </p:nvSpPr>
          <p:spPr bwMode="auto">
            <a:xfrm>
              <a:off x="3744" y="321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Gt</a:t>
              </a:r>
            </a:p>
          </p:txBody>
        </p:sp>
        <p:sp>
          <p:nvSpPr>
            <p:cNvPr id="138269" name="Text Box 29"/>
            <p:cNvSpPr txBox="1">
              <a:spLocks noChangeArrowheads="1"/>
            </p:cNvSpPr>
            <p:nvPr/>
          </p:nvSpPr>
          <p:spPr bwMode="auto">
            <a:xfrm>
              <a:off x="3816" y="36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Hb</a:t>
              </a:r>
            </a:p>
          </p:txBody>
        </p:sp>
        <p:sp>
          <p:nvSpPr>
            <p:cNvPr id="138270" name="Text Box 30"/>
            <p:cNvSpPr txBox="1">
              <a:spLocks noChangeArrowheads="1"/>
            </p:cNvSpPr>
            <p:nvPr/>
          </p:nvSpPr>
          <p:spPr bwMode="auto">
            <a:xfrm>
              <a:off x="4056" y="36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bcd</a:t>
              </a:r>
            </a:p>
          </p:txBody>
        </p:sp>
        <p:sp>
          <p:nvSpPr>
            <p:cNvPr id="138271" name="Text Box 31"/>
            <p:cNvSpPr txBox="1">
              <a:spLocks noChangeArrowheads="1"/>
            </p:cNvSpPr>
            <p:nvPr/>
          </p:nvSpPr>
          <p:spPr bwMode="auto">
            <a:xfrm>
              <a:off x="3312" y="370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bcd</a:t>
              </a:r>
            </a:p>
          </p:txBody>
        </p:sp>
        <p:sp>
          <p:nvSpPr>
            <p:cNvPr id="138272" name="Text Box 32"/>
            <p:cNvSpPr txBox="1">
              <a:spLocks noChangeArrowheads="1"/>
            </p:cNvSpPr>
            <p:nvPr/>
          </p:nvSpPr>
          <p:spPr bwMode="auto">
            <a:xfrm>
              <a:off x="2784" y="36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bcd</a:t>
              </a:r>
            </a:p>
          </p:txBody>
        </p:sp>
        <p:sp>
          <p:nvSpPr>
            <p:cNvPr id="138273" name="Text Box 33"/>
            <p:cNvSpPr txBox="1">
              <a:spLocks noChangeArrowheads="1"/>
            </p:cNvSpPr>
            <p:nvPr/>
          </p:nvSpPr>
          <p:spPr bwMode="auto">
            <a:xfrm>
              <a:off x="1920" y="36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bcd</a:t>
              </a:r>
            </a:p>
          </p:txBody>
        </p:sp>
        <p:sp>
          <p:nvSpPr>
            <p:cNvPr id="138274" name="Text Box 34"/>
            <p:cNvSpPr txBox="1">
              <a:spLocks noChangeArrowheads="1"/>
            </p:cNvSpPr>
            <p:nvPr/>
          </p:nvSpPr>
          <p:spPr bwMode="auto">
            <a:xfrm>
              <a:off x="1584" y="369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charset="0"/>
                </a:rPr>
                <a:t>bcd</a:t>
              </a:r>
            </a:p>
          </p:txBody>
        </p:sp>
        <p:sp>
          <p:nvSpPr>
            <p:cNvPr id="138275" name="Text Box 35"/>
            <p:cNvSpPr txBox="1">
              <a:spLocks noChangeArrowheads="1"/>
            </p:cNvSpPr>
            <p:nvPr/>
          </p:nvSpPr>
          <p:spPr bwMode="auto">
            <a:xfrm>
              <a:off x="96" y="3568"/>
              <a:ext cx="100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Activator binding sites</a:t>
              </a:r>
            </a:p>
          </p:txBody>
        </p:sp>
        <p:sp>
          <p:nvSpPr>
            <p:cNvPr id="138276" name="Text Box 36"/>
            <p:cNvSpPr txBox="1">
              <a:spLocks noChangeArrowheads="1"/>
            </p:cNvSpPr>
            <p:nvPr/>
          </p:nvSpPr>
          <p:spPr bwMode="auto">
            <a:xfrm>
              <a:off x="96" y="3153"/>
              <a:ext cx="100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Times New Roman" charset="0"/>
                </a:rPr>
                <a:t>Repressor binding sites</a:t>
              </a:r>
            </a:p>
          </p:txBody>
        </p:sp>
        <p:sp>
          <p:nvSpPr>
            <p:cNvPr id="138277" name="Line 37"/>
            <p:cNvSpPr>
              <a:spLocks noChangeShapeType="1"/>
            </p:cNvSpPr>
            <p:nvPr/>
          </p:nvSpPr>
          <p:spPr bwMode="auto">
            <a:xfrm>
              <a:off x="960" y="34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278" name="Line 38"/>
            <p:cNvSpPr>
              <a:spLocks noChangeShapeType="1"/>
            </p:cNvSpPr>
            <p:nvPr/>
          </p:nvSpPr>
          <p:spPr bwMode="auto">
            <a:xfrm>
              <a:off x="960" y="372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8280" name="Line 40"/>
          <p:cNvSpPr>
            <a:spLocks noChangeShapeType="1"/>
          </p:cNvSpPr>
          <p:nvPr/>
        </p:nvSpPr>
        <p:spPr bwMode="auto">
          <a:xfrm>
            <a:off x="6858000" y="5638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7924800" y="5410200"/>
            <a:ext cx="685800" cy="2286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282" name="Text Box 42"/>
          <p:cNvSpPr txBox="1">
            <a:spLocks noChangeArrowheads="1"/>
          </p:cNvSpPr>
          <p:nvPr/>
        </p:nvSpPr>
        <p:spPr bwMode="auto">
          <a:xfrm>
            <a:off x="7908925" y="56022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8118" y="2212974"/>
            <a:ext cx="2152682" cy="816660"/>
            <a:chOff x="438118" y="2212974"/>
            <a:chExt cx="2152682" cy="816660"/>
          </a:xfrm>
        </p:grpSpPr>
        <p:sp>
          <p:nvSpPr>
            <p:cNvPr id="2" name="TextBox 1"/>
            <p:cNvSpPr txBox="1"/>
            <p:nvPr/>
          </p:nvSpPr>
          <p:spPr>
            <a:xfrm>
              <a:off x="438118" y="2212974"/>
              <a:ext cx="1781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Some other repressor here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000250" y="2743200"/>
              <a:ext cx="590550" cy="2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2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“</a:t>
            </a:r>
            <a:r>
              <a:rPr lang="en-US" dirty="0"/>
              <a:t>Enhancer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ja-JP" altLang="en-US" sz="2800" dirty="0"/>
              <a:t>“</a:t>
            </a:r>
            <a:r>
              <a:rPr lang="en-US" sz="2800" dirty="0"/>
              <a:t>enhancer</a:t>
            </a:r>
            <a:r>
              <a:rPr lang="ja-JP" altLang="en-US" sz="2800" dirty="0"/>
              <a:t>”</a:t>
            </a:r>
            <a:r>
              <a:rPr lang="en-US" sz="2800" dirty="0"/>
              <a:t> has a cluster of binding sites that mediate the action of several transcription factors, to control a target gene</a:t>
            </a:r>
            <a:r>
              <a:rPr lang="ja-JP" altLang="en-US" sz="2800" dirty="0"/>
              <a:t>’</a:t>
            </a:r>
            <a:r>
              <a:rPr lang="en-US" sz="2800" dirty="0"/>
              <a:t>s expression</a:t>
            </a:r>
          </a:p>
          <a:p>
            <a:pPr>
              <a:buSzPct val="45000"/>
              <a:buFont typeface="StarSymbol" charset="0"/>
              <a:buChar char="●"/>
            </a:pPr>
            <a:r>
              <a:rPr lang="en-GB" sz="2800" dirty="0"/>
              <a:t>Enhancers are typically 200-1000 </a:t>
            </a:r>
            <a:r>
              <a:rPr lang="en-GB" sz="2800" dirty="0" err="1"/>
              <a:t>bp</a:t>
            </a:r>
            <a:r>
              <a:rPr lang="en-GB" sz="2800" dirty="0"/>
              <a:t> long</a:t>
            </a:r>
          </a:p>
          <a:p>
            <a:pPr>
              <a:buSzPct val="45000"/>
              <a:buFont typeface="StarSymbol" charset="0"/>
              <a:buChar char="●"/>
            </a:pPr>
            <a:r>
              <a:rPr lang="en-GB" sz="2800" dirty="0"/>
              <a:t>One or many occurrences of </a:t>
            </a:r>
            <a:r>
              <a:rPr lang="en-GB" sz="2800" i="1" dirty="0"/>
              <a:t>binding sites </a:t>
            </a:r>
            <a:r>
              <a:rPr lang="en-GB" sz="2800" dirty="0"/>
              <a:t>for transcription factors</a:t>
            </a:r>
          </a:p>
          <a:p>
            <a:pPr>
              <a:buSzPct val="45000"/>
              <a:buFont typeface="StarSymbol" charset="0"/>
              <a:buChar char="●"/>
            </a:pPr>
            <a:r>
              <a:rPr lang="en-GB" sz="2800" dirty="0"/>
              <a:t>Typically, 3-6 transcription factors are involved in regulating an enhancer in early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252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3988" cy="114458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lnSpc>
                <a:spcPct val="96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Enhancers are modular</a:t>
            </a:r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476500"/>
            <a:ext cx="32924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914400" y="2151063"/>
            <a:ext cx="3352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400">
                <a:latin typeface="Times New Roman" charset="0"/>
                <a:cs typeface="HG Mincho Light J" charset="0"/>
              </a:rPr>
              <a:t>Expression pattern of </a:t>
            </a:r>
            <a:r>
              <a:rPr lang="en-GB" sz="1400" i="1">
                <a:latin typeface="Times New Roman" charset="0"/>
                <a:cs typeface="HG Mincho Light J" charset="0"/>
              </a:rPr>
              <a:t>even-skipped (eve)</a:t>
            </a:r>
            <a:r>
              <a:rPr lang="en-GB" sz="1400">
                <a:latin typeface="Times New Roman" charset="0"/>
                <a:cs typeface="HG Mincho Light J" charset="0"/>
              </a:rPr>
              <a:t> gene</a:t>
            </a:r>
          </a:p>
        </p:txBody>
      </p:sp>
      <p:grpSp>
        <p:nvGrpSpPr>
          <p:cNvPr id="142341" name="Group 5"/>
          <p:cNvGrpSpPr>
            <a:grpSpLocks/>
          </p:cNvGrpSpPr>
          <p:nvPr/>
        </p:nvGrpSpPr>
        <p:grpSpPr bwMode="auto">
          <a:xfrm>
            <a:off x="4495800" y="3930650"/>
            <a:ext cx="2286000" cy="336550"/>
            <a:chOff x="3552" y="2352"/>
            <a:chExt cx="1440" cy="212"/>
          </a:xfrm>
        </p:grpSpPr>
        <p:sp>
          <p:nvSpPr>
            <p:cNvPr id="142342" name="AutoShape 6"/>
            <p:cNvSpPr>
              <a:spLocks noChangeArrowheads="1"/>
            </p:cNvSpPr>
            <p:nvPr/>
          </p:nvSpPr>
          <p:spPr bwMode="auto">
            <a:xfrm>
              <a:off x="3552" y="2352"/>
              <a:ext cx="1440" cy="212"/>
            </a:xfrm>
            <a:prstGeom prst="roundRect">
              <a:avLst>
                <a:gd name="adj" fmla="val 46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43" name="Text Box 7"/>
            <p:cNvSpPr txBox="1">
              <a:spLocks noChangeArrowheads="1"/>
            </p:cNvSpPr>
            <p:nvPr/>
          </p:nvSpPr>
          <p:spPr bwMode="auto">
            <a:xfrm>
              <a:off x="3552" y="2352"/>
              <a:ext cx="144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200">
                  <a:latin typeface="Tahoma" charset="0"/>
                  <a:cs typeface="HG Mincho Light J" charset="0"/>
                </a:rPr>
                <a:t>From Steve Small, NYU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8669875"/>
      </p:ext>
    </p:extLst>
  </p:cSld>
  <p:clrMapOvr>
    <a:masterClrMapping/>
  </p:clrMapOvr>
  <p:transition spd="med" advTm="15696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476500"/>
            <a:ext cx="32924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2151063"/>
            <a:ext cx="3352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400">
                <a:latin typeface="Times New Roman" charset="0"/>
                <a:cs typeface="HG Mincho Light J" charset="0"/>
              </a:rPr>
              <a:t>Expression pattern of </a:t>
            </a:r>
            <a:r>
              <a:rPr lang="en-GB" sz="1400" i="1">
                <a:latin typeface="Times New Roman" charset="0"/>
                <a:cs typeface="HG Mincho Light J" charset="0"/>
              </a:rPr>
              <a:t>even-skipped (eve)</a:t>
            </a:r>
            <a:r>
              <a:rPr lang="en-GB" sz="1400">
                <a:latin typeface="Times New Roman" charset="0"/>
                <a:cs typeface="HG Mincho Light J" charset="0"/>
              </a:rPr>
              <a:t> gene</a:t>
            </a: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 flipH="1" flipV="1">
            <a:off x="2211388" y="3925888"/>
            <a:ext cx="214312" cy="474662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2135188" y="4408488"/>
            <a:ext cx="1731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800" i="1">
                <a:latin typeface="Times New Roman" charset="0"/>
                <a:cs typeface="HG Mincho Light J" charset="0"/>
              </a:rPr>
              <a:t>Eve </a:t>
            </a:r>
            <a:r>
              <a:rPr lang="en-GB" sz="1800">
                <a:latin typeface="Times New Roman" charset="0"/>
                <a:cs typeface="HG Mincho Light J" charset="0"/>
              </a:rPr>
              <a:t>stripe 2</a:t>
            </a:r>
          </a:p>
        </p:txBody>
      </p:sp>
      <p:sp>
        <p:nvSpPr>
          <p:cNvPr id="144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Enhancers are modular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2192"/>
      </p:ext>
    </p:extLst>
  </p:cSld>
  <p:clrMapOvr>
    <a:masterClrMapping/>
  </p:clrMapOvr>
  <p:transition spd="med" advTm="932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lnSpc>
                <a:spcPct val="96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 </a:t>
            </a:r>
          </a:p>
        </p:txBody>
      </p:sp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9175"/>
            <a:ext cx="6858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2516188" y="2638425"/>
            <a:ext cx="1752600" cy="396875"/>
            <a:chOff x="1585" y="1662"/>
            <a:chExt cx="1104" cy="250"/>
          </a:xfrm>
        </p:grpSpPr>
        <p:sp>
          <p:nvSpPr>
            <p:cNvPr id="146437" name="AutoShape 5"/>
            <p:cNvSpPr>
              <a:spLocks noChangeArrowheads="1"/>
            </p:cNvSpPr>
            <p:nvPr/>
          </p:nvSpPr>
          <p:spPr bwMode="auto">
            <a:xfrm>
              <a:off x="1585" y="1662"/>
              <a:ext cx="1104" cy="250"/>
            </a:xfrm>
            <a:prstGeom prst="roundRect">
              <a:avLst>
                <a:gd name="adj" fmla="val 39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1585" y="1662"/>
              <a:ext cx="11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23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000" i="1" u="sng">
                  <a:latin typeface="Tahoma" charset="0"/>
                  <a:cs typeface="HG Mincho Light J" charset="0"/>
                </a:rPr>
                <a:t>Eve </a:t>
              </a:r>
              <a:r>
                <a:rPr lang="en-GB" sz="2000" u="sng">
                  <a:latin typeface="Tahoma" charset="0"/>
                  <a:cs typeface="HG Mincho Light J" charset="0"/>
                </a:rPr>
                <a:t>Stripe 2</a:t>
              </a:r>
            </a:p>
          </p:txBody>
        </p:sp>
      </p:grpSp>
      <p:grpSp>
        <p:nvGrpSpPr>
          <p:cNvPr id="146439" name="Group 7"/>
          <p:cNvGrpSpPr>
            <a:grpSpLocks/>
          </p:cNvGrpSpPr>
          <p:nvPr/>
        </p:nvGrpSpPr>
        <p:grpSpPr bwMode="auto">
          <a:xfrm>
            <a:off x="5638800" y="3733800"/>
            <a:ext cx="2286000" cy="336550"/>
            <a:chOff x="3552" y="2352"/>
            <a:chExt cx="1440" cy="212"/>
          </a:xfrm>
        </p:grpSpPr>
        <p:sp>
          <p:nvSpPr>
            <p:cNvPr id="146440" name="AutoShape 8"/>
            <p:cNvSpPr>
              <a:spLocks noChangeArrowheads="1"/>
            </p:cNvSpPr>
            <p:nvPr/>
          </p:nvSpPr>
          <p:spPr bwMode="auto">
            <a:xfrm>
              <a:off x="3552" y="2352"/>
              <a:ext cx="1440" cy="212"/>
            </a:xfrm>
            <a:prstGeom prst="roundRect">
              <a:avLst>
                <a:gd name="adj" fmla="val 46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1" name="Text Box 9"/>
            <p:cNvSpPr txBox="1">
              <a:spLocks noChangeArrowheads="1"/>
            </p:cNvSpPr>
            <p:nvPr/>
          </p:nvSpPr>
          <p:spPr bwMode="auto">
            <a:xfrm>
              <a:off x="3552" y="2352"/>
              <a:ext cx="1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600">
                  <a:latin typeface="Tahoma" charset="0"/>
                  <a:cs typeface="HG Mincho Light J" charset="0"/>
                </a:rPr>
                <a:t>From Steve Small, NYU</a:t>
              </a:r>
            </a:p>
          </p:txBody>
        </p:sp>
      </p:grpSp>
      <p:sp>
        <p:nvSpPr>
          <p:cNvPr id="146442" name="AutoShape 10"/>
          <p:cNvSpPr>
            <a:spLocks noChangeArrowheads="1"/>
          </p:cNvSpPr>
          <p:nvPr/>
        </p:nvSpPr>
        <p:spPr bwMode="auto">
          <a:xfrm>
            <a:off x="750888" y="2179638"/>
            <a:ext cx="7186612" cy="2357437"/>
          </a:xfrm>
          <a:prstGeom prst="roundRect">
            <a:avLst>
              <a:gd name="adj" fmla="val 6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644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32924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950913" y="2151063"/>
            <a:ext cx="34686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400">
                <a:latin typeface="Times New Roman" charset="0"/>
                <a:cs typeface="HG Mincho Light J" charset="0"/>
              </a:rPr>
              <a:t>Expression pattern of </a:t>
            </a:r>
            <a:r>
              <a:rPr lang="en-GB" sz="1400" i="1">
                <a:latin typeface="Times New Roman" charset="0"/>
                <a:cs typeface="HG Mincho Light J" charset="0"/>
              </a:rPr>
              <a:t>even-skipped (eve)</a:t>
            </a:r>
            <a:r>
              <a:rPr lang="en-GB" sz="1400">
                <a:latin typeface="Times New Roman" charset="0"/>
                <a:cs typeface="HG Mincho Light J" charset="0"/>
              </a:rPr>
              <a:t> gene</a:t>
            </a:r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 flipH="1" flipV="1">
            <a:off x="2247900" y="3925888"/>
            <a:ext cx="214313" cy="474662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2171700" y="4408488"/>
            <a:ext cx="173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800" i="1">
                <a:latin typeface="Times New Roman" charset="0"/>
                <a:cs typeface="HG Mincho Light J" charset="0"/>
              </a:rPr>
              <a:t>Eve </a:t>
            </a:r>
            <a:r>
              <a:rPr lang="en-GB" sz="1800">
                <a:latin typeface="Times New Roman" charset="0"/>
                <a:cs typeface="HG Mincho Light J" charset="0"/>
              </a:rPr>
              <a:t>stripe 2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4992688" y="4575175"/>
            <a:ext cx="26654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400" i="1" u="sng">
                <a:latin typeface="Times New Roman" charset="0"/>
                <a:cs typeface="HG Mincho Light J" charset="0"/>
              </a:rPr>
              <a:t>Eve </a:t>
            </a:r>
            <a:r>
              <a:rPr lang="en-GB" sz="1400" u="sng">
                <a:latin typeface="Times New Roman" charset="0"/>
                <a:cs typeface="HG Mincho Light J" charset="0"/>
              </a:rPr>
              <a:t>gene on Chromosome 2R</a:t>
            </a:r>
          </a:p>
        </p:txBody>
      </p:sp>
      <p:sp>
        <p:nvSpPr>
          <p:cNvPr id="146449" name="Rectangle 1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Enhancers are modular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5434"/>
      </p:ext>
    </p:extLst>
  </p:cSld>
  <p:clrMapOvr>
    <a:masterClrMapping/>
  </p:clrMapOvr>
  <p:transition spd="med" advTm="622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lnSpc>
                <a:spcPct val="96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 </a:t>
            </a:r>
          </a:p>
        </p:txBody>
      </p:sp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9175"/>
            <a:ext cx="6858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2516188" y="2638425"/>
            <a:ext cx="1752600" cy="396875"/>
            <a:chOff x="1585" y="1662"/>
            <a:chExt cx="1104" cy="250"/>
          </a:xfrm>
        </p:grpSpPr>
        <p:sp>
          <p:nvSpPr>
            <p:cNvPr id="148485" name="AutoShape 5"/>
            <p:cNvSpPr>
              <a:spLocks noChangeArrowheads="1"/>
            </p:cNvSpPr>
            <p:nvPr/>
          </p:nvSpPr>
          <p:spPr bwMode="auto">
            <a:xfrm>
              <a:off x="1585" y="1662"/>
              <a:ext cx="1104" cy="250"/>
            </a:xfrm>
            <a:prstGeom prst="roundRect">
              <a:avLst>
                <a:gd name="adj" fmla="val 39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6" name="Text Box 6"/>
            <p:cNvSpPr txBox="1">
              <a:spLocks noChangeArrowheads="1"/>
            </p:cNvSpPr>
            <p:nvPr/>
          </p:nvSpPr>
          <p:spPr bwMode="auto">
            <a:xfrm>
              <a:off x="1585" y="1662"/>
              <a:ext cx="11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23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000" i="1" u="sng">
                  <a:latin typeface="Tahoma" charset="0"/>
                  <a:cs typeface="HG Mincho Light J" charset="0"/>
                </a:rPr>
                <a:t>Eve </a:t>
              </a:r>
              <a:r>
                <a:rPr lang="en-GB" sz="2000" u="sng">
                  <a:latin typeface="Tahoma" charset="0"/>
                  <a:cs typeface="HG Mincho Light J" charset="0"/>
                </a:rPr>
                <a:t>Stripe 2</a:t>
              </a:r>
            </a:p>
          </p:txBody>
        </p:sp>
      </p:grpSp>
      <p:grpSp>
        <p:nvGrpSpPr>
          <p:cNvPr id="148487" name="Group 7"/>
          <p:cNvGrpSpPr>
            <a:grpSpLocks/>
          </p:cNvGrpSpPr>
          <p:nvPr/>
        </p:nvGrpSpPr>
        <p:grpSpPr bwMode="auto">
          <a:xfrm>
            <a:off x="5638800" y="3733800"/>
            <a:ext cx="2286000" cy="336550"/>
            <a:chOff x="3552" y="2352"/>
            <a:chExt cx="1440" cy="212"/>
          </a:xfrm>
        </p:grpSpPr>
        <p:sp>
          <p:nvSpPr>
            <p:cNvPr id="148488" name="AutoShape 8"/>
            <p:cNvSpPr>
              <a:spLocks noChangeArrowheads="1"/>
            </p:cNvSpPr>
            <p:nvPr/>
          </p:nvSpPr>
          <p:spPr bwMode="auto">
            <a:xfrm>
              <a:off x="3552" y="2352"/>
              <a:ext cx="1440" cy="212"/>
            </a:xfrm>
            <a:prstGeom prst="roundRect">
              <a:avLst>
                <a:gd name="adj" fmla="val 46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9" name="Text Box 9"/>
            <p:cNvSpPr txBox="1">
              <a:spLocks noChangeArrowheads="1"/>
            </p:cNvSpPr>
            <p:nvPr/>
          </p:nvSpPr>
          <p:spPr bwMode="auto">
            <a:xfrm>
              <a:off x="3552" y="2352"/>
              <a:ext cx="1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600">
                  <a:latin typeface="Tahoma" charset="0"/>
                  <a:cs typeface="HG Mincho Light J" charset="0"/>
                </a:rPr>
                <a:t>From Steve Small, NYU</a:t>
              </a:r>
            </a:p>
          </p:txBody>
        </p:sp>
      </p:grpSp>
      <p:sp>
        <p:nvSpPr>
          <p:cNvPr id="148490" name="AutoShape 10"/>
          <p:cNvSpPr>
            <a:spLocks noChangeArrowheads="1"/>
          </p:cNvSpPr>
          <p:nvPr/>
        </p:nvSpPr>
        <p:spPr bwMode="auto">
          <a:xfrm>
            <a:off x="750888" y="2179638"/>
            <a:ext cx="7186612" cy="2357437"/>
          </a:xfrm>
          <a:prstGeom prst="roundRect">
            <a:avLst>
              <a:gd name="adj" fmla="val 6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84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476500"/>
            <a:ext cx="3292475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950913" y="2151063"/>
            <a:ext cx="34686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400">
                <a:latin typeface="Times New Roman" charset="0"/>
                <a:cs typeface="HG Mincho Light J" charset="0"/>
              </a:rPr>
              <a:t>Expression pattern of </a:t>
            </a:r>
            <a:r>
              <a:rPr lang="en-GB" sz="1400" i="1">
                <a:latin typeface="Times New Roman" charset="0"/>
                <a:cs typeface="HG Mincho Light J" charset="0"/>
              </a:rPr>
              <a:t>even-skipped (eve)</a:t>
            </a:r>
            <a:r>
              <a:rPr lang="en-GB" sz="1400">
                <a:latin typeface="Times New Roman" charset="0"/>
                <a:cs typeface="HG Mincho Light J" charset="0"/>
              </a:rPr>
              <a:t> gene</a:t>
            </a:r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 flipH="1" flipV="1">
            <a:off x="2247900" y="3925888"/>
            <a:ext cx="214313" cy="474662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2171700" y="4408488"/>
            <a:ext cx="17319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800" i="1">
                <a:latin typeface="Times New Roman" charset="0"/>
                <a:cs typeface="HG Mincho Light J" charset="0"/>
              </a:rPr>
              <a:t>Eve </a:t>
            </a:r>
            <a:r>
              <a:rPr lang="en-GB" sz="1800">
                <a:latin typeface="Times New Roman" charset="0"/>
                <a:cs typeface="HG Mincho Light J" charset="0"/>
              </a:rPr>
              <a:t>stripe 2</a:t>
            </a:r>
          </a:p>
        </p:txBody>
      </p:sp>
      <p:sp>
        <p:nvSpPr>
          <p:cNvPr id="148495" name="AutoShape 15"/>
          <p:cNvSpPr>
            <a:spLocks noChangeArrowheads="1"/>
          </p:cNvSpPr>
          <p:nvPr/>
        </p:nvSpPr>
        <p:spPr bwMode="auto">
          <a:xfrm>
            <a:off x="2362200" y="5262563"/>
            <a:ext cx="533400" cy="152400"/>
          </a:xfrm>
          <a:prstGeom prst="roundRect">
            <a:avLst>
              <a:gd name="adj" fmla="val 1042"/>
            </a:avLst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 flipV="1">
            <a:off x="2590800" y="5489575"/>
            <a:ext cx="1588" cy="460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1828800" y="6024563"/>
            <a:ext cx="3200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88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b="1">
                <a:latin typeface="Tahoma" charset="0"/>
                <a:cs typeface="HG Mincho Light J" charset="0"/>
              </a:rPr>
              <a:t>Enhancer associated with eve Stripe 2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Enhancers are modular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7056"/>
      </p:ext>
    </p:extLst>
  </p:cSld>
  <p:clrMapOvr>
    <a:masterClrMapping/>
  </p:clrMapOvr>
  <p:transition spd="med" advTm="11952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lnSpc>
                <a:spcPct val="96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 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270125"/>
            <a:ext cx="6858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151557" name="Group 5"/>
          <p:cNvGrpSpPr>
            <a:grpSpLocks/>
          </p:cNvGrpSpPr>
          <p:nvPr/>
        </p:nvGrpSpPr>
        <p:grpSpPr bwMode="auto">
          <a:xfrm>
            <a:off x="2516188" y="2638425"/>
            <a:ext cx="1752600" cy="396875"/>
            <a:chOff x="1585" y="1662"/>
            <a:chExt cx="1104" cy="250"/>
          </a:xfrm>
        </p:grpSpPr>
        <p:sp>
          <p:nvSpPr>
            <p:cNvPr id="151558" name="AutoShape 6"/>
            <p:cNvSpPr>
              <a:spLocks noChangeArrowheads="1"/>
            </p:cNvSpPr>
            <p:nvPr/>
          </p:nvSpPr>
          <p:spPr bwMode="auto">
            <a:xfrm>
              <a:off x="1585" y="1662"/>
              <a:ext cx="1104" cy="250"/>
            </a:xfrm>
            <a:prstGeom prst="roundRect">
              <a:avLst>
                <a:gd name="adj" fmla="val 39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1585" y="1662"/>
              <a:ext cx="11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23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000" i="1" u="sng">
                  <a:latin typeface="Tahoma" charset="0"/>
                  <a:cs typeface="HG Mincho Light J" charset="0"/>
                </a:rPr>
                <a:t>Eve </a:t>
              </a:r>
              <a:r>
                <a:rPr lang="en-GB" sz="2000" u="sng">
                  <a:latin typeface="Tahoma" charset="0"/>
                  <a:cs typeface="HG Mincho Light J" charset="0"/>
                </a:rPr>
                <a:t>Stripe 2</a:t>
              </a:r>
            </a:p>
          </p:txBody>
        </p:sp>
      </p:grpSp>
      <p:grpSp>
        <p:nvGrpSpPr>
          <p:cNvPr id="151560" name="Group 8"/>
          <p:cNvGrpSpPr>
            <a:grpSpLocks/>
          </p:cNvGrpSpPr>
          <p:nvPr/>
        </p:nvGrpSpPr>
        <p:grpSpPr bwMode="auto">
          <a:xfrm>
            <a:off x="5638800" y="3733800"/>
            <a:ext cx="2286000" cy="336550"/>
            <a:chOff x="3552" y="2352"/>
            <a:chExt cx="1440" cy="212"/>
          </a:xfrm>
        </p:grpSpPr>
        <p:sp>
          <p:nvSpPr>
            <p:cNvPr id="151561" name="AutoShape 9"/>
            <p:cNvSpPr>
              <a:spLocks noChangeArrowheads="1"/>
            </p:cNvSpPr>
            <p:nvPr/>
          </p:nvSpPr>
          <p:spPr bwMode="auto">
            <a:xfrm>
              <a:off x="3552" y="2352"/>
              <a:ext cx="1440" cy="212"/>
            </a:xfrm>
            <a:prstGeom prst="roundRect">
              <a:avLst>
                <a:gd name="adj" fmla="val 46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2" name="Text Box 10"/>
            <p:cNvSpPr txBox="1">
              <a:spLocks noChangeArrowheads="1"/>
            </p:cNvSpPr>
            <p:nvPr/>
          </p:nvSpPr>
          <p:spPr bwMode="auto">
            <a:xfrm>
              <a:off x="3552" y="2352"/>
              <a:ext cx="1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600">
                  <a:latin typeface="Tahoma" charset="0"/>
                  <a:cs typeface="HG Mincho Light J" charset="0"/>
                </a:rPr>
                <a:t>From Steve Small, NYU</a:t>
              </a:r>
            </a:p>
          </p:txBody>
        </p:sp>
      </p:grp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779463" y="2189163"/>
            <a:ext cx="7186612" cy="2357437"/>
          </a:xfrm>
          <a:prstGeom prst="roundRect">
            <a:avLst>
              <a:gd name="adj" fmla="val 6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2362200" y="5262563"/>
            <a:ext cx="533400" cy="152400"/>
          </a:xfrm>
          <a:prstGeom prst="roundRect">
            <a:avLst>
              <a:gd name="adj" fmla="val 1042"/>
            </a:avLst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 flipV="1">
            <a:off x="2590800" y="5489575"/>
            <a:ext cx="1588" cy="460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1828800" y="6024563"/>
            <a:ext cx="3200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88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b="1">
                <a:latin typeface="Tahoma" charset="0"/>
                <a:cs typeface="HG Mincho Light J" charset="0"/>
              </a:rPr>
              <a:t>Enhancer associated with eve Stripe 2</a:t>
            </a:r>
          </a:p>
        </p:txBody>
      </p:sp>
      <p:pic>
        <p:nvPicPr>
          <p:cNvPr id="15156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986213"/>
            <a:ext cx="652462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51568" name="Line 16"/>
          <p:cNvSpPr>
            <a:spLocks noChangeShapeType="1"/>
          </p:cNvSpPr>
          <p:nvPr/>
        </p:nvSpPr>
        <p:spPr bwMode="auto">
          <a:xfrm flipV="1">
            <a:off x="2366963" y="4054475"/>
            <a:ext cx="1587" cy="7985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69" name="Line 17"/>
          <p:cNvSpPr>
            <a:spLocks noChangeShapeType="1"/>
          </p:cNvSpPr>
          <p:nvPr/>
        </p:nvSpPr>
        <p:spPr bwMode="auto">
          <a:xfrm flipV="1">
            <a:off x="2906713" y="4054475"/>
            <a:ext cx="1587" cy="7985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4400"/>
              <a:t>Enhancers are modular</a:t>
            </a:r>
            <a:endParaRPr lang="en-US" sz="4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77448"/>
      </p:ext>
    </p:extLst>
  </p:cSld>
  <p:clrMapOvr>
    <a:masterClrMapping/>
  </p:clrMapOvr>
  <p:transition spd="med" advTm="1632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lnSpc>
                <a:spcPct val="96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 </a:t>
            </a: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270125"/>
            <a:ext cx="6858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153605" name="Group 5"/>
          <p:cNvGrpSpPr>
            <a:grpSpLocks/>
          </p:cNvGrpSpPr>
          <p:nvPr/>
        </p:nvGrpSpPr>
        <p:grpSpPr bwMode="auto">
          <a:xfrm>
            <a:off x="2516188" y="2638425"/>
            <a:ext cx="1752600" cy="396875"/>
            <a:chOff x="1585" y="1662"/>
            <a:chExt cx="1104" cy="250"/>
          </a:xfrm>
        </p:grpSpPr>
        <p:sp>
          <p:nvSpPr>
            <p:cNvPr id="153606" name="AutoShape 6"/>
            <p:cNvSpPr>
              <a:spLocks noChangeArrowheads="1"/>
            </p:cNvSpPr>
            <p:nvPr/>
          </p:nvSpPr>
          <p:spPr bwMode="auto">
            <a:xfrm>
              <a:off x="1585" y="1662"/>
              <a:ext cx="1104" cy="250"/>
            </a:xfrm>
            <a:prstGeom prst="roundRect">
              <a:avLst>
                <a:gd name="adj" fmla="val 39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07" name="Text Box 7"/>
            <p:cNvSpPr txBox="1">
              <a:spLocks noChangeArrowheads="1"/>
            </p:cNvSpPr>
            <p:nvPr/>
          </p:nvSpPr>
          <p:spPr bwMode="auto">
            <a:xfrm>
              <a:off x="1585" y="1662"/>
              <a:ext cx="11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23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000" i="1" u="sng">
                  <a:latin typeface="Tahoma" charset="0"/>
                  <a:cs typeface="HG Mincho Light J" charset="0"/>
                </a:rPr>
                <a:t>Eve </a:t>
              </a:r>
              <a:r>
                <a:rPr lang="en-GB" sz="2000" u="sng">
                  <a:latin typeface="Tahoma" charset="0"/>
                  <a:cs typeface="HG Mincho Light J" charset="0"/>
                </a:rPr>
                <a:t>Stripe 2</a:t>
              </a:r>
            </a:p>
          </p:txBody>
        </p:sp>
      </p:grpSp>
      <p:grpSp>
        <p:nvGrpSpPr>
          <p:cNvPr id="153608" name="Group 8"/>
          <p:cNvGrpSpPr>
            <a:grpSpLocks/>
          </p:cNvGrpSpPr>
          <p:nvPr/>
        </p:nvGrpSpPr>
        <p:grpSpPr bwMode="auto">
          <a:xfrm>
            <a:off x="5638800" y="3733800"/>
            <a:ext cx="2286000" cy="336550"/>
            <a:chOff x="3552" y="2352"/>
            <a:chExt cx="1440" cy="212"/>
          </a:xfrm>
        </p:grpSpPr>
        <p:sp>
          <p:nvSpPr>
            <p:cNvPr id="153609" name="AutoShape 9"/>
            <p:cNvSpPr>
              <a:spLocks noChangeArrowheads="1"/>
            </p:cNvSpPr>
            <p:nvPr/>
          </p:nvSpPr>
          <p:spPr bwMode="auto">
            <a:xfrm>
              <a:off x="3552" y="2352"/>
              <a:ext cx="1440" cy="212"/>
            </a:xfrm>
            <a:prstGeom prst="roundRect">
              <a:avLst>
                <a:gd name="adj" fmla="val 46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0" name="Text Box 10"/>
            <p:cNvSpPr txBox="1">
              <a:spLocks noChangeArrowheads="1"/>
            </p:cNvSpPr>
            <p:nvPr/>
          </p:nvSpPr>
          <p:spPr bwMode="auto">
            <a:xfrm>
              <a:off x="3552" y="2352"/>
              <a:ext cx="1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600">
                  <a:latin typeface="Tahoma" charset="0"/>
                  <a:cs typeface="HG Mincho Light J" charset="0"/>
                </a:rPr>
                <a:t>From Steve Small, NYU</a:t>
              </a:r>
            </a:p>
          </p:txBody>
        </p:sp>
      </p:grpSp>
      <p:sp>
        <p:nvSpPr>
          <p:cNvPr id="153611" name="AutoShape 11"/>
          <p:cNvSpPr>
            <a:spLocks noChangeArrowheads="1"/>
          </p:cNvSpPr>
          <p:nvPr/>
        </p:nvSpPr>
        <p:spPr bwMode="auto">
          <a:xfrm>
            <a:off x="779463" y="2189163"/>
            <a:ext cx="7186612" cy="2357437"/>
          </a:xfrm>
          <a:prstGeom prst="roundRect">
            <a:avLst>
              <a:gd name="adj" fmla="val 6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AutoShape 12"/>
          <p:cNvSpPr>
            <a:spLocks noChangeArrowheads="1"/>
          </p:cNvSpPr>
          <p:nvPr/>
        </p:nvSpPr>
        <p:spPr bwMode="auto">
          <a:xfrm>
            <a:off x="2362200" y="5262563"/>
            <a:ext cx="533400" cy="152400"/>
          </a:xfrm>
          <a:prstGeom prst="roundRect">
            <a:avLst>
              <a:gd name="adj" fmla="val 1042"/>
            </a:avLst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flipV="1">
            <a:off x="2590800" y="5489575"/>
            <a:ext cx="1588" cy="460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1828800" y="6024563"/>
            <a:ext cx="3352800" cy="56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88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b="1">
                <a:latin typeface="Tahoma" charset="0"/>
                <a:cs typeface="HG Mincho Light J" charset="0"/>
              </a:rPr>
              <a:t>Enhancer associated with eve Stripe 2</a:t>
            </a:r>
          </a:p>
        </p:txBody>
      </p:sp>
      <p:sp>
        <p:nvSpPr>
          <p:cNvPr id="153615" name="Line 15"/>
          <p:cNvSpPr>
            <a:spLocks noChangeShapeType="1"/>
          </p:cNvSpPr>
          <p:nvPr/>
        </p:nvSpPr>
        <p:spPr bwMode="auto">
          <a:xfrm>
            <a:off x="730250" y="3190875"/>
            <a:ext cx="22796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1179513" y="3106738"/>
            <a:ext cx="533400" cy="152400"/>
          </a:xfrm>
          <a:prstGeom prst="roundRect">
            <a:avLst>
              <a:gd name="adj" fmla="val 1042"/>
            </a:avLst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AutoShape 17"/>
          <p:cNvSpPr>
            <a:spLocks noChangeArrowheads="1"/>
          </p:cNvSpPr>
          <p:nvPr/>
        </p:nvSpPr>
        <p:spPr bwMode="auto">
          <a:xfrm>
            <a:off x="2125663" y="3103563"/>
            <a:ext cx="836612" cy="157162"/>
          </a:xfrm>
          <a:prstGeom prst="roundRect">
            <a:avLst>
              <a:gd name="adj" fmla="val 1019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1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986213"/>
            <a:ext cx="652462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53619" name="Line 19"/>
          <p:cNvSpPr>
            <a:spLocks noChangeShapeType="1"/>
          </p:cNvSpPr>
          <p:nvPr/>
        </p:nvSpPr>
        <p:spPr bwMode="auto">
          <a:xfrm flipV="1">
            <a:off x="2366963" y="4054475"/>
            <a:ext cx="1587" cy="7985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0" name="Line 20"/>
          <p:cNvSpPr>
            <a:spLocks noChangeShapeType="1"/>
          </p:cNvSpPr>
          <p:nvPr/>
        </p:nvSpPr>
        <p:spPr bwMode="auto">
          <a:xfrm flipV="1">
            <a:off x="2906713" y="4054475"/>
            <a:ext cx="1587" cy="7985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1" name="Line 21"/>
          <p:cNvSpPr>
            <a:spLocks noChangeShapeType="1"/>
          </p:cNvSpPr>
          <p:nvPr/>
        </p:nvSpPr>
        <p:spPr bwMode="auto">
          <a:xfrm flipH="1" flipV="1">
            <a:off x="1652588" y="3395663"/>
            <a:ext cx="773112" cy="434975"/>
          </a:xfrm>
          <a:prstGeom prst="line">
            <a:avLst/>
          </a:prstGeom>
          <a:noFill/>
          <a:ln w="35941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2078038" y="2768600"/>
            <a:ext cx="1222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400">
                <a:latin typeface="Times New Roman" charset="0"/>
                <a:cs typeface="HG Mincho Light J" charset="0"/>
              </a:rPr>
              <a:t>Reporter gene</a:t>
            </a: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4400"/>
              <a:t>Enhancers are modular</a:t>
            </a:r>
            <a:endParaRPr lang="en-US" sz="4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69382"/>
      </p:ext>
    </p:extLst>
  </p:cSld>
  <p:clrMapOvr>
    <a:masterClrMapping/>
  </p:clrMapOvr>
  <p:transition spd="med" advTm="625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4D7C-FDAE-CA51-0244-E3F3FB94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A5C7-310C-354F-B259-3561047B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Genes form the most famous class of genomic segments. </a:t>
            </a:r>
          </a:p>
          <a:p>
            <a:r>
              <a:rPr lang="en-US" dirty="0"/>
              <a:t>Each gene is a subsequence of DNA (“genomic segment”) and has a function – encodes a protein.</a:t>
            </a:r>
          </a:p>
          <a:p>
            <a:r>
              <a:rPr lang="en-US" dirty="0"/>
              <a:t>Enhancers are another class of genomic segments</a:t>
            </a:r>
          </a:p>
          <a:p>
            <a:r>
              <a:rPr lang="en-US" dirty="0"/>
              <a:t>Each enhancer is a subsequence of DNA and has a function – regulates a gene’s expression.</a:t>
            </a:r>
          </a:p>
        </p:txBody>
      </p:sp>
    </p:spTree>
    <p:extLst>
      <p:ext uri="{BB962C8B-B14F-4D97-AF65-F5344CB8AC3E}">
        <p14:creationId xmlns:p14="http://schemas.microsoft.com/office/powerpoint/2010/main" val="35857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4116388"/>
          </a:xfr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>
              <a:lnSpc>
                <a:spcPct val="96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 </a:t>
            </a: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270125"/>
            <a:ext cx="6858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155653" name="Group 5"/>
          <p:cNvGrpSpPr>
            <a:grpSpLocks/>
          </p:cNvGrpSpPr>
          <p:nvPr/>
        </p:nvGrpSpPr>
        <p:grpSpPr bwMode="auto">
          <a:xfrm>
            <a:off x="2516188" y="2638425"/>
            <a:ext cx="1752600" cy="396875"/>
            <a:chOff x="1585" y="1662"/>
            <a:chExt cx="1104" cy="250"/>
          </a:xfrm>
        </p:grpSpPr>
        <p:sp>
          <p:nvSpPr>
            <p:cNvPr id="155654" name="AutoShape 6"/>
            <p:cNvSpPr>
              <a:spLocks noChangeArrowheads="1"/>
            </p:cNvSpPr>
            <p:nvPr/>
          </p:nvSpPr>
          <p:spPr bwMode="auto">
            <a:xfrm>
              <a:off x="1585" y="1662"/>
              <a:ext cx="1104" cy="250"/>
            </a:xfrm>
            <a:prstGeom prst="roundRect">
              <a:avLst>
                <a:gd name="adj" fmla="val 39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1585" y="1662"/>
              <a:ext cx="110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123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2000" i="1" u="sng">
                  <a:latin typeface="Tahoma" charset="0"/>
                  <a:cs typeface="HG Mincho Light J" charset="0"/>
                </a:rPr>
                <a:t>Eve </a:t>
              </a:r>
              <a:r>
                <a:rPr lang="en-GB" sz="2000" u="sng">
                  <a:latin typeface="Tahoma" charset="0"/>
                  <a:cs typeface="HG Mincho Light J" charset="0"/>
                </a:rPr>
                <a:t>Stripe 2</a:t>
              </a:r>
            </a:p>
          </p:txBody>
        </p:sp>
      </p:grpSp>
      <p:grpSp>
        <p:nvGrpSpPr>
          <p:cNvPr id="155656" name="Group 8"/>
          <p:cNvGrpSpPr>
            <a:grpSpLocks/>
          </p:cNvGrpSpPr>
          <p:nvPr/>
        </p:nvGrpSpPr>
        <p:grpSpPr bwMode="auto">
          <a:xfrm>
            <a:off x="5638800" y="3733800"/>
            <a:ext cx="2286000" cy="336550"/>
            <a:chOff x="3552" y="2352"/>
            <a:chExt cx="1440" cy="212"/>
          </a:xfrm>
        </p:grpSpPr>
        <p:sp>
          <p:nvSpPr>
            <p:cNvPr id="155657" name="AutoShape 9"/>
            <p:cNvSpPr>
              <a:spLocks noChangeArrowheads="1"/>
            </p:cNvSpPr>
            <p:nvPr/>
          </p:nvSpPr>
          <p:spPr bwMode="auto">
            <a:xfrm>
              <a:off x="3552" y="2352"/>
              <a:ext cx="1440" cy="212"/>
            </a:xfrm>
            <a:prstGeom prst="roundRect">
              <a:avLst>
                <a:gd name="adj" fmla="val 468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58" name="Text Box 10"/>
            <p:cNvSpPr txBox="1">
              <a:spLocks noChangeArrowheads="1"/>
            </p:cNvSpPr>
            <p:nvPr/>
          </p:nvSpPr>
          <p:spPr bwMode="auto">
            <a:xfrm>
              <a:off x="3552" y="2352"/>
              <a:ext cx="144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6000"/>
                </a:lnSpc>
                <a:spcBef>
                  <a:spcPts val="988"/>
                </a:spcBef>
                <a:buClr>
                  <a:srgbClr val="000000"/>
                </a:buClr>
                <a:buSzPct val="100000"/>
                <a:buFont typeface="Times New Roman" charset="0"/>
                <a:buNone/>
              </a:pPr>
              <a:r>
                <a:rPr lang="en-GB" sz="1600">
                  <a:latin typeface="Tahoma" charset="0"/>
                  <a:cs typeface="HG Mincho Light J" charset="0"/>
                </a:rPr>
                <a:t>From Steve Small, NYU</a:t>
              </a:r>
            </a:p>
          </p:txBody>
        </p:sp>
      </p:grpSp>
      <p:sp>
        <p:nvSpPr>
          <p:cNvPr id="155659" name="AutoShape 11"/>
          <p:cNvSpPr>
            <a:spLocks noChangeArrowheads="1"/>
          </p:cNvSpPr>
          <p:nvPr/>
        </p:nvSpPr>
        <p:spPr bwMode="auto">
          <a:xfrm>
            <a:off x="779463" y="2189163"/>
            <a:ext cx="7186612" cy="2357437"/>
          </a:xfrm>
          <a:prstGeom prst="roundRect">
            <a:avLst>
              <a:gd name="adj" fmla="val 6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0" name="AutoShape 12"/>
          <p:cNvSpPr>
            <a:spLocks noChangeArrowheads="1"/>
          </p:cNvSpPr>
          <p:nvPr/>
        </p:nvSpPr>
        <p:spPr bwMode="auto">
          <a:xfrm>
            <a:off x="2362200" y="5262563"/>
            <a:ext cx="533400" cy="152400"/>
          </a:xfrm>
          <a:prstGeom prst="roundRect">
            <a:avLst>
              <a:gd name="adj" fmla="val 1042"/>
            </a:avLst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V="1">
            <a:off x="2590800" y="5489575"/>
            <a:ext cx="1588" cy="4603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2" name="Text Box 14"/>
          <p:cNvSpPr txBox="1">
            <a:spLocks noChangeArrowheads="1"/>
          </p:cNvSpPr>
          <p:nvPr/>
        </p:nvSpPr>
        <p:spPr bwMode="auto">
          <a:xfrm>
            <a:off x="1828800" y="6024563"/>
            <a:ext cx="3200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6000"/>
              </a:lnSpc>
              <a:spcBef>
                <a:spcPts val="988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b="1">
                <a:latin typeface="Tahoma" charset="0"/>
                <a:cs typeface="HG Mincho Light J" charset="0"/>
              </a:rPr>
              <a:t>Enhancer associated with eve Stripe 2</a:t>
            </a:r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730250" y="3190875"/>
            <a:ext cx="22796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4" name="AutoShape 16"/>
          <p:cNvSpPr>
            <a:spLocks noChangeArrowheads="1"/>
          </p:cNvSpPr>
          <p:nvPr/>
        </p:nvSpPr>
        <p:spPr bwMode="auto">
          <a:xfrm>
            <a:off x="1179513" y="3106738"/>
            <a:ext cx="533400" cy="152400"/>
          </a:xfrm>
          <a:prstGeom prst="roundRect">
            <a:avLst>
              <a:gd name="adj" fmla="val 1042"/>
            </a:avLst>
          </a:prstGeom>
          <a:solidFill>
            <a:srgbClr val="00E4A8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665" name="AutoShape 17"/>
          <p:cNvSpPr>
            <a:spLocks noChangeArrowheads="1"/>
          </p:cNvSpPr>
          <p:nvPr/>
        </p:nvSpPr>
        <p:spPr bwMode="auto">
          <a:xfrm>
            <a:off x="2125663" y="3103563"/>
            <a:ext cx="836612" cy="157162"/>
          </a:xfrm>
          <a:prstGeom prst="roundRect">
            <a:avLst>
              <a:gd name="adj" fmla="val 1019"/>
            </a:avLst>
          </a:prstGeom>
          <a:solidFill>
            <a:srgbClr val="0047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566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986213"/>
            <a:ext cx="652462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55667" name="Line 19"/>
          <p:cNvSpPr>
            <a:spLocks noChangeShapeType="1"/>
          </p:cNvSpPr>
          <p:nvPr/>
        </p:nvSpPr>
        <p:spPr bwMode="auto">
          <a:xfrm flipV="1">
            <a:off x="2366963" y="4054475"/>
            <a:ext cx="1587" cy="7985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 flipV="1">
            <a:off x="2906713" y="4054475"/>
            <a:ext cx="1587" cy="7985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 flipH="1" flipV="1">
            <a:off x="1652588" y="3395663"/>
            <a:ext cx="773112" cy="434975"/>
          </a:xfrm>
          <a:prstGeom prst="line">
            <a:avLst/>
          </a:prstGeom>
          <a:noFill/>
          <a:ln w="35941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70" name="Text Box 22"/>
          <p:cNvSpPr txBox="1">
            <a:spLocks noChangeArrowheads="1"/>
          </p:cNvSpPr>
          <p:nvPr/>
        </p:nvSpPr>
        <p:spPr bwMode="auto">
          <a:xfrm>
            <a:off x="2078038" y="2768600"/>
            <a:ext cx="12223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400">
                <a:latin typeface="Times New Roman" charset="0"/>
                <a:cs typeface="HG Mincho Light J" charset="0"/>
              </a:rPr>
              <a:t>Reporter gene</a:t>
            </a:r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3765550" y="3184525"/>
            <a:ext cx="706438" cy="6350"/>
          </a:xfrm>
          <a:prstGeom prst="line">
            <a:avLst/>
          </a:prstGeom>
          <a:noFill/>
          <a:ln w="35941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5672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376488"/>
            <a:ext cx="342423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55673" name="Text Box 25"/>
          <p:cNvSpPr txBox="1">
            <a:spLocks noChangeArrowheads="1"/>
          </p:cNvSpPr>
          <p:nvPr/>
        </p:nvSpPr>
        <p:spPr bwMode="auto">
          <a:xfrm>
            <a:off x="5011738" y="4124325"/>
            <a:ext cx="3217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GB" sz="1600" b="1">
                <a:solidFill>
                  <a:srgbClr val="FF5050"/>
                </a:solidFill>
                <a:latin typeface="Times New Roman" charset="0"/>
                <a:cs typeface="HG Mincho Light J" charset="0"/>
              </a:rPr>
              <a:t>Reporter gene shows same pattern !</a:t>
            </a:r>
          </a:p>
        </p:txBody>
      </p:sp>
      <p:sp>
        <p:nvSpPr>
          <p:cNvPr id="155674" name="Rectangle 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4400"/>
              <a:t>Enhancers are modular</a:t>
            </a:r>
            <a:endParaRPr lang="en-US" sz="4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74244"/>
      </p:ext>
    </p:extLst>
  </p:cSld>
  <p:clrMapOvr>
    <a:masterClrMapping/>
  </p:clrMapOvr>
  <p:transition spd="med" advTm="4460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enhancers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ja-JP" altLang="en-US" dirty="0"/>
              <a:t>“</a:t>
            </a:r>
            <a:r>
              <a:rPr lang="en-US" dirty="0"/>
              <a:t>enhancer</a:t>
            </a:r>
            <a:r>
              <a:rPr lang="ja-JP" altLang="en-US" dirty="0"/>
              <a:t>”</a:t>
            </a:r>
            <a:r>
              <a:rPr lang="en-US" dirty="0"/>
              <a:t> has a cluster of binding sites that mediate the action of several transcription factors, to control a target gene’s expression</a:t>
            </a:r>
          </a:p>
          <a:p>
            <a:pPr>
              <a:buSzPct val="45000"/>
              <a:buFont typeface="StarSymbol" charset="0"/>
              <a:buChar char="●"/>
            </a:pPr>
            <a:r>
              <a:rPr lang="en-GB" dirty="0"/>
              <a:t>Enhancers are typically 200-1000 </a:t>
            </a:r>
            <a:r>
              <a:rPr lang="en-GB" dirty="0" err="1"/>
              <a:t>bp</a:t>
            </a:r>
            <a:r>
              <a:rPr lang="en-GB" dirty="0"/>
              <a:t> long</a:t>
            </a:r>
          </a:p>
          <a:p>
            <a:pPr>
              <a:buSzPct val="45000"/>
              <a:buFont typeface="StarSymbol" charset="0"/>
              <a:buChar char="●"/>
            </a:pPr>
            <a:r>
              <a:rPr lang="en-GB" dirty="0"/>
              <a:t>One or many occurrences of </a:t>
            </a:r>
            <a:r>
              <a:rPr lang="en-GB" i="1" dirty="0"/>
              <a:t>binding sites </a:t>
            </a:r>
            <a:r>
              <a:rPr lang="en-GB" dirty="0"/>
              <a:t>for transcription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7606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A case study in gene regulation: Embryonic development</a:t>
            </a:r>
          </a:p>
        </p:txBody>
      </p:sp>
    </p:spTree>
    <p:extLst>
      <p:ext uri="{BB962C8B-B14F-4D97-AF65-F5344CB8AC3E}">
        <p14:creationId xmlns:p14="http://schemas.microsoft.com/office/powerpoint/2010/main" val="136640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r>
              <a:rPr lang="en-US"/>
              <a:t>Segmentation of fruitfly embryo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1066800"/>
            <a:ext cx="353218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0838" name="Oval 6"/>
          <p:cNvSpPr>
            <a:spLocks noChangeArrowheads="1"/>
          </p:cNvSpPr>
          <p:nvPr/>
        </p:nvSpPr>
        <p:spPr bwMode="auto">
          <a:xfrm>
            <a:off x="685800" y="3048000"/>
            <a:ext cx="2209800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657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Cavity with</a:t>
            </a:r>
          </a:p>
          <a:p>
            <a:r>
              <a:rPr lang="en-US"/>
              <a:t>Single cell</a:t>
            </a:r>
          </a:p>
        </p:txBody>
      </p:sp>
      <p:sp>
        <p:nvSpPr>
          <p:cNvPr id="120841" name="AutoShape 9"/>
          <p:cNvSpPr>
            <a:spLocks noChangeArrowheads="1"/>
          </p:cNvSpPr>
          <p:nvPr/>
        </p:nvSpPr>
        <p:spPr bwMode="auto">
          <a:xfrm rot="1379500">
            <a:off x="2590800" y="4267200"/>
            <a:ext cx="2133600" cy="838200"/>
          </a:xfrm>
          <a:prstGeom prst="curvedUpArrow">
            <a:avLst>
              <a:gd name="adj1" fmla="val 50909"/>
              <a:gd name="adj2" fmla="val 101818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20842" name="Rectangle 10"/>
          <p:cNvSpPr>
            <a:spLocks noChangeArrowheads="1"/>
          </p:cNvSpPr>
          <p:nvPr/>
        </p:nvSpPr>
        <p:spPr bwMode="auto">
          <a:xfrm>
            <a:off x="4191000" y="3581400"/>
            <a:ext cx="3505200" cy="533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AutoShape 11"/>
          <p:cNvSpPr>
            <a:spLocks noChangeArrowheads="1"/>
          </p:cNvSpPr>
          <p:nvPr/>
        </p:nvSpPr>
        <p:spPr bwMode="auto">
          <a:xfrm>
            <a:off x="6019800" y="3657600"/>
            <a:ext cx="457200" cy="4572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4327525" y="6183313"/>
            <a:ext cx="3671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Source: From DNA to Diversity, Carroll et al.</a:t>
            </a:r>
            <a:endParaRPr lang="en-US"/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7315200" y="4114800"/>
            <a:ext cx="1235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Early</a:t>
            </a:r>
          </a:p>
          <a:p>
            <a:r>
              <a:rPr lang="en-US"/>
              <a:t>Embryo</a:t>
            </a:r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3260725" y="1411288"/>
            <a:ext cx="177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Adult fruitfly</a:t>
            </a:r>
          </a:p>
        </p:txBody>
      </p:sp>
    </p:spTree>
    <p:extLst>
      <p:ext uri="{BB962C8B-B14F-4D97-AF65-F5344CB8AC3E}">
        <p14:creationId xmlns:p14="http://schemas.microsoft.com/office/powerpoint/2010/main" val="11276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How does the asymmetry arise?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6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52400"/>
            <a:ext cx="3529012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3912" name="Group 8"/>
          <p:cNvGrpSpPr>
            <a:grpSpLocks/>
          </p:cNvGrpSpPr>
          <p:nvPr/>
        </p:nvGrpSpPr>
        <p:grpSpPr bwMode="auto">
          <a:xfrm>
            <a:off x="5867400" y="457200"/>
            <a:ext cx="3017838" cy="915988"/>
            <a:chOff x="3696" y="288"/>
            <a:chExt cx="1901" cy="577"/>
          </a:xfrm>
        </p:grpSpPr>
        <p:sp>
          <p:nvSpPr>
            <p:cNvPr id="123910" name="Text Box 6"/>
            <p:cNvSpPr txBox="1">
              <a:spLocks noChangeArrowheads="1"/>
            </p:cNvSpPr>
            <p:nvPr/>
          </p:nvSpPr>
          <p:spPr bwMode="auto">
            <a:xfrm>
              <a:off x="4176" y="288"/>
              <a:ext cx="142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Some genes are </a:t>
              </a:r>
            </a:p>
            <a:p>
              <a:r>
                <a:rPr lang="en-US" sz="1800"/>
                <a:t>asymmetrically </a:t>
              </a:r>
            </a:p>
            <a:p>
              <a:r>
                <a:rPr lang="en-US" sz="1800"/>
                <a:t>deposited by mother</a:t>
              </a:r>
              <a:endParaRPr lang="en-US"/>
            </a:p>
          </p:txBody>
        </p:sp>
        <p:sp>
          <p:nvSpPr>
            <p:cNvPr id="123911" name="Line 7"/>
            <p:cNvSpPr>
              <a:spLocks noChangeShapeType="1"/>
            </p:cNvSpPr>
            <p:nvPr/>
          </p:nvSpPr>
          <p:spPr bwMode="auto">
            <a:xfrm flipH="1">
              <a:off x="3696" y="57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55563" y="1981200"/>
            <a:ext cx="24590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Target genes are </a:t>
            </a:r>
          </a:p>
          <a:p>
            <a:r>
              <a:rPr lang="en-US" sz="1800"/>
              <a:t>expressed in </a:t>
            </a:r>
            <a:r>
              <a:rPr lang="ja-JP" altLang="en-US" sz="1800"/>
              <a:t>“</a:t>
            </a:r>
            <a:r>
              <a:rPr lang="en-US" sz="1800"/>
              <a:t>gapped</a:t>
            </a:r>
            <a:r>
              <a:rPr lang="ja-JP" altLang="en-US" sz="1800"/>
              <a:t>”</a:t>
            </a:r>
            <a:endParaRPr lang="en-US" sz="1800"/>
          </a:p>
          <a:p>
            <a:r>
              <a:rPr lang="en-US" sz="1800"/>
              <a:t>domains</a:t>
            </a:r>
            <a:endParaRPr lang="en-US"/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6400800" y="3657600"/>
            <a:ext cx="2319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Further refinement of</a:t>
            </a:r>
          </a:p>
          <a:p>
            <a:r>
              <a:rPr lang="en-US" sz="1800"/>
              <a:t>striped pattern.</a:t>
            </a:r>
          </a:p>
        </p:txBody>
      </p:sp>
    </p:spTree>
    <p:extLst>
      <p:ext uri="{BB962C8B-B14F-4D97-AF65-F5344CB8AC3E}">
        <p14:creationId xmlns:p14="http://schemas.microsoft.com/office/powerpoint/2010/main" val="41812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  <p:bldP spid="1239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Asymmetry of gap genes</a:t>
            </a:r>
          </a:p>
        </p:txBody>
      </p:sp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2590800" y="2590800"/>
            <a:ext cx="32766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23622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5562600" y="5410200"/>
            <a:ext cx="9906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5410200" y="484028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 G</a:t>
            </a: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41910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41148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4024313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39624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38862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38100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37338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3657600" y="25908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35814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>
            <a:off x="34290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35052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32766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1" name="Line 21"/>
          <p:cNvSpPr>
            <a:spLocks noChangeShapeType="1"/>
          </p:cNvSpPr>
          <p:nvPr/>
        </p:nvSpPr>
        <p:spPr bwMode="auto">
          <a:xfrm>
            <a:off x="32004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3" name="Line 23"/>
          <p:cNvSpPr>
            <a:spLocks noChangeShapeType="1"/>
          </p:cNvSpPr>
          <p:nvPr/>
        </p:nvSpPr>
        <p:spPr bwMode="auto">
          <a:xfrm>
            <a:off x="31242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4" name="Line 24"/>
          <p:cNvSpPr>
            <a:spLocks noChangeShapeType="1"/>
          </p:cNvSpPr>
          <p:nvPr/>
        </p:nvSpPr>
        <p:spPr bwMode="auto">
          <a:xfrm>
            <a:off x="3048000" y="2819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5" name="Line 25"/>
          <p:cNvSpPr>
            <a:spLocks noChangeShapeType="1"/>
          </p:cNvSpPr>
          <p:nvPr/>
        </p:nvSpPr>
        <p:spPr bwMode="auto">
          <a:xfrm>
            <a:off x="2971800" y="2819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6" name="Line 26"/>
          <p:cNvSpPr>
            <a:spLocks noChangeShapeType="1"/>
          </p:cNvSpPr>
          <p:nvPr/>
        </p:nvSpPr>
        <p:spPr bwMode="auto">
          <a:xfrm>
            <a:off x="2895600" y="28956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7" name="Line 27"/>
          <p:cNvSpPr>
            <a:spLocks noChangeShapeType="1"/>
          </p:cNvSpPr>
          <p:nvPr/>
        </p:nvSpPr>
        <p:spPr bwMode="auto">
          <a:xfrm>
            <a:off x="2819400" y="28956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9" name="Line 29"/>
          <p:cNvSpPr>
            <a:spLocks noChangeShapeType="1"/>
          </p:cNvSpPr>
          <p:nvPr/>
        </p:nvSpPr>
        <p:spPr bwMode="auto">
          <a:xfrm>
            <a:off x="2743200" y="297180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30" name="Line 30"/>
          <p:cNvSpPr>
            <a:spLocks noChangeShapeType="1"/>
          </p:cNvSpPr>
          <p:nvPr/>
        </p:nvSpPr>
        <p:spPr bwMode="auto">
          <a:xfrm>
            <a:off x="2667000" y="30480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365125" y="2651125"/>
            <a:ext cx="20253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Transcription Factor 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(ACTIVATOR)</a:t>
            </a:r>
            <a:endParaRPr lang="en-US" sz="1600" dirty="0"/>
          </a:p>
        </p:txBody>
      </p: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2590800" y="5486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2971800" y="5486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34" name="Rectangle 34"/>
          <p:cNvSpPr>
            <a:spLocks noChangeArrowheads="1"/>
          </p:cNvSpPr>
          <p:nvPr/>
        </p:nvSpPr>
        <p:spPr bwMode="auto">
          <a:xfrm>
            <a:off x="3124200" y="5486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3733800" y="5486400"/>
            <a:ext cx="76200" cy="76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Asymmetry of gap genes 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2590800" y="2590800"/>
            <a:ext cx="32766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>
            <a:off x="23622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5562600" y="5410200"/>
            <a:ext cx="9906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410200" y="484028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 G</a:t>
            </a: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1910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41148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4024313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>
            <a:off x="39624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38862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38100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37338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3657600" y="25908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35814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34290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>
            <a:off x="35052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>
            <a:off x="32766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32004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9" name="Line 21"/>
          <p:cNvSpPr>
            <a:spLocks noChangeShapeType="1"/>
          </p:cNvSpPr>
          <p:nvPr/>
        </p:nvSpPr>
        <p:spPr bwMode="auto">
          <a:xfrm>
            <a:off x="31242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0" name="Line 22"/>
          <p:cNvSpPr>
            <a:spLocks noChangeShapeType="1"/>
          </p:cNvSpPr>
          <p:nvPr/>
        </p:nvSpPr>
        <p:spPr bwMode="auto">
          <a:xfrm>
            <a:off x="3048000" y="2819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1" name="Line 23"/>
          <p:cNvSpPr>
            <a:spLocks noChangeShapeType="1"/>
          </p:cNvSpPr>
          <p:nvPr/>
        </p:nvSpPr>
        <p:spPr bwMode="auto">
          <a:xfrm>
            <a:off x="2971800" y="2819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Line 24"/>
          <p:cNvSpPr>
            <a:spLocks noChangeShapeType="1"/>
          </p:cNvSpPr>
          <p:nvPr/>
        </p:nvSpPr>
        <p:spPr bwMode="auto">
          <a:xfrm>
            <a:off x="2895600" y="28956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3" name="Line 25"/>
          <p:cNvSpPr>
            <a:spLocks noChangeShapeType="1"/>
          </p:cNvSpPr>
          <p:nvPr/>
        </p:nvSpPr>
        <p:spPr bwMode="auto">
          <a:xfrm>
            <a:off x="2819400" y="28956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Line 26"/>
          <p:cNvSpPr>
            <a:spLocks noChangeShapeType="1"/>
          </p:cNvSpPr>
          <p:nvPr/>
        </p:nvSpPr>
        <p:spPr bwMode="auto">
          <a:xfrm>
            <a:off x="2743200" y="297180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>
            <a:off x="2667000" y="30480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365125" y="2651125"/>
            <a:ext cx="20253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Transcription Factor 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(ACTIVATOR)</a:t>
            </a:r>
            <a:endParaRPr lang="en-US" sz="1600" dirty="0"/>
          </a:p>
        </p:txBody>
      </p:sp>
      <p:grpSp>
        <p:nvGrpSpPr>
          <p:cNvPr id="130096" name="Group 48"/>
          <p:cNvGrpSpPr>
            <a:grpSpLocks/>
          </p:cNvGrpSpPr>
          <p:nvPr/>
        </p:nvGrpSpPr>
        <p:grpSpPr bwMode="auto">
          <a:xfrm>
            <a:off x="2590800" y="5486400"/>
            <a:ext cx="1219200" cy="76200"/>
            <a:chOff x="1632" y="3456"/>
            <a:chExt cx="768" cy="48"/>
          </a:xfrm>
        </p:grpSpPr>
        <p:sp>
          <p:nvSpPr>
            <p:cNvPr id="130077" name="Rectangle 29"/>
            <p:cNvSpPr>
              <a:spLocks noChangeArrowheads="1"/>
            </p:cNvSpPr>
            <p:nvPr/>
          </p:nvSpPr>
          <p:spPr bwMode="auto">
            <a:xfrm>
              <a:off x="163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8" name="Rectangle 30"/>
            <p:cNvSpPr>
              <a:spLocks noChangeArrowheads="1"/>
            </p:cNvSpPr>
            <p:nvPr/>
          </p:nvSpPr>
          <p:spPr bwMode="auto">
            <a:xfrm>
              <a:off x="187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9" name="Rectangle 31"/>
            <p:cNvSpPr>
              <a:spLocks noChangeArrowheads="1"/>
            </p:cNvSpPr>
            <p:nvPr/>
          </p:nvSpPr>
          <p:spPr bwMode="auto">
            <a:xfrm>
              <a:off x="1968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0" name="Rectangle 32"/>
            <p:cNvSpPr>
              <a:spLocks noChangeArrowheads="1"/>
            </p:cNvSpPr>
            <p:nvPr/>
          </p:nvSpPr>
          <p:spPr bwMode="auto">
            <a:xfrm>
              <a:off x="235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090" name="Group 42"/>
          <p:cNvGrpSpPr>
            <a:grpSpLocks/>
          </p:cNvGrpSpPr>
          <p:nvPr/>
        </p:nvGrpSpPr>
        <p:grpSpPr bwMode="auto">
          <a:xfrm rot="33490">
            <a:off x="3619500" y="2590800"/>
            <a:ext cx="609600" cy="1371600"/>
            <a:chOff x="2208" y="1632"/>
            <a:chExt cx="384" cy="864"/>
          </a:xfrm>
        </p:grpSpPr>
        <p:sp>
          <p:nvSpPr>
            <p:cNvPr id="130081" name="Line 33"/>
            <p:cNvSpPr>
              <a:spLocks noChangeShapeType="1"/>
            </p:cNvSpPr>
            <p:nvPr/>
          </p:nvSpPr>
          <p:spPr bwMode="auto">
            <a:xfrm>
              <a:off x="2592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2" name="Line 34"/>
            <p:cNvSpPr>
              <a:spLocks noChangeShapeType="1"/>
            </p:cNvSpPr>
            <p:nvPr/>
          </p:nvSpPr>
          <p:spPr bwMode="auto">
            <a:xfrm>
              <a:off x="2544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3" name="Line 35"/>
            <p:cNvSpPr>
              <a:spLocks noChangeShapeType="1"/>
            </p:cNvSpPr>
            <p:nvPr/>
          </p:nvSpPr>
          <p:spPr bwMode="auto">
            <a:xfrm>
              <a:off x="2487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4" name="Line 36"/>
            <p:cNvSpPr>
              <a:spLocks noChangeShapeType="1"/>
            </p:cNvSpPr>
            <p:nvPr/>
          </p:nvSpPr>
          <p:spPr bwMode="auto">
            <a:xfrm>
              <a:off x="2448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5" name="Line 37"/>
            <p:cNvSpPr>
              <a:spLocks noChangeShapeType="1"/>
            </p:cNvSpPr>
            <p:nvPr/>
          </p:nvSpPr>
          <p:spPr bwMode="auto">
            <a:xfrm>
              <a:off x="2400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6" name="Line 38"/>
            <p:cNvSpPr>
              <a:spLocks noChangeShapeType="1"/>
            </p:cNvSpPr>
            <p:nvPr/>
          </p:nvSpPr>
          <p:spPr bwMode="auto">
            <a:xfrm>
              <a:off x="2352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7" name="Line 39"/>
            <p:cNvSpPr>
              <a:spLocks noChangeShapeType="1"/>
            </p:cNvSpPr>
            <p:nvPr/>
          </p:nvSpPr>
          <p:spPr bwMode="auto">
            <a:xfrm>
              <a:off x="2304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8" name="Line 40"/>
            <p:cNvSpPr>
              <a:spLocks noChangeShapeType="1"/>
            </p:cNvSpPr>
            <p:nvPr/>
          </p:nvSpPr>
          <p:spPr bwMode="auto">
            <a:xfrm>
              <a:off x="2256" y="1632"/>
              <a:ext cx="0" cy="816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9" name="Line 41"/>
            <p:cNvSpPr>
              <a:spLocks noChangeShapeType="1"/>
            </p:cNvSpPr>
            <p:nvPr/>
          </p:nvSpPr>
          <p:spPr bwMode="auto">
            <a:xfrm>
              <a:off x="2208" y="1680"/>
              <a:ext cx="0" cy="76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91" name="Text Box 43"/>
          <p:cNvSpPr txBox="1">
            <a:spLocks noChangeArrowheads="1"/>
          </p:cNvSpPr>
          <p:nvPr/>
        </p:nvSpPr>
        <p:spPr bwMode="auto">
          <a:xfrm>
            <a:off x="4572000" y="2057400"/>
            <a:ext cx="2306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Transcription Factor R1</a:t>
            </a:r>
          </a:p>
          <a:p>
            <a:r>
              <a:rPr lang="en-US" sz="1600">
                <a:solidFill>
                  <a:schemeClr val="hlink"/>
                </a:solidFill>
              </a:rPr>
              <a:t>(REPRESSOR)</a:t>
            </a:r>
          </a:p>
        </p:txBody>
      </p:sp>
      <p:grpSp>
        <p:nvGrpSpPr>
          <p:cNvPr id="130097" name="Group 49"/>
          <p:cNvGrpSpPr>
            <a:grpSpLocks/>
          </p:cNvGrpSpPr>
          <p:nvPr/>
        </p:nvGrpSpPr>
        <p:grpSpPr bwMode="auto">
          <a:xfrm>
            <a:off x="2743200" y="5486400"/>
            <a:ext cx="1219200" cy="76200"/>
            <a:chOff x="1728" y="3456"/>
            <a:chExt cx="768" cy="48"/>
          </a:xfrm>
        </p:grpSpPr>
        <p:sp>
          <p:nvSpPr>
            <p:cNvPr id="130092" name="Rectangle 44"/>
            <p:cNvSpPr>
              <a:spLocks noChangeArrowheads="1"/>
            </p:cNvSpPr>
            <p:nvPr/>
          </p:nvSpPr>
          <p:spPr bwMode="auto">
            <a:xfrm>
              <a:off x="2448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3" name="Rectangle 45"/>
            <p:cNvSpPr>
              <a:spLocks noChangeArrowheads="1"/>
            </p:cNvSpPr>
            <p:nvPr/>
          </p:nvSpPr>
          <p:spPr bwMode="auto">
            <a:xfrm>
              <a:off x="2064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4" name="Rectangle 46"/>
            <p:cNvSpPr>
              <a:spLocks noChangeArrowheads="1"/>
            </p:cNvSpPr>
            <p:nvPr/>
          </p:nvSpPr>
          <p:spPr bwMode="auto">
            <a:xfrm>
              <a:off x="1920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5" name="Rectangle 47"/>
            <p:cNvSpPr>
              <a:spLocks noChangeArrowheads="1"/>
            </p:cNvSpPr>
            <p:nvPr/>
          </p:nvSpPr>
          <p:spPr bwMode="auto">
            <a:xfrm>
              <a:off x="1728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101" name="Group 53"/>
          <p:cNvGrpSpPr>
            <a:grpSpLocks/>
          </p:cNvGrpSpPr>
          <p:nvPr/>
        </p:nvGrpSpPr>
        <p:grpSpPr bwMode="auto">
          <a:xfrm>
            <a:off x="3489325" y="4038600"/>
            <a:ext cx="1116013" cy="461963"/>
            <a:chOff x="2198" y="2544"/>
            <a:chExt cx="703" cy="291"/>
          </a:xfrm>
        </p:grpSpPr>
        <p:sp>
          <p:nvSpPr>
            <p:cNvPr id="130099" name="AutoShape 51"/>
            <p:cNvSpPr>
              <a:spLocks/>
            </p:cNvSpPr>
            <p:nvPr/>
          </p:nvSpPr>
          <p:spPr bwMode="auto">
            <a:xfrm rot="16200000">
              <a:off x="2424" y="2376"/>
              <a:ext cx="96" cy="432"/>
            </a:xfrm>
            <a:prstGeom prst="leftBrace">
              <a:avLst>
                <a:gd name="adj1" fmla="val 37500"/>
                <a:gd name="adj2" fmla="val 5069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0" name="Text Box 52"/>
            <p:cNvSpPr txBox="1">
              <a:spLocks noChangeArrowheads="1"/>
            </p:cNvSpPr>
            <p:nvPr/>
          </p:nvSpPr>
          <p:spPr bwMode="auto">
            <a:xfrm>
              <a:off x="2198" y="2662"/>
              <a:ext cx="7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Gene off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280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Asymmetry of gap genes</a:t>
            </a:r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2590800" y="2590800"/>
            <a:ext cx="32766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2362200" y="55626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5562600" y="5410200"/>
            <a:ext cx="990600" cy="1524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5410200" y="484028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Gene G</a:t>
            </a: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>
            <a:off x="41910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41148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4024313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9624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8862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38100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3733800" y="2590800"/>
            <a:ext cx="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>
            <a:off x="3657600" y="2590800"/>
            <a:ext cx="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35814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34290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35052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3352800" y="2667000"/>
            <a:ext cx="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>
            <a:off x="32766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>
            <a:off x="32004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3124200" y="27432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3048000" y="2819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2971800" y="2819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2895600" y="28956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2819400" y="2895600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2743200" y="297180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2667000" y="30480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365125" y="2651125"/>
            <a:ext cx="202531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Transcription Factor A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(ACTIVATOR)</a:t>
            </a:r>
            <a:endParaRPr lang="en-US" sz="1600" dirty="0"/>
          </a:p>
        </p:txBody>
      </p:sp>
      <p:grpSp>
        <p:nvGrpSpPr>
          <p:cNvPr id="132125" name="Group 29"/>
          <p:cNvGrpSpPr>
            <a:grpSpLocks/>
          </p:cNvGrpSpPr>
          <p:nvPr/>
        </p:nvGrpSpPr>
        <p:grpSpPr bwMode="auto">
          <a:xfrm>
            <a:off x="2590800" y="5486400"/>
            <a:ext cx="1219200" cy="76200"/>
            <a:chOff x="1632" y="3456"/>
            <a:chExt cx="768" cy="48"/>
          </a:xfrm>
        </p:grpSpPr>
        <p:sp>
          <p:nvSpPr>
            <p:cNvPr id="132126" name="Rectangle 30"/>
            <p:cNvSpPr>
              <a:spLocks noChangeArrowheads="1"/>
            </p:cNvSpPr>
            <p:nvPr/>
          </p:nvSpPr>
          <p:spPr bwMode="auto">
            <a:xfrm>
              <a:off x="163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7" name="Rectangle 31"/>
            <p:cNvSpPr>
              <a:spLocks noChangeArrowheads="1"/>
            </p:cNvSpPr>
            <p:nvPr/>
          </p:nvSpPr>
          <p:spPr bwMode="auto">
            <a:xfrm>
              <a:off x="187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8" name="Rectangle 32"/>
            <p:cNvSpPr>
              <a:spLocks noChangeArrowheads="1"/>
            </p:cNvSpPr>
            <p:nvPr/>
          </p:nvSpPr>
          <p:spPr bwMode="auto">
            <a:xfrm>
              <a:off x="1968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9" name="Rectangle 33"/>
            <p:cNvSpPr>
              <a:spLocks noChangeArrowheads="1"/>
            </p:cNvSpPr>
            <p:nvPr/>
          </p:nvSpPr>
          <p:spPr bwMode="auto">
            <a:xfrm>
              <a:off x="2352" y="3456"/>
              <a:ext cx="48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 rot="33490">
            <a:off x="3619500" y="2590800"/>
            <a:ext cx="609600" cy="1371600"/>
            <a:chOff x="2208" y="1632"/>
            <a:chExt cx="384" cy="864"/>
          </a:xfrm>
        </p:grpSpPr>
        <p:sp>
          <p:nvSpPr>
            <p:cNvPr id="132131" name="Line 35"/>
            <p:cNvSpPr>
              <a:spLocks noChangeShapeType="1"/>
            </p:cNvSpPr>
            <p:nvPr/>
          </p:nvSpPr>
          <p:spPr bwMode="auto">
            <a:xfrm>
              <a:off x="2592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2" name="Line 36"/>
            <p:cNvSpPr>
              <a:spLocks noChangeShapeType="1"/>
            </p:cNvSpPr>
            <p:nvPr/>
          </p:nvSpPr>
          <p:spPr bwMode="auto">
            <a:xfrm>
              <a:off x="2544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Line 37"/>
            <p:cNvSpPr>
              <a:spLocks noChangeShapeType="1"/>
            </p:cNvSpPr>
            <p:nvPr/>
          </p:nvSpPr>
          <p:spPr bwMode="auto">
            <a:xfrm>
              <a:off x="2487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Line 38"/>
            <p:cNvSpPr>
              <a:spLocks noChangeShapeType="1"/>
            </p:cNvSpPr>
            <p:nvPr/>
          </p:nvSpPr>
          <p:spPr bwMode="auto">
            <a:xfrm>
              <a:off x="2448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5" name="Line 39"/>
            <p:cNvSpPr>
              <a:spLocks noChangeShapeType="1"/>
            </p:cNvSpPr>
            <p:nvPr/>
          </p:nvSpPr>
          <p:spPr bwMode="auto">
            <a:xfrm>
              <a:off x="2400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Line 40"/>
            <p:cNvSpPr>
              <a:spLocks noChangeShapeType="1"/>
            </p:cNvSpPr>
            <p:nvPr/>
          </p:nvSpPr>
          <p:spPr bwMode="auto">
            <a:xfrm>
              <a:off x="2352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7" name="Line 41"/>
            <p:cNvSpPr>
              <a:spLocks noChangeShapeType="1"/>
            </p:cNvSpPr>
            <p:nvPr/>
          </p:nvSpPr>
          <p:spPr bwMode="auto">
            <a:xfrm>
              <a:off x="2304" y="1632"/>
              <a:ext cx="0" cy="86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8" name="Line 42"/>
            <p:cNvSpPr>
              <a:spLocks noChangeShapeType="1"/>
            </p:cNvSpPr>
            <p:nvPr/>
          </p:nvSpPr>
          <p:spPr bwMode="auto">
            <a:xfrm>
              <a:off x="2256" y="1632"/>
              <a:ext cx="0" cy="816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9" name="Line 43"/>
            <p:cNvSpPr>
              <a:spLocks noChangeShapeType="1"/>
            </p:cNvSpPr>
            <p:nvPr/>
          </p:nvSpPr>
          <p:spPr bwMode="auto">
            <a:xfrm>
              <a:off x="2208" y="1680"/>
              <a:ext cx="0" cy="76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40" name="Text Box 44"/>
          <p:cNvSpPr txBox="1">
            <a:spLocks noChangeArrowheads="1"/>
          </p:cNvSpPr>
          <p:nvPr/>
        </p:nvSpPr>
        <p:spPr bwMode="auto">
          <a:xfrm>
            <a:off x="4572000" y="2057400"/>
            <a:ext cx="2306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Transcription Factor R1</a:t>
            </a:r>
          </a:p>
          <a:p>
            <a:r>
              <a:rPr lang="en-US" sz="1600">
                <a:solidFill>
                  <a:schemeClr val="hlink"/>
                </a:solidFill>
              </a:rPr>
              <a:t>(REPRESSOR)</a:t>
            </a:r>
          </a:p>
        </p:txBody>
      </p:sp>
      <p:grpSp>
        <p:nvGrpSpPr>
          <p:cNvPr id="132141" name="Group 45"/>
          <p:cNvGrpSpPr>
            <a:grpSpLocks/>
          </p:cNvGrpSpPr>
          <p:nvPr/>
        </p:nvGrpSpPr>
        <p:grpSpPr bwMode="auto">
          <a:xfrm>
            <a:off x="2743200" y="5486400"/>
            <a:ext cx="1219200" cy="76200"/>
            <a:chOff x="1728" y="3456"/>
            <a:chExt cx="768" cy="48"/>
          </a:xfrm>
        </p:grpSpPr>
        <p:sp>
          <p:nvSpPr>
            <p:cNvPr id="132142" name="Rectangle 46"/>
            <p:cNvSpPr>
              <a:spLocks noChangeArrowheads="1"/>
            </p:cNvSpPr>
            <p:nvPr/>
          </p:nvSpPr>
          <p:spPr bwMode="auto">
            <a:xfrm>
              <a:off x="2448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43" name="Rectangle 47"/>
            <p:cNvSpPr>
              <a:spLocks noChangeArrowheads="1"/>
            </p:cNvSpPr>
            <p:nvPr/>
          </p:nvSpPr>
          <p:spPr bwMode="auto">
            <a:xfrm>
              <a:off x="2064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44" name="Rectangle 48"/>
            <p:cNvSpPr>
              <a:spLocks noChangeArrowheads="1"/>
            </p:cNvSpPr>
            <p:nvPr/>
          </p:nvSpPr>
          <p:spPr bwMode="auto">
            <a:xfrm>
              <a:off x="1920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45" name="Rectangle 49"/>
            <p:cNvSpPr>
              <a:spLocks noChangeArrowheads="1"/>
            </p:cNvSpPr>
            <p:nvPr/>
          </p:nvSpPr>
          <p:spPr bwMode="auto">
            <a:xfrm>
              <a:off x="1728" y="3456"/>
              <a:ext cx="48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2153" name="Group 57"/>
          <p:cNvGrpSpPr>
            <a:grpSpLocks/>
          </p:cNvGrpSpPr>
          <p:nvPr/>
        </p:nvGrpSpPr>
        <p:grpSpPr bwMode="auto">
          <a:xfrm>
            <a:off x="2705100" y="2736850"/>
            <a:ext cx="457200" cy="1066800"/>
            <a:chOff x="1712" y="1728"/>
            <a:chExt cx="288" cy="672"/>
          </a:xfrm>
        </p:grpSpPr>
        <p:sp>
          <p:nvSpPr>
            <p:cNvPr id="132146" name="Line 50"/>
            <p:cNvSpPr>
              <a:spLocks noChangeShapeType="1"/>
            </p:cNvSpPr>
            <p:nvPr/>
          </p:nvSpPr>
          <p:spPr bwMode="auto">
            <a:xfrm>
              <a:off x="2000" y="172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47" name="Line 51"/>
            <p:cNvSpPr>
              <a:spLocks noChangeShapeType="1"/>
            </p:cNvSpPr>
            <p:nvPr/>
          </p:nvSpPr>
          <p:spPr bwMode="auto">
            <a:xfrm>
              <a:off x="1952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48" name="Line 52"/>
            <p:cNvSpPr>
              <a:spLocks noChangeShapeType="1"/>
            </p:cNvSpPr>
            <p:nvPr/>
          </p:nvSpPr>
          <p:spPr bwMode="auto">
            <a:xfrm>
              <a:off x="1904" y="177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49" name="Line 53"/>
            <p:cNvSpPr>
              <a:spLocks noChangeShapeType="1"/>
            </p:cNvSpPr>
            <p:nvPr/>
          </p:nvSpPr>
          <p:spPr bwMode="auto">
            <a:xfrm>
              <a:off x="1856" y="182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50" name="Line 54"/>
            <p:cNvSpPr>
              <a:spLocks noChangeShapeType="1"/>
            </p:cNvSpPr>
            <p:nvPr/>
          </p:nvSpPr>
          <p:spPr bwMode="auto">
            <a:xfrm>
              <a:off x="1808" y="182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51" name="Line 55"/>
            <p:cNvSpPr>
              <a:spLocks noChangeShapeType="1"/>
            </p:cNvSpPr>
            <p:nvPr/>
          </p:nvSpPr>
          <p:spPr bwMode="auto">
            <a:xfrm>
              <a:off x="1760" y="18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52" name="Line 56"/>
            <p:cNvSpPr>
              <a:spLocks noChangeShapeType="1"/>
            </p:cNvSpPr>
            <p:nvPr/>
          </p:nvSpPr>
          <p:spPr bwMode="auto">
            <a:xfrm>
              <a:off x="1712" y="19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2157" name="Group 61"/>
          <p:cNvGrpSpPr>
            <a:grpSpLocks/>
          </p:cNvGrpSpPr>
          <p:nvPr/>
        </p:nvGrpSpPr>
        <p:grpSpPr bwMode="auto">
          <a:xfrm>
            <a:off x="2514600" y="5486400"/>
            <a:ext cx="1143000" cy="76200"/>
            <a:chOff x="1584" y="3456"/>
            <a:chExt cx="720" cy="48"/>
          </a:xfrm>
        </p:grpSpPr>
        <p:sp>
          <p:nvSpPr>
            <p:cNvPr id="132154" name="Rectangle 58"/>
            <p:cNvSpPr>
              <a:spLocks noChangeArrowheads="1"/>
            </p:cNvSpPr>
            <p:nvPr/>
          </p:nvSpPr>
          <p:spPr bwMode="auto">
            <a:xfrm>
              <a:off x="1584" y="345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55" name="Rectangle 59"/>
            <p:cNvSpPr>
              <a:spLocks noChangeArrowheads="1"/>
            </p:cNvSpPr>
            <p:nvPr/>
          </p:nvSpPr>
          <p:spPr bwMode="auto">
            <a:xfrm>
              <a:off x="1824" y="345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56" name="Rectangle 60"/>
            <p:cNvSpPr>
              <a:spLocks noChangeArrowheads="1"/>
            </p:cNvSpPr>
            <p:nvPr/>
          </p:nvSpPr>
          <p:spPr bwMode="auto">
            <a:xfrm>
              <a:off x="2256" y="3456"/>
              <a:ext cx="4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2158" name="Group 62"/>
          <p:cNvGrpSpPr>
            <a:grpSpLocks/>
          </p:cNvGrpSpPr>
          <p:nvPr/>
        </p:nvGrpSpPr>
        <p:grpSpPr bwMode="auto">
          <a:xfrm>
            <a:off x="3489325" y="4038600"/>
            <a:ext cx="1116013" cy="461963"/>
            <a:chOff x="2198" y="2544"/>
            <a:chExt cx="703" cy="291"/>
          </a:xfrm>
        </p:grpSpPr>
        <p:sp>
          <p:nvSpPr>
            <p:cNvPr id="132159" name="AutoShape 63"/>
            <p:cNvSpPr>
              <a:spLocks/>
            </p:cNvSpPr>
            <p:nvPr/>
          </p:nvSpPr>
          <p:spPr bwMode="auto">
            <a:xfrm rot="16200000">
              <a:off x="2424" y="2376"/>
              <a:ext cx="96" cy="432"/>
            </a:xfrm>
            <a:prstGeom prst="leftBrace">
              <a:avLst>
                <a:gd name="adj1" fmla="val 37500"/>
                <a:gd name="adj2" fmla="val 5069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60" name="Text Box 64"/>
            <p:cNvSpPr txBox="1">
              <a:spLocks noChangeArrowheads="1"/>
            </p:cNvSpPr>
            <p:nvPr/>
          </p:nvSpPr>
          <p:spPr bwMode="auto">
            <a:xfrm>
              <a:off x="2198" y="2662"/>
              <a:ext cx="7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Gene off here</a:t>
              </a:r>
            </a:p>
          </p:txBody>
        </p:sp>
      </p:grpSp>
      <p:grpSp>
        <p:nvGrpSpPr>
          <p:cNvPr id="132161" name="Group 65"/>
          <p:cNvGrpSpPr>
            <a:grpSpLocks/>
          </p:cNvGrpSpPr>
          <p:nvPr/>
        </p:nvGrpSpPr>
        <p:grpSpPr bwMode="auto">
          <a:xfrm>
            <a:off x="2381250" y="3886200"/>
            <a:ext cx="1116013" cy="461963"/>
            <a:chOff x="2198" y="2544"/>
            <a:chExt cx="703" cy="291"/>
          </a:xfrm>
        </p:grpSpPr>
        <p:sp>
          <p:nvSpPr>
            <p:cNvPr id="132162" name="AutoShape 66"/>
            <p:cNvSpPr>
              <a:spLocks/>
            </p:cNvSpPr>
            <p:nvPr/>
          </p:nvSpPr>
          <p:spPr bwMode="auto">
            <a:xfrm rot="16200000">
              <a:off x="2424" y="2376"/>
              <a:ext cx="96" cy="432"/>
            </a:xfrm>
            <a:prstGeom prst="leftBrace">
              <a:avLst>
                <a:gd name="adj1" fmla="val 37500"/>
                <a:gd name="adj2" fmla="val 5069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63" name="Text Box 67"/>
            <p:cNvSpPr txBox="1">
              <a:spLocks noChangeArrowheads="1"/>
            </p:cNvSpPr>
            <p:nvPr/>
          </p:nvSpPr>
          <p:spPr bwMode="auto">
            <a:xfrm>
              <a:off x="2198" y="2662"/>
              <a:ext cx="7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Gene off here</a:t>
              </a:r>
            </a:p>
          </p:txBody>
        </p:sp>
      </p:grpSp>
      <p:grpSp>
        <p:nvGrpSpPr>
          <p:cNvPr id="132166" name="Group 70"/>
          <p:cNvGrpSpPr>
            <a:grpSpLocks/>
          </p:cNvGrpSpPr>
          <p:nvPr/>
        </p:nvGrpSpPr>
        <p:grpSpPr bwMode="auto">
          <a:xfrm>
            <a:off x="2955925" y="2117725"/>
            <a:ext cx="960438" cy="396875"/>
            <a:chOff x="1862" y="1334"/>
            <a:chExt cx="605" cy="250"/>
          </a:xfrm>
        </p:grpSpPr>
        <p:sp>
          <p:nvSpPr>
            <p:cNvPr id="132164" name="AutoShape 68"/>
            <p:cNvSpPr>
              <a:spLocks/>
            </p:cNvSpPr>
            <p:nvPr/>
          </p:nvSpPr>
          <p:spPr bwMode="auto">
            <a:xfrm rot="5400000">
              <a:off x="2112" y="1440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65" name="Text Box 69"/>
            <p:cNvSpPr txBox="1">
              <a:spLocks noChangeArrowheads="1"/>
            </p:cNvSpPr>
            <p:nvPr/>
          </p:nvSpPr>
          <p:spPr bwMode="auto">
            <a:xfrm>
              <a:off x="1862" y="1334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/>
                <a:t>Gene on here</a:t>
              </a:r>
              <a:endParaRPr lang="en-US" sz="1400"/>
            </a:p>
          </p:txBody>
        </p:sp>
      </p:grpSp>
      <p:sp>
        <p:nvSpPr>
          <p:cNvPr id="132167" name="Text Box 71"/>
          <p:cNvSpPr txBox="1">
            <a:spLocks noChangeArrowheads="1"/>
          </p:cNvSpPr>
          <p:nvPr/>
        </p:nvSpPr>
        <p:spPr bwMode="auto">
          <a:xfrm>
            <a:off x="228600" y="3810000"/>
            <a:ext cx="2306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Transcription Factor R2</a:t>
            </a:r>
          </a:p>
          <a:p>
            <a:r>
              <a:rPr lang="en-US" sz="1600"/>
              <a:t>(REPRESSOR)</a:t>
            </a:r>
          </a:p>
        </p:txBody>
      </p:sp>
    </p:spTree>
    <p:extLst>
      <p:ext uri="{BB962C8B-B14F-4D97-AF65-F5344CB8AC3E}">
        <p14:creationId xmlns:p14="http://schemas.microsoft.com/office/powerpoint/2010/main" val="392847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537</Words>
  <Application>Microsoft Macintosh PowerPoint</Application>
  <PresentationFormat>On-screen Show (4:3)</PresentationFormat>
  <Paragraphs>136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StarSymbol</vt:lpstr>
      <vt:lpstr>Tahoma</vt:lpstr>
      <vt:lpstr>Times New Roman</vt:lpstr>
      <vt:lpstr>Office Theme</vt:lpstr>
      <vt:lpstr>“Enhancers”</vt:lpstr>
      <vt:lpstr>Enhancers</vt:lpstr>
      <vt:lpstr>A case study in gene regulation: Embryonic development</vt:lpstr>
      <vt:lpstr>Segmentation of fruitfly embryo</vt:lpstr>
      <vt:lpstr>How does the asymmetry arise?</vt:lpstr>
      <vt:lpstr>PowerPoint Presentation</vt:lpstr>
      <vt:lpstr>Asymmetry of gap genes</vt:lpstr>
      <vt:lpstr>Asymmetry of gap genes </vt:lpstr>
      <vt:lpstr>Asymmetry of gap genes</vt:lpstr>
      <vt:lpstr>Asymmetry of gap genes</vt:lpstr>
      <vt:lpstr>This is how an asymmetric expression pattern arises</vt:lpstr>
      <vt:lpstr>A real example: eve stripe 2 enhancer</vt:lpstr>
      <vt:lpstr>“Enhancer”</vt:lpstr>
      <vt:lpstr>Enhancers are modular</vt:lpstr>
      <vt:lpstr>Enhancers are modular</vt:lpstr>
      <vt:lpstr>Enhancers are modular</vt:lpstr>
      <vt:lpstr>Enhancers are modular</vt:lpstr>
      <vt:lpstr>PowerPoint Presentation</vt:lpstr>
      <vt:lpstr>PowerPoint Presentation</vt:lpstr>
      <vt:lpstr>PowerPoint Presentation</vt:lpstr>
      <vt:lpstr>Summary of enhancers</vt:lpstr>
    </vt:vector>
  </TitlesOfParts>
  <Company>University of Illinois at Urbana-Champaign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598SS Lecture 3</dc:title>
  <dc:creator>Saurabh Sinha</dc:creator>
  <cp:lastModifiedBy>Sinha, Saurabh</cp:lastModifiedBy>
  <cp:revision>21</cp:revision>
  <dcterms:created xsi:type="dcterms:W3CDTF">2011-10-25T21:30:11Z</dcterms:created>
  <dcterms:modified xsi:type="dcterms:W3CDTF">2023-01-05T21:13:09Z</dcterms:modified>
</cp:coreProperties>
</file>