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3" r:id="rId16"/>
    <p:sldId id="274" r:id="rId17"/>
    <p:sldId id="270" r:id="rId18"/>
    <p:sldId id="276" r:id="rId19"/>
    <p:sldId id="271" r:id="rId20"/>
    <p:sldId id="272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48"/>
  </p:normalViewPr>
  <p:slideViewPr>
    <p:cSldViewPr snapToGrid="0">
      <p:cViewPr varScale="1">
        <p:scale>
          <a:sx n="107" d="100"/>
          <a:sy n="107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1C1AC-E95B-514D-A3CC-B72188E95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F8A25-D628-92EF-8B67-F27E22684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6EF26-BFFA-62F2-3F5E-9D2F2B6A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2F85-A734-9842-A3A2-CB4543A79998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217B-1935-61A4-F499-26FB0D62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6244-AE74-8B9F-A38B-3B485785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84BC-D0DC-AC4A-A446-6D1661A1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46A1-5FD4-EE57-4CD1-47002C64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79B05-E05C-AFC9-8870-2DD44ACE9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BFB74-8230-932C-A3F4-F65EAAF0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2F85-A734-9842-A3A2-CB4543A79998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EE579-FD4C-5958-6A0A-D129CBAA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D38D2-3DC7-D06F-FB44-142704B0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84BC-D0DC-AC4A-A446-6D1661A1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2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5955E-4392-E4F4-946E-2519951E7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8D3A1-ACD4-8551-682C-FFB9FDB92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BD53E-63CA-AEF2-2F1A-5DFA5B56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2F85-A734-9842-A3A2-CB4543A79998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74B56-0615-99DE-FCC5-F2601804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A9176-C756-6129-68A9-7898363F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84BC-D0DC-AC4A-A446-6D1661A1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9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8A9C-5540-1CDF-5348-C47E0CB6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8EB4-BCD4-3E28-1BA0-948CFA218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28C40-F1C6-3B61-7937-ED29057D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2F85-A734-9842-A3A2-CB4543A79998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2E84-5BAD-E50E-D6C1-B574E02D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36EA3-120C-2C26-54E8-FA71979B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84BC-D0DC-AC4A-A446-6D1661A1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7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4D49-D0E1-F99C-0BF2-B9B6C4CB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94438-8EEC-988C-DF9C-F5A5ECEC6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86B17-DC2D-9B96-927D-C50DD84E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2F85-A734-9842-A3A2-CB4543A79998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1846-999D-71C1-1BA6-03EDF2D3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13A4B-D023-910B-1B9B-2129CA60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84BC-D0DC-AC4A-A446-6D1661A1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8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8C7F-744D-1255-11B2-471CEFCE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1E0EA-D8A4-3685-F62B-BAEA54249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91C19-F76F-738D-0A0D-6508D1E78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DCA9D-FBA9-9EC2-182E-5A78ECE8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2F85-A734-9842-A3A2-CB4543A79998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87C23-B3BB-1E99-994E-AF0A74FA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6FE2D-9CB7-BF13-B846-02DD4295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84BC-D0DC-AC4A-A446-6D1661A1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0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C78C-DB9B-C89B-A2B9-73235D61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A37FD-D4D7-5BE7-CD9F-3FE96A618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133E7-F198-9E05-3D82-8BCA18B51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B4011-B5BB-88E0-DD38-1BB7729A3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E2CA5-F749-2F8D-8BDA-A5AE913F4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A36159-CC08-3965-D95F-DCFCB477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2F85-A734-9842-A3A2-CB4543A79998}" type="datetimeFigureOut">
              <a:rPr lang="en-US" smtClean="0"/>
              <a:t>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A2F3B-E46E-A7B4-A9FF-C1352EB0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EE683-6EE2-A84C-54B2-C5DBB545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84BC-D0DC-AC4A-A446-6D1661A1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3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FA39-8DAE-9794-4C90-79828B3D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51475-9885-A2E1-CD64-2C612585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2F85-A734-9842-A3A2-CB4543A79998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A8FC7-110F-42B8-DB09-C0B72CAF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37682-0B34-EAD3-D481-350229C2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84BC-D0DC-AC4A-A446-6D1661A1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8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11AD1-0C75-F7D2-75D5-EF31FDA4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2F85-A734-9842-A3A2-CB4543A79998}" type="datetimeFigureOut">
              <a:rPr lang="en-US" smtClean="0"/>
              <a:t>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96C4D5-E829-ED31-E7E5-C37A240D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1C64E-ACBB-593A-0D66-5B5A8235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84BC-D0DC-AC4A-A446-6D1661A1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6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58C9-B00D-3FBE-6662-A004AE0E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23B4C-8269-6E59-C5A9-0CC7EDC66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8DA0F-2DA3-530D-1099-3DA716744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185C8-EE9A-2C19-50EB-086118A7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2F85-A734-9842-A3A2-CB4543A79998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33E40-3654-642D-660F-E5A49C40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37864-2144-700F-5541-34ED0F17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84BC-D0DC-AC4A-A446-6D1661A1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7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CC02-A30F-AB9F-7305-EAF0C4DA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6F8A8-E73D-41E1-E5D1-6F554D70E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E9988-75FB-FE46-4F44-2B30AF799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37982-F103-296C-1CBE-FAA4FD12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2F85-A734-9842-A3A2-CB4543A79998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682C2-57B2-0188-4E71-224DA511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584C9-4192-9233-86E1-E118681E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84BC-D0DC-AC4A-A446-6D1661A1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4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FB205-FB85-05F9-471E-D4C2AD48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86302-38BB-698D-5F0D-54FD5C63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9FB80-77B3-D262-F95E-9E8DFB12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02F85-A734-9842-A3A2-CB4543A79998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F1353-91CC-E750-16C5-E08404D6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DC7D0-A121-015C-F8AF-D817CFD75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984BC-D0DC-AC4A-A446-6D1661A1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FF08-964C-73C7-60DC-8F092ABEC7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effectLst/>
                <a:latin typeface="Helvetica" pitchFamily="2" charset="0"/>
              </a:rPr>
              <a:t>Enhanced Regulatory Sequence Prediction Using Gapped k-</a:t>
            </a:r>
            <a:r>
              <a:rPr lang="en-US" sz="4000" dirty="0" err="1">
                <a:effectLst/>
                <a:latin typeface="Helvetica" pitchFamily="2" charset="0"/>
              </a:rPr>
              <a:t>mer</a:t>
            </a:r>
            <a:r>
              <a:rPr lang="en-US" sz="4000" dirty="0">
                <a:latin typeface="Helvetica" pitchFamily="2" charset="0"/>
              </a:rPr>
              <a:t> </a:t>
            </a:r>
            <a:r>
              <a:rPr lang="en-US" sz="4000" dirty="0">
                <a:effectLst/>
                <a:latin typeface="Helvetica" pitchFamily="2" charset="0"/>
              </a:rPr>
              <a:t>Features.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C8153-BA03-98B5-52A9-0FAFEC935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Ghandi</a:t>
            </a:r>
            <a:r>
              <a:rPr lang="en-US" dirty="0"/>
              <a:t> M, Lee D, Mohammad-Noori M, Beer M.</a:t>
            </a:r>
          </a:p>
        </p:txBody>
      </p:sp>
    </p:spTree>
    <p:extLst>
      <p:ext uri="{BB962C8B-B14F-4D97-AF65-F5344CB8AC3E}">
        <p14:creationId xmlns:p14="http://schemas.microsoft.com/office/powerpoint/2010/main" val="208777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377D-18D8-A206-DF02-8704E928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“kernel function” in SVMs?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0A8C0B-BC78-B1DC-9457-B3F2271D1A1C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69068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dot product may be taken in a higher dimensional space (feature space) and the SVM algorithm is still happy</a:t>
            </a:r>
          </a:p>
          <a:p>
            <a:endParaRPr lang="en-US"/>
          </a:p>
          <a:p>
            <a:r>
              <a:rPr lang="en-US"/>
              <a:t>It does NOT NEED the actual vectors in the higher-dimensional (feature) space, just their dot product</a:t>
            </a:r>
          </a:p>
          <a:p>
            <a:endParaRPr lang="en-US"/>
          </a:p>
          <a:p>
            <a:r>
              <a:rPr lang="en-US"/>
              <a:t>The dot product in feature space is some function of the original vectors X and Y, and is called the </a:t>
            </a:r>
            <a:r>
              <a:rPr lang="ja-JP" altLang="en-US"/>
              <a:t>“</a:t>
            </a:r>
            <a:r>
              <a:rPr lang="en-US"/>
              <a:t>kernel function</a:t>
            </a:r>
            <a:r>
              <a:rPr lang="ja-JP" altLang="en-US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9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8B220600-E803-3066-CB9B-5F2CD0A20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8150" y="977436"/>
            <a:ext cx="6235700" cy="2641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17FCDE-979A-361C-B22D-62D879DF66D5}"/>
              </a:ext>
            </a:extLst>
          </p:cNvPr>
          <p:cNvSpPr txBox="1"/>
          <p:nvPr/>
        </p:nvSpPr>
        <p:spPr>
          <a:xfrm>
            <a:off x="2838202" y="4132613"/>
            <a:ext cx="7392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function is also called the “cosine similarity score” of the two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 commonly used similarity score between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equal to the cosine of the angle between the two vectors.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3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AE26-082F-43CB-935B-3D1C8766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Efficient calculation of similarity score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3149099-A51F-570B-CA52-DED96F43E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584" y="1792819"/>
            <a:ext cx="6159500" cy="8001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EA6822D-37C3-50EE-13D0-B42EB24BD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484" y="3105154"/>
            <a:ext cx="6070600" cy="787400"/>
          </a:xfrm>
          <a:prstGeom prst="rect">
            <a:avLst/>
          </a:prstGeom>
        </p:spPr>
      </p:pic>
      <p:pic>
        <p:nvPicPr>
          <p:cNvPr id="9" name="Picture 8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12ACA16A-D06B-3A9A-6A37-644E356FD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734" y="4434428"/>
            <a:ext cx="3352800" cy="850900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5EE1DF10-C0BB-F0EE-749A-F3C80FEAB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7584" y="5461003"/>
            <a:ext cx="60071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4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AE26-082F-43CB-935B-3D1C8766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6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Efficient calculation of similarity score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AA245CA3-8A26-F6F2-2A1A-00962FA26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1351890"/>
            <a:ext cx="61468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50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AE26-082F-43CB-935B-3D1C8766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6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Efficient calculation of similarity score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AA68542-0CA7-25AD-36F6-6C023FF46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40" y="2405139"/>
            <a:ext cx="9885119" cy="183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61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FF8B-8DE1-F8FE-449C-E6C859B3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sets and Evaluations</a:t>
            </a:r>
          </a:p>
        </p:txBody>
      </p:sp>
      <p:pic>
        <p:nvPicPr>
          <p:cNvPr id="5" name="Content Placeholder 4" descr="A close-up of a document&#10;&#10;Description automatically generated with low confidence">
            <a:extLst>
              <a:ext uri="{FF2B5EF4-FFF2-40B4-BE49-F238E27FC236}">
                <a16:creationId xmlns:a16="http://schemas.microsoft.com/office/drawing/2014/main" id="{02CE4BC6-6E6B-1BB8-6B30-1577C6CCB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472" y="1524433"/>
            <a:ext cx="5969055" cy="303490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FB92F1E-FAF4-A7FC-BE76-34DF0D54E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472" y="5048319"/>
            <a:ext cx="6108700" cy="1562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9E41B-C2DC-D631-FC4D-026D5C32CAE1}"/>
              </a:ext>
            </a:extLst>
          </p:cNvPr>
          <p:cNvSpPr txBox="1"/>
          <p:nvPr/>
        </p:nvSpPr>
        <p:spPr>
          <a:xfrm>
            <a:off x="9462524" y="2375064"/>
            <a:ext cx="2448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a “positive” is a </a:t>
            </a:r>
            <a:r>
              <a:rPr lang="en-US" dirty="0" err="1"/>
              <a:t>ChIP</a:t>
            </a:r>
            <a:r>
              <a:rPr lang="en-US" dirty="0"/>
              <a:t> peak for a TF.</a:t>
            </a:r>
          </a:p>
        </p:txBody>
      </p:sp>
    </p:spTree>
    <p:extLst>
      <p:ext uri="{BB962C8B-B14F-4D97-AF65-F5344CB8AC3E}">
        <p14:creationId xmlns:p14="http://schemas.microsoft.com/office/powerpoint/2010/main" val="204378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FF8B-8DE1-F8FE-449C-E6C859B3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sets and Evaluations</a:t>
            </a: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4AEFA49-5A97-2E6A-4880-617D07D77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722" y="1638300"/>
            <a:ext cx="5956300" cy="1790700"/>
          </a:xfrm>
          <a:prstGeom prst="rect">
            <a:avLst/>
          </a:prstGeom>
        </p:spPr>
      </p:pic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8081002F-2529-0FC4-829C-D2833BBFC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700" y="4711700"/>
            <a:ext cx="6070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8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C62B-74B7-9A1A-ADBA-20577B7C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Gapped k-</a:t>
            </a:r>
            <a:r>
              <a:rPr lang="en-US" dirty="0" err="1"/>
              <a:t>mer</a:t>
            </a:r>
            <a:r>
              <a:rPr lang="en-US" dirty="0"/>
              <a:t> SVM outperforms k-</a:t>
            </a:r>
            <a:r>
              <a:rPr lang="en-US" dirty="0" err="1"/>
              <a:t>mer</a:t>
            </a:r>
            <a:r>
              <a:rPr lang="en-US" dirty="0"/>
              <a:t> SVM	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0B3FFF8B-EBD7-1D92-A605-C0EB61061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246" y="1368025"/>
            <a:ext cx="5273622" cy="5234917"/>
          </a:xfrm>
        </p:spPr>
      </p:pic>
      <p:pic>
        <p:nvPicPr>
          <p:cNvPr id="7" name="Picture 6" descr="A close-up of a document&#10;&#10;Description automatically generated with low confidence">
            <a:extLst>
              <a:ext uri="{FF2B5EF4-FFF2-40B4-BE49-F238E27FC236}">
                <a16:creationId xmlns:a16="http://schemas.microsoft.com/office/drawing/2014/main" id="{B982B200-E50A-AE7E-D776-78943BCFD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869" y="3429000"/>
            <a:ext cx="6496048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52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A83F-9D1D-717B-8FB8-47C54B7F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data sets for evaluation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01427455-458D-93A2-229B-566FA4417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565" y="2640199"/>
            <a:ext cx="10322870" cy="19506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24418F-0A2C-03E7-FB09-2AB2EFB2E388}"/>
              </a:ext>
            </a:extLst>
          </p:cNvPr>
          <p:cNvSpPr txBox="1"/>
          <p:nvPr/>
        </p:nvSpPr>
        <p:spPr>
          <a:xfrm>
            <a:off x="3351745" y="5231558"/>
            <a:ext cx="5488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there are 467 different data sets here. Each data set comprises a set of positives (</a:t>
            </a:r>
            <a:r>
              <a:rPr lang="en-US" dirty="0" err="1"/>
              <a:t>ChIP</a:t>
            </a:r>
            <a:r>
              <a:rPr lang="en-US" dirty="0"/>
              <a:t> peaks of a TF) and a set of negatives (non-peaks)</a:t>
            </a:r>
          </a:p>
        </p:txBody>
      </p:sp>
    </p:spTree>
    <p:extLst>
      <p:ext uri="{BB962C8B-B14F-4D97-AF65-F5344CB8AC3E}">
        <p14:creationId xmlns:p14="http://schemas.microsoft.com/office/powerpoint/2010/main" val="388268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123F-7A74-878F-B048-FC0562FE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to other “kernels”</a:t>
            </a:r>
          </a:p>
        </p:txBody>
      </p:sp>
      <p:pic>
        <p:nvPicPr>
          <p:cNvPr id="5" name="Content Placeholder 4" descr="A close-up of a document&#10;&#10;Description automatically generated with medium confidence">
            <a:extLst>
              <a:ext uri="{FF2B5EF4-FFF2-40B4-BE49-F238E27FC236}">
                <a16:creationId xmlns:a16="http://schemas.microsoft.com/office/drawing/2014/main" id="{B699659C-5539-1A0D-989B-3BEE1D8AA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465" y="1690688"/>
            <a:ext cx="5895069" cy="4351338"/>
          </a:xfrm>
        </p:spPr>
      </p:pic>
    </p:spTree>
    <p:extLst>
      <p:ext uri="{BB962C8B-B14F-4D97-AF65-F5344CB8AC3E}">
        <p14:creationId xmlns:p14="http://schemas.microsoft.com/office/powerpoint/2010/main" val="106233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969B-AF0F-5AA8-ECD4-2C49BAD9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A663A-224D-48F9-1223-51362C7AE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 fundamental step in understanding enhancers is the development of DNA sequence-based models to predict the tissue specific activity of regulatory elements”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Goal: given a sequence (of length typical of enhancers), predict if it is an enhancer. A “sequence-to-function” model for enhancers. </a:t>
            </a:r>
          </a:p>
        </p:txBody>
      </p:sp>
    </p:spTree>
    <p:extLst>
      <p:ext uri="{BB962C8B-B14F-4D97-AF65-F5344CB8AC3E}">
        <p14:creationId xmlns:p14="http://schemas.microsoft.com/office/powerpoint/2010/main" val="261587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6FD0-5D44-63A1-62C4-42096037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to other “kernels”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85A3AF8-9E9D-F64E-0FAC-26FA44D60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052" y="2176670"/>
            <a:ext cx="7772400" cy="38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23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E5A7-6402-6DAF-5D1B-E4191412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Interpreting a trained model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D740B567-813D-9478-A39F-6CAA03317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450" y="1573367"/>
            <a:ext cx="6007100" cy="1079500"/>
          </a:xfr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E3A455EA-18AE-5074-9040-CCDAD7024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0" y="2654300"/>
            <a:ext cx="5892800" cy="15494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97F277C-85BA-A318-33E1-C4D6A8B0A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450" y="4737100"/>
            <a:ext cx="59309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7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D762-01E1-8415-2D58-AA24EC1C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this model useful?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B5C2D-B2B1-5891-A570-72D6546F6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train </a:t>
            </a:r>
            <a:r>
              <a:rPr lang="en-US" dirty="0" err="1"/>
              <a:t>gkm</a:t>
            </a:r>
            <a:r>
              <a:rPr lang="en-US" dirty="0"/>
              <a:t>-SVM to predict DNA-binding of a TF (say T) in some biological condition (say C), we need </a:t>
            </a:r>
            <a:r>
              <a:rPr lang="en-US" dirty="0" err="1"/>
              <a:t>ChIP</a:t>
            </a:r>
            <a:r>
              <a:rPr lang="en-US" dirty="0"/>
              <a:t>-seq data for that TF (T) in that condition (C). </a:t>
            </a:r>
          </a:p>
          <a:p>
            <a:endParaRPr lang="en-US" dirty="0"/>
          </a:p>
          <a:p>
            <a:r>
              <a:rPr lang="en-US" dirty="0"/>
              <a:t>What is the use of learning to predict something if we already know that something </a:t>
            </a:r>
            <a:r>
              <a:rPr lang="en-US"/>
              <a:t>through experimental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0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0190-A6BF-065D-2576-F8C710AC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4E3C8-5C6D-485A-3EDF-A83C04DD3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5244" cy="4351338"/>
          </a:xfrm>
        </p:spPr>
        <p:txBody>
          <a:bodyPr/>
          <a:lstStyle/>
          <a:p>
            <a:r>
              <a:rPr lang="en-US" dirty="0"/>
              <a:t>Clearly, we have a classification problem at hand. </a:t>
            </a:r>
          </a:p>
          <a:p>
            <a:endParaRPr lang="en-US" dirty="0"/>
          </a:p>
          <a:p>
            <a:r>
              <a:rPr lang="en-US" dirty="0"/>
              <a:t>Recall, a classifier is a function that predicts a “label” (positive/negative) from a vector.</a:t>
            </a:r>
          </a:p>
          <a:p>
            <a:endParaRPr lang="en-US" dirty="0"/>
          </a:p>
          <a:p>
            <a:r>
              <a:rPr lang="en-US" dirty="0"/>
              <a:t>Here, label = “functions as enhancer” / “does not function as enhancer”</a:t>
            </a:r>
          </a:p>
          <a:p>
            <a:endParaRPr lang="en-US" dirty="0"/>
          </a:p>
          <a:p>
            <a:r>
              <a:rPr lang="en-US" dirty="0"/>
              <a:t>What is the “vector” used to describe a sample? </a:t>
            </a:r>
          </a:p>
        </p:txBody>
      </p:sp>
    </p:spTree>
    <p:extLst>
      <p:ext uri="{BB962C8B-B14F-4D97-AF65-F5344CB8AC3E}">
        <p14:creationId xmlns:p14="http://schemas.microsoft.com/office/powerpoint/2010/main" val="86495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669A-D3A4-DE2F-0AF8-10F06AEB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as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4BF90-D508-2E42-4338-B5AA38602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82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to describe a sequence with a vector?</a:t>
            </a:r>
          </a:p>
          <a:p>
            <a:endParaRPr lang="en-US" dirty="0"/>
          </a:p>
          <a:p>
            <a:r>
              <a:rPr lang="en-US" dirty="0"/>
              <a:t>A “k-</a:t>
            </a:r>
            <a:r>
              <a:rPr lang="en-US" dirty="0" err="1"/>
              <a:t>mer</a:t>
            </a:r>
            <a:r>
              <a:rPr lang="en-US" dirty="0"/>
              <a:t>” refers to a k-length string of DNA</a:t>
            </a:r>
          </a:p>
          <a:p>
            <a:endParaRPr lang="en-US" dirty="0"/>
          </a:p>
          <a:p>
            <a:r>
              <a:rPr lang="en-US" dirty="0"/>
              <a:t>K-</a:t>
            </a:r>
            <a:r>
              <a:rPr lang="en-US" dirty="0" err="1"/>
              <a:t>mer</a:t>
            </a:r>
            <a:r>
              <a:rPr lang="en-US" dirty="0"/>
              <a:t> counts as features: For each k-</a:t>
            </a:r>
            <a:r>
              <a:rPr lang="en-US" dirty="0" err="1"/>
              <a:t>mer</a:t>
            </a:r>
            <a:r>
              <a:rPr lang="en-US" dirty="0"/>
              <a:t> (there are 4^k possible k-</a:t>
            </a:r>
            <a:r>
              <a:rPr lang="en-US" dirty="0" err="1"/>
              <a:t>mers</a:t>
            </a:r>
            <a:r>
              <a:rPr lang="en-US" dirty="0"/>
              <a:t>), count its occurrences in the sequence and make it a feature. </a:t>
            </a:r>
          </a:p>
          <a:p>
            <a:endParaRPr lang="en-US" dirty="0"/>
          </a:p>
          <a:p>
            <a:r>
              <a:rPr lang="en-US" dirty="0"/>
              <a:t>So, the sequence can be mapped to a 4^k-dimensional feature vector. (Typically, k is ~6.)</a:t>
            </a:r>
          </a:p>
        </p:txBody>
      </p:sp>
    </p:spTree>
    <p:extLst>
      <p:ext uri="{BB962C8B-B14F-4D97-AF65-F5344CB8AC3E}">
        <p14:creationId xmlns:p14="http://schemas.microsoft.com/office/powerpoint/2010/main" val="140762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CB1E-D1BF-372B-CB01-D20E0EAE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mer</a:t>
            </a:r>
            <a:r>
              <a:rPr lang="en-US" dirty="0"/>
              <a:t> counts as features of an enhancer?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E6F01-4FFC-8CCC-2EF8-791D276EF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way to “vectorize” a sequence is lossy. Information is lost. You may not be able to uniquely reconstruct the original sequence from its k-</a:t>
            </a:r>
            <a:r>
              <a:rPr lang="en-US" dirty="0" err="1"/>
              <a:t>mer</a:t>
            </a:r>
            <a:r>
              <a:rPr lang="en-US" dirty="0"/>
              <a:t> count vector.</a:t>
            </a:r>
          </a:p>
          <a:p>
            <a:endParaRPr lang="en-US" dirty="0"/>
          </a:p>
          <a:p>
            <a:r>
              <a:rPr lang="en-US" dirty="0"/>
              <a:t>But its simple and biologically realistic: the enhancer’s function (if it’s an enhancer) is encoded by TF binding sites present therein. TF binding sites are short (~6-10 bp) and their presence in an enhancer will be captured by k-</a:t>
            </a:r>
            <a:r>
              <a:rPr lang="en-US" dirty="0" err="1"/>
              <a:t>mer</a:t>
            </a:r>
            <a:r>
              <a:rPr lang="en-US" dirty="0"/>
              <a:t> counts.</a:t>
            </a:r>
          </a:p>
        </p:txBody>
      </p:sp>
    </p:spTree>
    <p:extLst>
      <p:ext uri="{BB962C8B-B14F-4D97-AF65-F5344CB8AC3E}">
        <p14:creationId xmlns:p14="http://schemas.microsoft.com/office/powerpoint/2010/main" val="197093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4BDB-4880-2881-53F8-500BAC8D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Gapped k-</a:t>
            </a:r>
            <a:r>
              <a:rPr lang="en-US" dirty="0" err="1"/>
              <a:t>mers</a:t>
            </a:r>
            <a:r>
              <a:rPr lang="en-US" dirty="0"/>
              <a:t> as features?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66C6A-3CFB-A1B5-D8F3-8E888140E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the right ‘k’ is tricky. </a:t>
            </a:r>
          </a:p>
          <a:p>
            <a:endParaRPr lang="en-US" dirty="0"/>
          </a:p>
          <a:p>
            <a:r>
              <a:rPr lang="en-US" dirty="0"/>
              <a:t>TF binding sites are often 6-8 bp long, but some TFs have longer binding sites. We could use a larger ‘k’ to capture these, but large values of ‘k’ lead to very high dimensional and very sparse feature vectors.</a:t>
            </a:r>
          </a:p>
          <a:p>
            <a:endParaRPr lang="en-US" dirty="0"/>
          </a:p>
          <a:p>
            <a:r>
              <a:rPr lang="en-US" dirty="0"/>
              <a:t>Also, TF binding sites can often be long (say 10-20 bp) but with “don’t care” positions within them. </a:t>
            </a:r>
          </a:p>
        </p:txBody>
      </p:sp>
    </p:spTree>
    <p:extLst>
      <p:ext uri="{BB962C8B-B14F-4D97-AF65-F5344CB8AC3E}">
        <p14:creationId xmlns:p14="http://schemas.microsoft.com/office/powerpoint/2010/main" val="288519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A086D76-F7B2-65D6-19B3-86D3653E2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00" y="1326325"/>
            <a:ext cx="10650480" cy="1581975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C886D5B9-9EB5-42E1-A595-B1E135612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715869"/>
            <a:ext cx="10939576" cy="186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04F9F64B-3973-59D5-EF67-49ECCBBA0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726" y="2271844"/>
            <a:ext cx="9994547" cy="2314311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0FC0B0D-1D73-D429-52A6-D33DCC11EDC1}"/>
              </a:ext>
            </a:extLst>
          </p:cNvPr>
          <p:cNvSpPr/>
          <p:nvPr/>
        </p:nvSpPr>
        <p:spPr>
          <a:xfrm>
            <a:off x="6095999" y="3063834"/>
            <a:ext cx="2264230" cy="114003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7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1F62-E1A6-ECF4-252D-FA2A2720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“dot product” in SVMs?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1EC7E-7300-627F-02C8-C6EC90153DEB}"/>
              </a:ext>
            </a:extLst>
          </p:cNvPr>
          <p:cNvSpPr txBox="1"/>
          <p:nvPr/>
        </p:nvSpPr>
        <p:spPr>
          <a:xfrm>
            <a:off x="3048990" y="2416307"/>
            <a:ext cx="60979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 that the maximization only requires the dot product of pairs of data points: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dot product reflects the cosine of the angle between two vectors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08BDDAA-5E64-0509-AD36-138EFE173C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71083"/>
              </p:ext>
            </p:extLst>
          </p:nvPr>
        </p:nvGraphicFramePr>
        <p:xfrm>
          <a:off x="5357667" y="2893250"/>
          <a:ext cx="10318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500" imgH="254000" progId="Equation.3">
                  <p:embed/>
                </p:oleObj>
              </mc:Choice>
              <mc:Fallback>
                <p:oleObj name="Equation" r:id="rId2" imgW="317500" imgH="2540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57667" y="2893250"/>
                        <a:ext cx="1031875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893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693</Words>
  <Application>Microsoft Macintosh PowerPoint</Application>
  <PresentationFormat>Widescreen</PresentationFormat>
  <Paragraphs>63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Helvetica</vt:lpstr>
      <vt:lpstr>Office Theme</vt:lpstr>
      <vt:lpstr>Equation</vt:lpstr>
      <vt:lpstr>Enhanced Regulatory Sequence Prediction Using Gapped k-mer Features.</vt:lpstr>
      <vt:lpstr>Motivation</vt:lpstr>
      <vt:lpstr>Classification</vt:lpstr>
      <vt:lpstr>Sequences as vectors</vt:lpstr>
      <vt:lpstr>K-mer counts as features of an enhancer?</vt:lpstr>
      <vt:lpstr>Gapped k-mers as features?</vt:lpstr>
      <vt:lpstr>PowerPoint Presentation</vt:lpstr>
      <vt:lpstr>PowerPoint Presentation</vt:lpstr>
      <vt:lpstr>Remember the “dot product” in SVMs?</vt:lpstr>
      <vt:lpstr>Remember the “kernel function” in SVMs?</vt:lpstr>
      <vt:lpstr>PowerPoint Presentation</vt:lpstr>
      <vt:lpstr>Efficient calculation of similarity score</vt:lpstr>
      <vt:lpstr>Efficient calculation of similarity score</vt:lpstr>
      <vt:lpstr>Efficient calculation of similarity score</vt:lpstr>
      <vt:lpstr>Data sets and Evaluations</vt:lpstr>
      <vt:lpstr>Data sets and Evaluations</vt:lpstr>
      <vt:lpstr>Gapped k-mer SVM outperforms k-mer SVM </vt:lpstr>
      <vt:lpstr>More data sets for evaluation</vt:lpstr>
      <vt:lpstr>Comparison to other “kernels”</vt:lpstr>
      <vt:lpstr>Comparison to other “kernels”</vt:lpstr>
      <vt:lpstr>Interpreting a trained model</vt:lpstr>
      <vt:lpstr>How is this model useful?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Regulatory Sequence Prediction Using Gapped k-mer Features.</dc:title>
  <dc:creator>Sinha, Saurabh</dc:creator>
  <cp:lastModifiedBy>Sinha, Saurabh</cp:lastModifiedBy>
  <cp:revision>12</cp:revision>
  <dcterms:created xsi:type="dcterms:W3CDTF">2023-01-07T02:51:13Z</dcterms:created>
  <dcterms:modified xsi:type="dcterms:W3CDTF">2023-01-08T02:55:17Z</dcterms:modified>
</cp:coreProperties>
</file>