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82" r:id="rId2"/>
    <p:sldId id="583" r:id="rId3"/>
    <p:sldId id="609" r:id="rId4"/>
    <p:sldId id="629" r:id="rId5"/>
    <p:sldId id="628" r:id="rId6"/>
    <p:sldId id="610" r:id="rId7"/>
    <p:sldId id="611" r:id="rId8"/>
    <p:sldId id="584" r:id="rId9"/>
    <p:sldId id="612" r:id="rId10"/>
    <p:sldId id="613" r:id="rId11"/>
    <p:sldId id="615" r:id="rId12"/>
    <p:sldId id="616" r:id="rId13"/>
    <p:sldId id="617" r:id="rId14"/>
    <p:sldId id="618" r:id="rId15"/>
    <p:sldId id="619" r:id="rId16"/>
    <p:sldId id="621" r:id="rId17"/>
    <p:sldId id="620" r:id="rId18"/>
    <p:sldId id="622" r:id="rId19"/>
    <p:sldId id="623" r:id="rId20"/>
    <p:sldId id="624" r:id="rId21"/>
    <p:sldId id="625" r:id="rId22"/>
    <p:sldId id="626" r:id="rId23"/>
    <p:sldId id="62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016"/>
  </p:normalViewPr>
  <p:slideViewPr>
    <p:cSldViewPr showGuides="1">
      <p:cViewPr varScale="1">
        <p:scale>
          <a:sx n="103" d="100"/>
          <a:sy n="103" d="100"/>
        </p:scale>
        <p:origin x="13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FCCF7D-E6CB-074F-9BF3-454BA819D8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F0AA3-864A-444A-9F7D-F20AF5E98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FA5EC91-A3B7-384E-BED2-44DC17C478C5}" type="datetimeFigureOut">
              <a:rPr lang="en-US"/>
              <a:pPr>
                <a:defRPr/>
              </a:pPr>
              <a:t>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8DA4F-19C0-E141-9F53-32BDAD0AF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D9775-A37F-D14C-94BA-CC164C659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67D95D-C70E-F04F-B4D0-9BC831E4A9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20379DE-9219-9F43-BD45-032B520B39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77F67A0-E10F-5844-952B-06C10222F8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F1849C5-FC3E-9843-BEAD-5EC46B54D15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917ECA9C-795B-1948-9BA1-53A0DE705B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C3D596F8-7BD0-9648-9A6D-03BE6B23DD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141189F9-6864-124E-B540-7547F823D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65193D-39BB-8A49-89E5-AC4902093F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690000C8-40B0-614C-AE5B-B29C31855B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9C4ECD-C1F9-5841-99C9-ACBABE46625C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B08695AC-C697-3D4F-AEE4-D99492294D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A0C40D5-C556-CD4C-A14B-EB79239CB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1E7ADA7F-C7B2-7045-B689-022A4FB1CB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A33001-C8B5-B44C-A09A-1189DFA62C09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5F1A7FF-8E20-3B42-B07D-1BFDECD52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E2F9786-B222-A146-91E7-9AA65024D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ABA277C-3F55-8945-91CC-E508BF6A22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B41DC15-D157-C64C-A8EB-DDCD85E1482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C34318F-0258-BC4D-95D6-CAF314B76C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8DAA26D-42AC-9249-A843-B4D1D333B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E97DC9-3581-9340-8A94-03D8DF44F5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3B99F2-A12A-0641-A9D5-73CDA9D08B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06EBB3-B578-0649-91F6-81BA6E538B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641E8-F52C-A247-8E3B-FE64EA845A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24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2FF032-B871-D843-B5C9-4CCB79C211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5E7811-11A3-CA4A-8693-2807358957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61D6EC-3D92-B043-8390-59533B246D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C0DE7-3599-9E4D-AA2B-0B4DE2613E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78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E42388-950A-DF44-974D-74C4BC3EC4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0E5C84-C7BC-B647-BCD6-B205CBE34B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4FA065-1A4D-974F-8260-CBB87791B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9A4B6-A7B3-A94A-8072-2F598ED7B0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96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D84E29-1A03-E44F-B65A-F5E601A63F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3763F5-8FEC-1547-B06A-1B1375DF15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BB979B-A940-2444-9E16-9C6FB63D2A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2CEEA1-B7DE-D940-AD16-8A8E5E3B63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27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B41438-0944-E84F-A950-680B920366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E9A13C-A123-6F4C-ABDA-55A375F2D1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696926-1E5E-CC4A-B6BB-390BA356E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093FC-77A2-9D4F-A545-BE43ECE8E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9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4CE6B-2EB4-7945-831E-FFFA2FB735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C9835-2371-1F42-BDCB-6C31482E66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216A20-8081-4F46-939F-C36FEC8AA4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36762-0CC7-B44B-95A7-64C06D519E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4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D71A1F0-69B2-754A-B853-215642C56B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EE38B5-E33A-744E-8EBE-EE860C8FF9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ECD7404-1A03-D043-B48D-56FB44F3C9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D2F6D-9735-7E47-A3BC-988F8D7F37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38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86F13F3-242C-D946-9F05-8F815556BA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7297E9-7DFA-0B42-BCAF-55CA1D301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C00C02-78C5-D745-AC10-8D9031B6F5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BE1462-A840-A841-B7C4-E0753CFFA5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42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5AA7336-DD86-734F-BAC9-44122031BE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95CF842-1E7A-B342-951D-ADC13044D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02B099-EEB7-1344-B919-DB0EB6C17C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B8348-A2BF-4A40-A5AF-DD4F54BBC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8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5D3ED-0A57-0A42-9813-84F508843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71A2C9-93CD-5A4E-9491-2DA734FE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1E225-3864-7E42-B02A-64A93535E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958FAE-738A-5345-9299-C30EE77DE9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97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B371A-0A4B-814E-9517-307E029973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39EE05-F666-1D40-9D30-4C9F207B74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944AD-5225-2240-A7CC-551D545DAC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37FEE-65E6-BD4A-8EAC-F0B25EEF8C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55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8CB12FA-1C5F-3D44-BDD2-081CD4197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38BCB7-1E7B-6E49-AAEE-188018A52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29CCB7D-6C89-094D-AD11-ACFA20938B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0904F31-60B6-9B4C-9DE7-2E1721E095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CBE03D8-70A6-3540-968F-64B714ABA5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B217212-F375-AD4A-AE53-46C02A6F13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C0AC6DAF-B584-064F-9EE9-69AE742B8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Hidden Markov Models</a:t>
            </a:r>
          </a:p>
        </p:txBody>
      </p:sp>
      <p:sp>
        <p:nvSpPr>
          <p:cNvPr id="14338" name="TextBox 1">
            <a:extLst>
              <a:ext uri="{FF2B5EF4-FFF2-40B4-BE49-F238E27FC236}">
                <a16:creationId xmlns:a16="http://schemas.microsoft.com/office/drawing/2014/main" id="{5F61EF41-54C9-344F-A9DC-391FE96C5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10200"/>
            <a:ext cx="3006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Ch 3.2, 3.2 of DEKM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989B9507-F7C8-0F4F-808C-C56A65CC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HMM: Formal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5C5EF57A-CD7A-7D43-AADE-B0E13A01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“path” or “parse” π is the sequence of states visited by the process. This is a simple Markov chain given by the following transition probabilities:</a:t>
            </a:r>
          </a:p>
          <a:p>
            <a:endParaRPr lang="en-US" altLang="en-US"/>
          </a:p>
        </p:txBody>
      </p:sp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F10BC145-F8DC-024A-B155-746465481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335915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7000" imgH="139700" progId="Equation.3">
                  <p:embed/>
                </p:oleObj>
              </mc:Choice>
              <mc:Fallback>
                <p:oleObj name="Equation" r:id="rId2" imgW="127000" imgH="139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59150"/>
                        <a:ext cx="1270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0" name="Picture 4">
            <a:extLst>
              <a:ext uri="{FF2B5EF4-FFF2-40B4-BE49-F238E27FC236}">
                <a16:creationId xmlns:a16="http://schemas.microsoft.com/office/drawing/2014/main" id="{4194E839-9B14-B349-835D-1350CAF29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43400"/>
            <a:ext cx="4876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1">
            <a:extLst>
              <a:ext uri="{FF2B5EF4-FFF2-40B4-BE49-F238E27FC236}">
                <a16:creationId xmlns:a16="http://schemas.microsoft.com/office/drawing/2014/main" id="{CC53ED4A-75F0-8A4D-B9DE-17EBF6F38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257800"/>
            <a:ext cx="2220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ith state visited</a:t>
            </a:r>
          </a:p>
        </p:txBody>
      </p:sp>
      <p:cxnSp>
        <p:nvCxnSpPr>
          <p:cNvPr id="24582" name="Straight Arrow Connector 3">
            <a:extLst>
              <a:ext uri="{FF2B5EF4-FFF2-40B4-BE49-F238E27FC236}">
                <a16:creationId xmlns:a16="http://schemas.microsoft.com/office/drawing/2014/main" id="{D3DF587B-3787-0040-A400-AEFE7302BA4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91000" y="48006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583" name="TextBox 8">
            <a:extLst>
              <a:ext uri="{FF2B5EF4-FFF2-40B4-BE49-F238E27FC236}">
                <a16:creationId xmlns:a16="http://schemas.microsoft.com/office/drawing/2014/main" id="{41A88EC6-EABC-EF4E-BD91-FCA12E2DF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638800"/>
            <a:ext cx="2698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(i-1)th state visited</a:t>
            </a:r>
          </a:p>
        </p:txBody>
      </p:sp>
      <p:cxnSp>
        <p:nvCxnSpPr>
          <p:cNvPr id="24584" name="Straight Arrow Connector 9">
            <a:extLst>
              <a:ext uri="{FF2B5EF4-FFF2-40B4-BE49-F238E27FC236}">
                <a16:creationId xmlns:a16="http://schemas.microsoft.com/office/drawing/2014/main" id="{3294AC21-6515-A142-9975-6DCB63C6C92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86400" y="4876800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A3789B3A-8C75-0543-A9E4-9956A097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HMM: Formal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94ACC80-BF6E-924C-937E-E15268A7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each state, the model can emit a symbol according to some distribution. This is the “emission probability distribution”</a:t>
            </a:r>
          </a:p>
          <a:p>
            <a:endParaRPr lang="en-US" altLang="en-US"/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D354DFD6-5C95-2B40-979D-96A53A3BE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4864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28234435-D31E-3B46-B3DB-DF6416A6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Joint probability of sequence and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0" name="Content Placeholder 6">
                <a:extLst>
                  <a:ext uri="{FF2B5EF4-FFF2-40B4-BE49-F238E27FC236}">
                    <a16:creationId xmlns:a16="http://schemas.microsoft.com/office/drawing/2014/main" id="{840317DF-392C-274C-B7CF-519E4C0B6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defRPr/>
                </a:pPr>
                <a:endParaRPr lang="en-US" dirty="0"/>
              </a:p>
              <a:p>
                <a:pPr marL="0" indent="0">
                  <a:buFontTx/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7650" name="Content Placeholder 6">
                <a:extLst>
                  <a:ext uri="{FF2B5EF4-FFF2-40B4-BE49-F238E27FC236}">
                    <a16:creationId xmlns:a16="http://schemas.microsoft.com/office/drawing/2014/main" id="{840317DF-392C-274C-B7CF-519E4C0B6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7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4FEB9CD5-CC1B-3A43-81DF-E4F82D37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/>
              <a:t>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EBF6A-6F7D-5946-BAA9-094D4EE9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an HMM-generated sequence, we cant say for sure whether a particular symbol was generated from a particular state. </a:t>
            </a:r>
          </a:p>
          <a:p>
            <a:r>
              <a:rPr lang="en-US" altLang="en-US"/>
              <a:t>Yet, it is often the underlying states that we are more interested in finding out.</a:t>
            </a:r>
          </a:p>
          <a:p>
            <a:r>
              <a:rPr lang="en-US" altLang="en-US"/>
              <a:t>This is called “decoding” (from speech recognition).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0459FC95-B64D-1744-87E2-0A9BEDB2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Most probable state path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E5492210-8E09-C648-987B-EFF988C7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Find 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F264EABC-5003-AD41-8C6C-E4447DD06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3187700"/>
            <a:ext cx="4229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D5D4EB17-591A-DE4F-A19A-70817D42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Viterbi algorithm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5DDD8FF0-1393-144F-B968-D526BEE5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Suppose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k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is the probability of the most probable path ending in state </a:t>
            </a:r>
            <a:r>
              <a:rPr lang="en-US" altLang="en-US" i="1" dirty="0"/>
              <a:t>k</a:t>
            </a:r>
            <a:r>
              <a:rPr lang="en-US" altLang="en-US" dirty="0"/>
              <a:t> with observation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</a:p>
          <a:p>
            <a:r>
              <a:rPr lang="en-US" altLang="en-US" dirty="0"/>
              <a:t>Suppose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k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is known for all </a:t>
            </a:r>
            <a:r>
              <a:rPr lang="en-US" altLang="en-US" i="1" dirty="0"/>
              <a:t>k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Then: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Initial condition: v</a:t>
            </a:r>
            <a:r>
              <a:rPr lang="en-US" altLang="en-US" baseline="-25000" dirty="0"/>
              <a:t>0</a:t>
            </a:r>
            <a:r>
              <a:rPr lang="en-US" altLang="en-US" dirty="0"/>
              <a:t>(0) = 1.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E40508BA-0D4F-514B-8F29-F871A65F9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53000"/>
            <a:ext cx="6769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F45368A9-0B7C-0241-AB62-A716E4B9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Viterbi algorithm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52FD37AD-9B6E-A448-9F36-5DC31DCA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Would you implement as a recursion?</a:t>
            </a:r>
          </a:p>
          <a:p>
            <a:r>
              <a:rPr lang="en-US" altLang="en-US" sz="2400" dirty="0"/>
              <a:t>No. Use “dynamic programming”</a:t>
            </a:r>
          </a:p>
          <a:p>
            <a:r>
              <a:rPr lang="en-US" altLang="en-US" sz="2400" dirty="0"/>
              <a:t>Create a 2D array v[1 ... 4][1 … L].</a:t>
            </a:r>
          </a:p>
          <a:p>
            <a:r>
              <a:rPr lang="en-US" altLang="en-US" sz="2400" dirty="0"/>
              <a:t>Store 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in cell v[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][k].</a:t>
            </a:r>
          </a:p>
          <a:p>
            <a:r>
              <a:rPr lang="en-US" altLang="en-US" sz="2400" dirty="0"/>
              <a:t>For col = 1 to L</a:t>
            </a:r>
          </a:p>
          <a:p>
            <a:pPr marL="0" indent="0">
              <a:buNone/>
            </a:pPr>
            <a:r>
              <a:rPr lang="en-US" altLang="en-US" sz="2400" dirty="0"/>
              <a:t>	For row = 1 to 4</a:t>
            </a:r>
          </a:p>
          <a:p>
            <a:pPr marL="0" indent="0">
              <a:buNone/>
            </a:pPr>
            <a:r>
              <a:rPr lang="en-US" altLang="en-US" sz="2400" dirty="0"/>
              <a:t>		calculate and store v[row][col].</a:t>
            </a:r>
          </a:p>
          <a:p>
            <a:r>
              <a:rPr lang="en-US" altLang="en-US" sz="2400" dirty="0"/>
              <a:t>Run time: 4*L cells to fill in; each cell requires finding a max of 4 terms, so ~16*L steps </a:t>
            </a:r>
            <a:r>
              <a:rPr lang="en-US" altLang="en-US" sz="2400"/>
              <a:t>of calculation.</a:t>
            </a:r>
            <a:endParaRPr lang="en-US" altLang="en-US" sz="2400" dirty="0"/>
          </a:p>
          <a:p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0F46105-F5F0-3747-ADFC-00CBDEFF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Probability of sequence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ED1521EA-CF49-FD4D-8A88-0522BB163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Calculate the probability of the sequence by summing over all paths: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 number of paths increases exponentially with the sequence length</a:t>
            </a: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BBFAB7AE-4839-0842-ACB0-381629915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65500"/>
            <a:ext cx="37084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1DAA8E31-0E5E-5842-B5C3-D9ADD610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Forward Algorithm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1412D7D0-E401-0546-BD74-F956524BC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altLang="en-US"/>
              <a:t>Define </a:t>
            </a:r>
            <a:r>
              <a:rPr lang="en-US" altLang="en-US" i="1"/>
              <a:t>f</a:t>
            </a:r>
            <a:r>
              <a:rPr lang="en-US" altLang="en-US" i="1" baseline="-25000"/>
              <a:t>k</a:t>
            </a:r>
            <a:r>
              <a:rPr lang="en-US" altLang="en-US" i="1"/>
              <a:t>(i) </a:t>
            </a:r>
            <a:r>
              <a:rPr lang="en-US" altLang="en-US"/>
              <a:t>as the probability of the sequence up to and including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while requiring that π</a:t>
            </a:r>
            <a:r>
              <a:rPr lang="en-US" altLang="en-US" baseline="-25000"/>
              <a:t>i</a:t>
            </a:r>
            <a:r>
              <a:rPr lang="en-US" altLang="en-US"/>
              <a:t>=</a:t>
            </a:r>
            <a:r>
              <a:rPr lang="en-US" altLang="en-US" i="1"/>
              <a:t>k. </a:t>
            </a:r>
            <a:r>
              <a:rPr lang="en-US" altLang="en-US"/>
              <a:t>That is: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/>
              <a:t>The recurrence for this is: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P(x) is simply 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FE65635E-57AF-8D49-9F65-286BAD7E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568700"/>
            <a:ext cx="5245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5">
            <a:extLst>
              <a:ext uri="{FF2B5EF4-FFF2-40B4-BE49-F238E27FC236}">
                <a16:creationId xmlns:a16="http://schemas.microsoft.com/office/drawing/2014/main" id="{39AB282D-5C03-4048-AA32-FEA71E853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5791200"/>
            <a:ext cx="4025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">
            <a:extLst>
              <a:ext uri="{FF2B5EF4-FFF2-40B4-BE49-F238E27FC236}">
                <a16:creationId xmlns:a16="http://schemas.microsoft.com/office/drawing/2014/main" id="{9CDE1E02-E10A-084B-A3E2-BB0C3B021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4724400"/>
            <a:ext cx="6134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823A77E4-DDE7-6A42-81DC-3A07553B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Posterior state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D38C-8DBF-A84D-8ABA-B1009060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altLang="en-US"/>
              <a:t>We often want to know what is the most probable state for an observation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endParaRPr lang="en-US" altLang="en-US" i="1"/>
          </a:p>
          <a:p>
            <a:r>
              <a:rPr lang="en-US" altLang="en-US"/>
              <a:t>This is not what Viterbi algorithm gives us</a:t>
            </a:r>
          </a:p>
          <a:p>
            <a:r>
              <a:rPr lang="en-US" altLang="en-US"/>
              <a:t>In general, calculate P(π</a:t>
            </a:r>
            <a:r>
              <a:rPr lang="en-US" altLang="en-US" baseline="-25000"/>
              <a:t>i</a:t>
            </a:r>
            <a:r>
              <a:rPr lang="en-US" altLang="en-US"/>
              <a:t>=k | x).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0CCE0A45-9310-344F-A22E-9AE15FACC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</a:t>
            </a:r>
            <a:r>
              <a:rPr lang="en-US" altLang="ja-JP"/>
              <a:t>CpG islands</a:t>
            </a:r>
            <a:r>
              <a:rPr lang="ja-JP" altLang="en-US"/>
              <a:t>”</a:t>
            </a:r>
            <a:endParaRPr lang="en-US" altLang="en-US"/>
          </a:p>
        </p:txBody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97889578-ECCA-DE41-9FA6-7131C2289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dinucleotide </a:t>
            </a:r>
            <a:r>
              <a:rPr lang="ja-JP" altLang="en-US" sz="2400"/>
              <a:t>“</a:t>
            </a:r>
            <a:r>
              <a:rPr lang="en-US" altLang="ja-JP" sz="2400"/>
              <a:t>CG</a:t>
            </a:r>
            <a:r>
              <a:rPr lang="ja-JP" altLang="en-US" sz="2400"/>
              <a:t>”</a:t>
            </a:r>
            <a:r>
              <a:rPr lang="en-US" altLang="ja-JP" sz="2400"/>
              <a:t> (called CpG) is rare</a:t>
            </a:r>
          </a:p>
          <a:p>
            <a:pPr lvl="1" eaLnBrk="1" hangingPunct="1"/>
            <a:r>
              <a:rPr lang="en-US" altLang="en-US" sz="2000"/>
              <a:t>C in a </a:t>
            </a:r>
            <a:r>
              <a:rPr lang="ja-JP" altLang="en-US" sz="2000"/>
              <a:t>“</a:t>
            </a:r>
            <a:r>
              <a:rPr lang="en-US" altLang="ja-JP" sz="2000"/>
              <a:t>CG</a:t>
            </a:r>
            <a:r>
              <a:rPr lang="ja-JP" altLang="en-US" sz="2000"/>
              <a:t>”</a:t>
            </a:r>
            <a:r>
              <a:rPr lang="en-US" altLang="ja-JP" sz="2000"/>
              <a:t> often gets </a:t>
            </a:r>
            <a:r>
              <a:rPr lang="ja-JP" altLang="en-US" sz="2000"/>
              <a:t>“</a:t>
            </a:r>
            <a:r>
              <a:rPr lang="en-US" altLang="ja-JP" sz="2000"/>
              <a:t>methylated</a:t>
            </a:r>
            <a:r>
              <a:rPr lang="ja-JP" altLang="en-US" sz="2000"/>
              <a:t>”</a:t>
            </a:r>
            <a:r>
              <a:rPr lang="en-US" altLang="ja-JP" sz="2000"/>
              <a:t> and the resulting C then mutates to T</a:t>
            </a:r>
          </a:p>
          <a:p>
            <a:pPr eaLnBrk="1" hangingPunct="1"/>
            <a:r>
              <a:rPr lang="en-US" altLang="en-US" sz="2400"/>
              <a:t>Methylation is suppressed in some areas of genome, called </a:t>
            </a:r>
            <a:r>
              <a:rPr lang="ja-JP" altLang="en-US" sz="2400"/>
              <a:t>“</a:t>
            </a:r>
            <a:r>
              <a:rPr lang="en-US" altLang="ja-JP" sz="2400"/>
              <a:t>CpG islands</a:t>
            </a:r>
            <a:r>
              <a:rPr lang="ja-JP" altLang="en-US" sz="2400"/>
              <a:t>”</a:t>
            </a:r>
            <a:endParaRPr lang="en-US" altLang="ja-JP" sz="2400"/>
          </a:p>
          <a:p>
            <a:pPr eaLnBrk="1" hangingPunct="1"/>
            <a:r>
              <a:rPr lang="en-US" altLang="en-US" sz="2400"/>
              <a:t>Such CpG islands often found around genes</a:t>
            </a:r>
          </a:p>
          <a:p>
            <a:pPr eaLnBrk="1" hangingPunct="1"/>
            <a:r>
              <a:rPr lang="en-US" altLang="en-US" sz="2400"/>
              <a:t>Problem: find CpG islands in whole genome</a:t>
            </a:r>
          </a:p>
          <a:p>
            <a:pPr eaLnBrk="1" hangingPunct="1"/>
            <a:r>
              <a:rPr lang="en-US" altLang="en-US" sz="2400"/>
              <a:t>Simiplification: We’ll pretend that a CpG island is a region rich in ‘C’ and ‘G’ (not necessarily the dinucleotide)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build="p"/>
      <p:bldP spid="740355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7FF7D41F-4C57-AC47-93D0-8085B912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Posterior state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FB05-64FD-C343-98B6-DBB50BE6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Consider the probability of producing the entire sequence while requiring that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symbol was produced by state </a:t>
            </a:r>
            <a:r>
              <a:rPr lang="en-US" i="1" dirty="0"/>
              <a:t>k</a:t>
            </a:r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en-US" dirty="0"/>
              <a:t>The first term on the RHS is </a:t>
            </a:r>
            <a:r>
              <a:rPr lang="en-US" i="1" dirty="0" err="1"/>
              <a:t>f</a:t>
            </a:r>
            <a:r>
              <a:rPr lang="en-US" i="1" baseline="-25000" dirty="0" err="1"/>
              <a:t>k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).</a:t>
            </a:r>
          </a:p>
          <a:p>
            <a:pPr>
              <a:defRPr/>
            </a:pPr>
            <a:r>
              <a:rPr lang="en-US" dirty="0"/>
              <a:t>Call the second term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)</a:t>
            </a:r>
            <a:endParaRPr lang="en-US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id="{3A444DB2-2577-9A4D-940D-D312BB0B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81534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AEEF2B27-947D-6D40-95F7-1D91BA36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Backward Algorithm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3852F4F2-63C0-A248-89AB-85B8F49F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Define: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Recurrence:</a:t>
            </a:r>
          </a:p>
          <a:p>
            <a:endParaRPr lang="en-US" altLang="en-US"/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0F4B58EA-6B22-1644-9D72-405C5FCA9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743200"/>
            <a:ext cx="5676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>
            <a:extLst>
              <a:ext uri="{FF2B5EF4-FFF2-40B4-BE49-F238E27FC236}">
                <a16:creationId xmlns:a16="http://schemas.microsoft.com/office/drawing/2014/main" id="{8E32F2C4-B307-FB4E-96DA-2C125CC9A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95800"/>
            <a:ext cx="6019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FEFCF2D2-229B-A148-AE3F-6D46ECCD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Posterior state probability</a:t>
            </a:r>
          </a:p>
        </p:txBody>
      </p:sp>
      <p:pic>
        <p:nvPicPr>
          <p:cNvPr id="37890" name="Picture 5">
            <a:extLst>
              <a:ext uri="{FF2B5EF4-FFF2-40B4-BE49-F238E27FC236}">
                <a16:creationId xmlns:a16="http://schemas.microsoft.com/office/drawing/2014/main" id="{5F705899-887B-4F49-A190-01753AC87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2882900"/>
            <a:ext cx="49149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E36C-490C-264A-B2FA-A380F1DD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Parameter Estimation for HMMs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8C3C0D1F-A37A-ED4C-BED3-EB282ACA7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Given </a:t>
            </a:r>
            <a:r>
              <a:rPr lang="en-US" altLang="en-US" i="1"/>
              <a:t>x</a:t>
            </a:r>
            <a:r>
              <a:rPr lang="en-US" altLang="en-US"/>
              <a:t>, how to calculate the transition and emission probabilities so as to maximize P(x) ?</a:t>
            </a:r>
          </a:p>
          <a:p>
            <a:r>
              <a:rPr lang="en-US" altLang="en-US"/>
              <a:t>Expectation Maximization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AECA22B-191C-784F-A035-80E4C42C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ADB1-569F-E843-BEE1-F8161192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Given a sequence, can calculate its probability under a “</a:t>
            </a:r>
            <a:r>
              <a:rPr lang="en-US" altLang="ja-JP"/>
              <a:t>CpG Markov chain</a:t>
            </a:r>
            <a:r>
              <a:rPr lang="en-US" altLang="en-US"/>
              <a:t>”</a:t>
            </a:r>
            <a:r>
              <a:rPr lang="en-US" altLang="ja-JP"/>
              <a:t> and its probability under a </a:t>
            </a:r>
            <a:r>
              <a:rPr lang="en-US" altLang="en-US"/>
              <a:t>“</a:t>
            </a:r>
            <a:r>
              <a:rPr lang="en-US" altLang="ja-JP"/>
              <a:t>normal genome Markov chain</a:t>
            </a:r>
            <a:r>
              <a:rPr lang="en-US" altLang="en-US"/>
              <a:t>”</a:t>
            </a:r>
            <a:r>
              <a:rPr lang="en-US" altLang="ja-JP"/>
              <a:t>. </a:t>
            </a:r>
          </a:p>
          <a:p>
            <a:endParaRPr lang="en-US" altLang="ja-JP"/>
          </a:p>
          <a:p>
            <a:r>
              <a:rPr lang="en-US" altLang="ja-JP"/>
              <a:t>What does this look like?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446D37F-E403-16E9-39F8-60C13DC93185}"/>
              </a:ext>
            </a:extLst>
          </p:cNvPr>
          <p:cNvGrpSpPr/>
          <p:nvPr/>
        </p:nvGrpSpPr>
        <p:grpSpPr>
          <a:xfrm>
            <a:off x="1060947" y="914399"/>
            <a:ext cx="2534689" cy="2798524"/>
            <a:chOff x="1060947" y="914399"/>
            <a:chExt cx="2534689" cy="27985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A92920-1ABA-3DDB-934C-FE28DE99F32A}"/>
                </a:ext>
              </a:extLst>
            </p:cNvPr>
            <p:cNvSpPr/>
            <p:nvPr/>
          </p:nvSpPr>
          <p:spPr bwMode="auto">
            <a:xfrm>
              <a:off x="1295400" y="1447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0F4522A-E261-ACFB-F253-D147DD1A1B13}"/>
                </a:ext>
              </a:extLst>
            </p:cNvPr>
            <p:cNvSpPr/>
            <p:nvPr/>
          </p:nvSpPr>
          <p:spPr bwMode="auto">
            <a:xfrm>
              <a:off x="2590800" y="1447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AC20E8-9F95-DC5D-E880-890416275410}"/>
                </a:ext>
              </a:extLst>
            </p:cNvPr>
            <p:cNvSpPr/>
            <p:nvPr/>
          </p:nvSpPr>
          <p:spPr bwMode="auto">
            <a:xfrm>
              <a:off x="1295400" y="2590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BDB9E4-EA64-30EA-B0C9-A15D5B65A5D2}"/>
                </a:ext>
              </a:extLst>
            </p:cNvPr>
            <p:cNvSpPr/>
            <p:nvPr/>
          </p:nvSpPr>
          <p:spPr bwMode="auto">
            <a:xfrm>
              <a:off x="2590800" y="258826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8F36FFF-277B-B6C6-55E1-DE9C79D7F709}"/>
                </a:ext>
              </a:extLst>
            </p:cNvPr>
            <p:cNvCxnSpPr>
              <a:stCxn id="4" idx="6"/>
              <a:endCxn id="5" idx="2"/>
            </p:cNvCxnSpPr>
            <p:nvPr/>
          </p:nvCxnSpPr>
          <p:spPr bwMode="auto">
            <a:xfrm>
              <a:off x="1981200" y="17907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26CE055-E9E8-D971-BF8B-E5E147A18EA0}"/>
                </a:ext>
              </a:extLst>
            </p:cNvPr>
            <p:cNvCxnSpPr>
              <a:stCxn id="4" idx="5"/>
              <a:endCxn id="7" idx="1"/>
            </p:cNvCxnSpPr>
            <p:nvPr/>
          </p:nvCxnSpPr>
          <p:spPr bwMode="auto">
            <a:xfrm>
              <a:off x="1880767" y="2033167"/>
              <a:ext cx="810466" cy="6555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FFE86D-B1F2-FC7F-7C09-FA94E262E2B5}"/>
                </a:ext>
              </a:extLst>
            </p:cNvPr>
            <p:cNvCxnSpPr>
              <a:stCxn id="4" idx="4"/>
              <a:endCxn id="6" idx="0"/>
            </p:cNvCxnSpPr>
            <p:nvPr/>
          </p:nvCxnSpPr>
          <p:spPr bwMode="auto">
            <a:xfrm>
              <a:off x="1638300" y="2133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DEC497F-D1D7-7ED5-E5F9-09D47FCC4B41}"/>
                </a:ext>
              </a:extLst>
            </p:cNvPr>
            <p:cNvSpPr/>
            <p:nvPr/>
          </p:nvSpPr>
          <p:spPr bwMode="auto">
            <a:xfrm>
              <a:off x="1081428" y="914400"/>
              <a:ext cx="638072" cy="610005"/>
            </a:xfrm>
            <a:custGeom>
              <a:avLst/>
              <a:gdLst>
                <a:gd name="connsiteX0" fmla="*/ 253102 w 638072"/>
                <a:gd name="connsiteY0" fmla="*/ 610005 h 610005"/>
                <a:gd name="connsiteX1" fmla="*/ 5967 w 638072"/>
                <a:gd name="connsiteY1" fmla="*/ 226945 h 610005"/>
                <a:gd name="connsiteX2" fmla="*/ 475523 w 638072"/>
                <a:gd name="connsiteY2" fmla="*/ 4524 h 610005"/>
                <a:gd name="connsiteX3" fmla="*/ 623804 w 638072"/>
                <a:gd name="connsiteY3" fmla="*/ 424653 h 610005"/>
                <a:gd name="connsiteX4" fmla="*/ 623804 w 638072"/>
                <a:gd name="connsiteY4" fmla="*/ 449367 h 61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072" h="610005">
                  <a:moveTo>
                    <a:pt x="253102" y="610005"/>
                  </a:moveTo>
                  <a:cubicBezTo>
                    <a:pt x="110999" y="468931"/>
                    <a:pt x="-31103" y="327858"/>
                    <a:pt x="5967" y="226945"/>
                  </a:cubicBezTo>
                  <a:cubicBezTo>
                    <a:pt x="43037" y="126031"/>
                    <a:pt x="372550" y="-28427"/>
                    <a:pt x="475523" y="4524"/>
                  </a:cubicBezTo>
                  <a:cubicBezTo>
                    <a:pt x="578496" y="37475"/>
                    <a:pt x="599090" y="350512"/>
                    <a:pt x="623804" y="424653"/>
                  </a:cubicBezTo>
                  <a:cubicBezTo>
                    <a:pt x="648518" y="498794"/>
                    <a:pt x="636161" y="474080"/>
                    <a:pt x="623804" y="44936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048A703-CEDB-B5DE-C0A3-1D3358B946AE}"/>
                </a:ext>
              </a:extLst>
            </p:cNvPr>
            <p:cNvSpPr/>
            <p:nvPr/>
          </p:nvSpPr>
          <p:spPr bwMode="auto">
            <a:xfrm rot="2051486">
              <a:off x="2707058" y="914399"/>
              <a:ext cx="638072" cy="610005"/>
            </a:xfrm>
            <a:custGeom>
              <a:avLst/>
              <a:gdLst>
                <a:gd name="connsiteX0" fmla="*/ 253102 w 638072"/>
                <a:gd name="connsiteY0" fmla="*/ 610005 h 610005"/>
                <a:gd name="connsiteX1" fmla="*/ 5967 w 638072"/>
                <a:gd name="connsiteY1" fmla="*/ 226945 h 610005"/>
                <a:gd name="connsiteX2" fmla="*/ 475523 w 638072"/>
                <a:gd name="connsiteY2" fmla="*/ 4524 h 610005"/>
                <a:gd name="connsiteX3" fmla="*/ 623804 w 638072"/>
                <a:gd name="connsiteY3" fmla="*/ 424653 h 610005"/>
                <a:gd name="connsiteX4" fmla="*/ 623804 w 638072"/>
                <a:gd name="connsiteY4" fmla="*/ 449367 h 61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072" h="610005">
                  <a:moveTo>
                    <a:pt x="253102" y="610005"/>
                  </a:moveTo>
                  <a:cubicBezTo>
                    <a:pt x="110999" y="468931"/>
                    <a:pt x="-31103" y="327858"/>
                    <a:pt x="5967" y="226945"/>
                  </a:cubicBezTo>
                  <a:cubicBezTo>
                    <a:pt x="43037" y="126031"/>
                    <a:pt x="372550" y="-28427"/>
                    <a:pt x="475523" y="4524"/>
                  </a:cubicBezTo>
                  <a:cubicBezTo>
                    <a:pt x="578496" y="37475"/>
                    <a:pt x="599090" y="350512"/>
                    <a:pt x="623804" y="424653"/>
                  </a:cubicBezTo>
                  <a:cubicBezTo>
                    <a:pt x="648518" y="498794"/>
                    <a:pt x="636161" y="474080"/>
                    <a:pt x="623804" y="44936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3226CC1-BEB6-7D7C-5E4A-2ED8270F145F}"/>
                </a:ext>
              </a:extLst>
            </p:cNvPr>
            <p:cNvSpPr/>
            <p:nvPr/>
          </p:nvSpPr>
          <p:spPr bwMode="auto">
            <a:xfrm rot="9949746">
              <a:off x="2957564" y="3057417"/>
              <a:ext cx="638072" cy="610005"/>
            </a:xfrm>
            <a:custGeom>
              <a:avLst/>
              <a:gdLst>
                <a:gd name="connsiteX0" fmla="*/ 253102 w 638072"/>
                <a:gd name="connsiteY0" fmla="*/ 610005 h 610005"/>
                <a:gd name="connsiteX1" fmla="*/ 5967 w 638072"/>
                <a:gd name="connsiteY1" fmla="*/ 226945 h 610005"/>
                <a:gd name="connsiteX2" fmla="*/ 475523 w 638072"/>
                <a:gd name="connsiteY2" fmla="*/ 4524 h 610005"/>
                <a:gd name="connsiteX3" fmla="*/ 623804 w 638072"/>
                <a:gd name="connsiteY3" fmla="*/ 424653 h 610005"/>
                <a:gd name="connsiteX4" fmla="*/ 623804 w 638072"/>
                <a:gd name="connsiteY4" fmla="*/ 449367 h 61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072" h="610005">
                  <a:moveTo>
                    <a:pt x="253102" y="610005"/>
                  </a:moveTo>
                  <a:cubicBezTo>
                    <a:pt x="110999" y="468931"/>
                    <a:pt x="-31103" y="327858"/>
                    <a:pt x="5967" y="226945"/>
                  </a:cubicBezTo>
                  <a:cubicBezTo>
                    <a:pt x="43037" y="126031"/>
                    <a:pt x="372550" y="-28427"/>
                    <a:pt x="475523" y="4524"/>
                  </a:cubicBezTo>
                  <a:cubicBezTo>
                    <a:pt x="578496" y="37475"/>
                    <a:pt x="599090" y="350512"/>
                    <a:pt x="623804" y="424653"/>
                  </a:cubicBezTo>
                  <a:cubicBezTo>
                    <a:pt x="648518" y="498794"/>
                    <a:pt x="636161" y="474080"/>
                    <a:pt x="623804" y="44936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C92770F-3E57-2EBA-D515-8ABAD019FCA8}"/>
                </a:ext>
              </a:extLst>
            </p:cNvPr>
            <p:cNvSpPr/>
            <p:nvPr/>
          </p:nvSpPr>
          <p:spPr bwMode="auto">
            <a:xfrm rot="14011448">
              <a:off x="1046914" y="3088884"/>
              <a:ext cx="638072" cy="610005"/>
            </a:xfrm>
            <a:custGeom>
              <a:avLst/>
              <a:gdLst>
                <a:gd name="connsiteX0" fmla="*/ 253102 w 638072"/>
                <a:gd name="connsiteY0" fmla="*/ 610005 h 610005"/>
                <a:gd name="connsiteX1" fmla="*/ 5967 w 638072"/>
                <a:gd name="connsiteY1" fmla="*/ 226945 h 610005"/>
                <a:gd name="connsiteX2" fmla="*/ 475523 w 638072"/>
                <a:gd name="connsiteY2" fmla="*/ 4524 h 610005"/>
                <a:gd name="connsiteX3" fmla="*/ 623804 w 638072"/>
                <a:gd name="connsiteY3" fmla="*/ 424653 h 610005"/>
                <a:gd name="connsiteX4" fmla="*/ 623804 w 638072"/>
                <a:gd name="connsiteY4" fmla="*/ 449367 h 61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072" h="610005">
                  <a:moveTo>
                    <a:pt x="253102" y="610005"/>
                  </a:moveTo>
                  <a:cubicBezTo>
                    <a:pt x="110999" y="468931"/>
                    <a:pt x="-31103" y="327858"/>
                    <a:pt x="5967" y="226945"/>
                  </a:cubicBezTo>
                  <a:cubicBezTo>
                    <a:pt x="43037" y="126031"/>
                    <a:pt x="372550" y="-28427"/>
                    <a:pt x="475523" y="4524"/>
                  </a:cubicBezTo>
                  <a:cubicBezTo>
                    <a:pt x="578496" y="37475"/>
                    <a:pt x="599090" y="350512"/>
                    <a:pt x="623804" y="424653"/>
                  </a:cubicBezTo>
                  <a:cubicBezTo>
                    <a:pt x="648518" y="498794"/>
                    <a:pt x="636161" y="474080"/>
                    <a:pt x="623804" y="44936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2BBCD9-C0FA-A1D7-9734-F5CB53433BB3}"/>
                </a:ext>
              </a:extLst>
            </p:cNvPr>
            <p:cNvCxnSpPr>
              <a:stCxn id="5" idx="3"/>
              <a:endCxn id="4" idx="5"/>
            </p:cNvCxnSpPr>
            <p:nvPr/>
          </p:nvCxnSpPr>
          <p:spPr bwMode="auto">
            <a:xfrm flipH="1">
              <a:off x="1880767" y="2033167"/>
              <a:ext cx="8104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B53CCA8-364D-9C0F-6839-0DF9ECCAADEB}"/>
                </a:ext>
              </a:extLst>
            </p:cNvPr>
            <p:cNvCxnSpPr>
              <a:stCxn id="5" idx="3"/>
              <a:endCxn id="6" idx="7"/>
            </p:cNvCxnSpPr>
            <p:nvPr/>
          </p:nvCxnSpPr>
          <p:spPr bwMode="auto">
            <a:xfrm flipH="1">
              <a:off x="1880767" y="2033167"/>
              <a:ext cx="810466" cy="6580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FD57DD-A0F7-F44D-AE35-36E589FB0979}"/>
                </a:ext>
              </a:extLst>
            </p:cNvPr>
            <p:cNvCxnSpPr>
              <a:stCxn id="5" idx="4"/>
              <a:endCxn id="7" idx="0"/>
            </p:cNvCxnSpPr>
            <p:nvPr/>
          </p:nvCxnSpPr>
          <p:spPr bwMode="auto">
            <a:xfrm>
              <a:off x="2933700" y="2133600"/>
              <a:ext cx="0" cy="4546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7CAD4D4-0205-B199-BF25-A1EADE8603AD}"/>
                </a:ext>
              </a:extLst>
            </p:cNvPr>
            <p:cNvCxnSpPr>
              <a:stCxn id="7" idx="2"/>
              <a:endCxn id="4" idx="4"/>
            </p:cNvCxnSpPr>
            <p:nvPr/>
          </p:nvCxnSpPr>
          <p:spPr bwMode="auto">
            <a:xfrm flipH="1" flipV="1">
              <a:off x="1638300" y="2133600"/>
              <a:ext cx="952500" cy="7975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029E43D-B961-B6A2-A4E8-8F02A8F50A56}"/>
                </a:ext>
              </a:extLst>
            </p:cNvPr>
            <p:cNvCxnSpPr>
              <a:stCxn id="7" idx="2"/>
              <a:endCxn id="6" idx="6"/>
            </p:cNvCxnSpPr>
            <p:nvPr/>
          </p:nvCxnSpPr>
          <p:spPr bwMode="auto">
            <a:xfrm flipH="1">
              <a:off x="1981200" y="2931160"/>
              <a:ext cx="609600" cy="25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52517F-EB37-98A1-224A-EA6B0E0BD5EA}"/>
                </a:ext>
              </a:extLst>
            </p:cNvPr>
            <p:cNvCxnSpPr>
              <a:stCxn id="7" idx="7"/>
              <a:endCxn id="5" idx="5"/>
            </p:cNvCxnSpPr>
            <p:nvPr/>
          </p:nvCxnSpPr>
          <p:spPr bwMode="auto">
            <a:xfrm flipV="1">
              <a:off x="3176167" y="2033167"/>
              <a:ext cx="0" cy="6555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E8235B3-94B5-ED77-72CE-687ED0622AA4}"/>
                </a:ext>
              </a:extLst>
            </p:cNvPr>
            <p:cNvCxnSpPr>
              <a:stCxn id="6" idx="5"/>
              <a:endCxn id="7" idx="3"/>
            </p:cNvCxnSpPr>
            <p:nvPr/>
          </p:nvCxnSpPr>
          <p:spPr bwMode="auto">
            <a:xfrm flipV="1">
              <a:off x="1880767" y="3173627"/>
              <a:ext cx="810466" cy="25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7C77DCA-DA35-5D35-7950-42C594662B9C}"/>
                </a:ext>
              </a:extLst>
            </p:cNvPr>
            <p:cNvCxnSpPr>
              <a:stCxn id="6" idx="7"/>
              <a:endCxn id="4" idx="5"/>
            </p:cNvCxnSpPr>
            <p:nvPr/>
          </p:nvCxnSpPr>
          <p:spPr bwMode="auto">
            <a:xfrm flipV="1">
              <a:off x="1880767" y="2033167"/>
              <a:ext cx="0" cy="6580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CEC7568-B256-D5E9-33BC-5EDE9B4B3F36}"/>
                </a:ext>
              </a:extLst>
            </p:cNvPr>
            <p:cNvCxnSpPr>
              <a:stCxn id="6" idx="6"/>
              <a:endCxn id="5" idx="4"/>
            </p:cNvCxnSpPr>
            <p:nvPr/>
          </p:nvCxnSpPr>
          <p:spPr bwMode="auto">
            <a:xfrm flipV="1">
              <a:off x="1981200" y="2133600"/>
              <a:ext cx="952500" cy="8001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29708F6-3347-7402-1D25-74F65D85A662}"/>
              </a:ext>
            </a:extLst>
          </p:cNvPr>
          <p:cNvSpPr txBox="1"/>
          <p:nvPr/>
        </p:nvSpPr>
        <p:spPr>
          <a:xfrm>
            <a:off x="685102" y="3998184"/>
            <a:ext cx="297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All edges have probability 0.25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5DF9668-2591-B9A0-3971-7F049493A0D6}"/>
              </a:ext>
            </a:extLst>
          </p:cNvPr>
          <p:cNvGrpSpPr/>
          <p:nvPr/>
        </p:nvGrpSpPr>
        <p:grpSpPr>
          <a:xfrm>
            <a:off x="5483405" y="2768199"/>
            <a:ext cx="2534689" cy="2798524"/>
            <a:chOff x="1060947" y="914399"/>
            <a:chExt cx="2534689" cy="279852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8D4125-2C98-CE7E-3654-47C1643F7689}"/>
                </a:ext>
              </a:extLst>
            </p:cNvPr>
            <p:cNvSpPr/>
            <p:nvPr/>
          </p:nvSpPr>
          <p:spPr bwMode="auto">
            <a:xfrm>
              <a:off x="1295400" y="1447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E495E4-030B-7A62-89A9-E731908CE3A1}"/>
                </a:ext>
              </a:extLst>
            </p:cNvPr>
            <p:cNvSpPr/>
            <p:nvPr/>
          </p:nvSpPr>
          <p:spPr bwMode="auto">
            <a:xfrm>
              <a:off x="2590800" y="1447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8A6CA0-35AB-C3A4-507B-CBCE61493211}"/>
                </a:ext>
              </a:extLst>
            </p:cNvPr>
            <p:cNvSpPr/>
            <p:nvPr/>
          </p:nvSpPr>
          <p:spPr bwMode="auto">
            <a:xfrm>
              <a:off x="1295400" y="2590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493ED6B-EBB2-84E4-A4B4-15673386B05D}"/>
                </a:ext>
              </a:extLst>
            </p:cNvPr>
            <p:cNvSpPr/>
            <p:nvPr/>
          </p:nvSpPr>
          <p:spPr bwMode="auto">
            <a:xfrm>
              <a:off x="2590800" y="258826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8247EBD-F11E-5C02-7C30-3FC878D51366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 bwMode="auto">
            <a:xfrm>
              <a:off x="1981200" y="17907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2DB05D9-57ED-422E-1E6B-9BF8985594EF}"/>
                </a:ext>
              </a:extLst>
            </p:cNvPr>
            <p:cNvCxnSpPr>
              <a:stCxn id="44" idx="5"/>
              <a:endCxn id="47" idx="1"/>
            </p:cNvCxnSpPr>
            <p:nvPr/>
          </p:nvCxnSpPr>
          <p:spPr bwMode="auto">
            <a:xfrm>
              <a:off x="1880767" y="2033167"/>
              <a:ext cx="810466" cy="6555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76AFF90-B2B4-A954-93D5-11D434876134}"/>
                </a:ext>
              </a:extLst>
            </p:cNvPr>
            <p:cNvCxnSpPr>
              <a:stCxn id="44" idx="4"/>
              <a:endCxn id="46" idx="0"/>
            </p:cNvCxnSpPr>
            <p:nvPr/>
          </p:nvCxnSpPr>
          <p:spPr bwMode="auto">
            <a:xfrm>
              <a:off x="1638300" y="2133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437C46F-9443-1922-5470-5F7E43CDFE48}"/>
                </a:ext>
              </a:extLst>
            </p:cNvPr>
            <p:cNvSpPr/>
            <p:nvPr/>
          </p:nvSpPr>
          <p:spPr bwMode="auto">
            <a:xfrm>
              <a:off x="1081428" y="914400"/>
              <a:ext cx="638072" cy="610005"/>
            </a:xfrm>
            <a:custGeom>
              <a:avLst/>
              <a:gdLst>
                <a:gd name="connsiteX0" fmla="*/ 253102 w 638072"/>
                <a:gd name="connsiteY0" fmla="*/ 610005 h 610005"/>
                <a:gd name="connsiteX1" fmla="*/ 5967 w 638072"/>
                <a:gd name="connsiteY1" fmla="*/ 226945 h 610005"/>
                <a:gd name="connsiteX2" fmla="*/ 475523 w 638072"/>
                <a:gd name="connsiteY2" fmla="*/ 4524 h 610005"/>
                <a:gd name="connsiteX3" fmla="*/ 623804 w 638072"/>
                <a:gd name="connsiteY3" fmla="*/ 424653 h 610005"/>
                <a:gd name="connsiteX4" fmla="*/ 623804 w 638072"/>
                <a:gd name="connsiteY4" fmla="*/ 449367 h 61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072" h="610005">
                  <a:moveTo>
                    <a:pt x="253102" y="610005"/>
                  </a:moveTo>
                  <a:cubicBezTo>
                    <a:pt x="110999" y="468931"/>
                    <a:pt x="-31103" y="327858"/>
                    <a:pt x="5967" y="226945"/>
                  </a:cubicBezTo>
                  <a:cubicBezTo>
                    <a:pt x="43037" y="126031"/>
                    <a:pt x="372550" y="-28427"/>
                    <a:pt x="475523" y="4524"/>
                  </a:cubicBezTo>
                  <a:cubicBezTo>
                    <a:pt x="578496" y="37475"/>
                    <a:pt x="599090" y="350512"/>
                    <a:pt x="623804" y="424653"/>
                  </a:cubicBezTo>
                  <a:cubicBezTo>
                    <a:pt x="648518" y="498794"/>
                    <a:pt x="636161" y="474080"/>
                    <a:pt x="623804" y="44936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D10F3070-D304-B233-49EE-0048930FDDD8}"/>
                </a:ext>
              </a:extLst>
            </p:cNvPr>
            <p:cNvSpPr/>
            <p:nvPr/>
          </p:nvSpPr>
          <p:spPr bwMode="auto">
            <a:xfrm rot="2051486">
              <a:off x="2707058" y="914399"/>
              <a:ext cx="638072" cy="610005"/>
            </a:xfrm>
            <a:custGeom>
              <a:avLst/>
              <a:gdLst>
                <a:gd name="connsiteX0" fmla="*/ 253102 w 638072"/>
                <a:gd name="connsiteY0" fmla="*/ 610005 h 610005"/>
                <a:gd name="connsiteX1" fmla="*/ 5967 w 638072"/>
                <a:gd name="connsiteY1" fmla="*/ 226945 h 610005"/>
                <a:gd name="connsiteX2" fmla="*/ 475523 w 638072"/>
                <a:gd name="connsiteY2" fmla="*/ 4524 h 610005"/>
                <a:gd name="connsiteX3" fmla="*/ 623804 w 638072"/>
                <a:gd name="connsiteY3" fmla="*/ 424653 h 610005"/>
                <a:gd name="connsiteX4" fmla="*/ 623804 w 638072"/>
                <a:gd name="connsiteY4" fmla="*/ 449367 h 61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072" h="610005">
                  <a:moveTo>
                    <a:pt x="253102" y="610005"/>
                  </a:moveTo>
                  <a:cubicBezTo>
                    <a:pt x="110999" y="468931"/>
                    <a:pt x="-31103" y="327858"/>
                    <a:pt x="5967" y="226945"/>
                  </a:cubicBezTo>
                  <a:cubicBezTo>
                    <a:pt x="43037" y="126031"/>
                    <a:pt x="372550" y="-28427"/>
                    <a:pt x="475523" y="4524"/>
                  </a:cubicBezTo>
                  <a:cubicBezTo>
                    <a:pt x="578496" y="37475"/>
                    <a:pt x="599090" y="350512"/>
                    <a:pt x="623804" y="424653"/>
                  </a:cubicBezTo>
                  <a:cubicBezTo>
                    <a:pt x="648518" y="498794"/>
                    <a:pt x="636161" y="474080"/>
                    <a:pt x="623804" y="44936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4D3D8A8-1C71-26E1-20E4-30D529D1BCDC}"/>
                </a:ext>
              </a:extLst>
            </p:cNvPr>
            <p:cNvSpPr/>
            <p:nvPr/>
          </p:nvSpPr>
          <p:spPr bwMode="auto">
            <a:xfrm rot="9949746">
              <a:off x="2957564" y="3057417"/>
              <a:ext cx="638072" cy="610005"/>
            </a:xfrm>
            <a:custGeom>
              <a:avLst/>
              <a:gdLst>
                <a:gd name="connsiteX0" fmla="*/ 253102 w 638072"/>
                <a:gd name="connsiteY0" fmla="*/ 610005 h 610005"/>
                <a:gd name="connsiteX1" fmla="*/ 5967 w 638072"/>
                <a:gd name="connsiteY1" fmla="*/ 226945 h 610005"/>
                <a:gd name="connsiteX2" fmla="*/ 475523 w 638072"/>
                <a:gd name="connsiteY2" fmla="*/ 4524 h 610005"/>
                <a:gd name="connsiteX3" fmla="*/ 623804 w 638072"/>
                <a:gd name="connsiteY3" fmla="*/ 424653 h 610005"/>
                <a:gd name="connsiteX4" fmla="*/ 623804 w 638072"/>
                <a:gd name="connsiteY4" fmla="*/ 449367 h 61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072" h="610005">
                  <a:moveTo>
                    <a:pt x="253102" y="610005"/>
                  </a:moveTo>
                  <a:cubicBezTo>
                    <a:pt x="110999" y="468931"/>
                    <a:pt x="-31103" y="327858"/>
                    <a:pt x="5967" y="226945"/>
                  </a:cubicBezTo>
                  <a:cubicBezTo>
                    <a:pt x="43037" y="126031"/>
                    <a:pt x="372550" y="-28427"/>
                    <a:pt x="475523" y="4524"/>
                  </a:cubicBezTo>
                  <a:cubicBezTo>
                    <a:pt x="578496" y="37475"/>
                    <a:pt x="599090" y="350512"/>
                    <a:pt x="623804" y="424653"/>
                  </a:cubicBezTo>
                  <a:cubicBezTo>
                    <a:pt x="648518" y="498794"/>
                    <a:pt x="636161" y="474080"/>
                    <a:pt x="623804" y="44936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9F72E49-2BD6-CEF2-8178-4EFA93950C16}"/>
                </a:ext>
              </a:extLst>
            </p:cNvPr>
            <p:cNvSpPr/>
            <p:nvPr/>
          </p:nvSpPr>
          <p:spPr bwMode="auto">
            <a:xfrm rot="14011448">
              <a:off x="1046914" y="3088884"/>
              <a:ext cx="638072" cy="610005"/>
            </a:xfrm>
            <a:custGeom>
              <a:avLst/>
              <a:gdLst>
                <a:gd name="connsiteX0" fmla="*/ 253102 w 638072"/>
                <a:gd name="connsiteY0" fmla="*/ 610005 h 610005"/>
                <a:gd name="connsiteX1" fmla="*/ 5967 w 638072"/>
                <a:gd name="connsiteY1" fmla="*/ 226945 h 610005"/>
                <a:gd name="connsiteX2" fmla="*/ 475523 w 638072"/>
                <a:gd name="connsiteY2" fmla="*/ 4524 h 610005"/>
                <a:gd name="connsiteX3" fmla="*/ 623804 w 638072"/>
                <a:gd name="connsiteY3" fmla="*/ 424653 h 610005"/>
                <a:gd name="connsiteX4" fmla="*/ 623804 w 638072"/>
                <a:gd name="connsiteY4" fmla="*/ 449367 h 61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072" h="610005">
                  <a:moveTo>
                    <a:pt x="253102" y="610005"/>
                  </a:moveTo>
                  <a:cubicBezTo>
                    <a:pt x="110999" y="468931"/>
                    <a:pt x="-31103" y="327858"/>
                    <a:pt x="5967" y="226945"/>
                  </a:cubicBezTo>
                  <a:cubicBezTo>
                    <a:pt x="43037" y="126031"/>
                    <a:pt x="372550" y="-28427"/>
                    <a:pt x="475523" y="4524"/>
                  </a:cubicBezTo>
                  <a:cubicBezTo>
                    <a:pt x="578496" y="37475"/>
                    <a:pt x="599090" y="350512"/>
                    <a:pt x="623804" y="424653"/>
                  </a:cubicBezTo>
                  <a:cubicBezTo>
                    <a:pt x="648518" y="498794"/>
                    <a:pt x="636161" y="474080"/>
                    <a:pt x="623804" y="44936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6396E8D-E9C9-EE5C-C76E-BC08A656EC4C}"/>
                </a:ext>
              </a:extLst>
            </p:cNvPr>
            <p:cNvCxnSpPr>
              <a:stCxn id="45" idx="3"/>
              <a:endCxn id="44" idx="5"/>
            </p:cNvCxnSpPr>
            <p:nvPr/>
          </p:nvCxnSpPr>
          <p:spPr bwMode="auto">
            <a:xfrm flipH="1">
              <a:off x="1880767" y="2033167"/>
              <a:ext cx="8104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E3F962F-40F0-CE10-A876-25A0C57C4461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 bwMode="auto">
            <a:xfrm flipH="1">
              <a:off x="1880767" y="2033167"/>
              <a:ext cx="810466" cy="6580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BC17607-81B7-7370-CE0C-250A0BB8E3AE}"/>
                </a:ext>
              </a:extLst>
            </p:cNvPr>
            <p:cNvCxnSpPr>
              <a:stCxn id="45" idx="4"/>
              <a:endCxn id="47" idx="0"/>
            </p:cNvCxnSpPr>
            <p:nvPr/>
          </p:nvCxnSpPr>
          <p:spPr bwMode="auto">
            <a:xfrm>
              <a:off x="2933700" y="2133600"/>
              <a:ext cx="0" cy="4546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449054A-6163-EE5E-45A1-8F1F22B3C59C}"/>
                </a:ext>
              </a:extLst>
            </p:cNvPr>
            <p:cNvCxnSpPr>
              <a:stCxn id="47" idx="2"/>
              <a:endCxn id="44" idx="4"/>
            </p:cNvCxnSpPr>
            <p:nvPr/>
          </p:nvCxnSpPr>
          <p:spPr bwMode="auto">
            <a:xfrm flipH="1" flipV="1">
              <a:off x="1638300" y="2133600"/>
              <a:ext cx="952500" cy="7975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FB817A8-E101-D3BD-52D5-1895E9008465}"/>
                </a:ext>
              </a:extLst>
            </p:cNvPr>
            <p:cNvCxnSpPr>
              <a:stCxn id="47" idx="2"/>
              <a:endCxn id="46" idx="6"/>
            </p:cNvCxnSpPr>
            <p:nvPr/>
          </p:nvCxnSpPr>
          <p:spPr bwMode="auto">
            <a:xfrm flipH="1">
              <a:off x="1981200" y="2931160"/>
              <a:ext cx="609600" cy="25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86B9645-8BE0-9930-B4CD-75267D4AF7ED}"/>
                </a:ext>
              </a:extLst>
            </p:cNvPr>
            <p:cNvCxnSpPr>
              <a:stCxn id="47" idx="7"/>
              <a:endCxn id="45" idx="5"/>
            </p:cNvCxnSpPr>
            <p:nvPr/>
          </p:nvCxnSpPr>
          <p:spPr bwMode="auto">
            <a:xfrm flipV="1">
              <a:off x="3176167" y="2033167"/>
              <a:ext cx="0" cy="6555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99F3991-EB51-1C69-8DEE-CA0D1B322D47}"/>
                </a:ext>
              </a:extLst>
            </p:cNvPr>
            <p:cNvCxnSpPr>
              <a:stCxn id="46" idx="5"/>
              <a:endCxn id="47" idx="3"/>
            </p:cNvCxnSpPr>
            <p:nvPr/>
          </p:nvCxnSpPr>
          <p:spPr bwMode="auto">
            <a:xfrm flipV="1">
              <a:off x="1880767" y="3173627"/>
              <a:ext cx="810466" cy="25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4EA2ED6-A1A9-F283-370B-8B5871B78DA3}"/>
                </a:ext>
              </a:extLst>
            </p:cNvPr>
            <p:cNvCxnSpPr>
              <a:stCxn id="46" idx="7"/>
              <a:endCxn id="44" idx="5"/>
            </p:cNvCxnSpPr>
            <p:nvPr/>
          </p:nvCxnSpPr>
          <p:spPr bwMode="auto">
            <a:xfrm flipV="1">
              <a:off x="1880767" y="2033167"/>
              <a:ext cx="0" cy="6580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EC9B4ED-EF33-B533-8BF7-6CD21186759D}"/>
                </a:ext>
              </a:extLst>
            </p:cNvPr>
            <p:cNvCxnSpPr>
              <a:stCxn id="46" idx="6"/>
              <a:endCxn id="45" idx="4"/>
            </p:cNvCxnSpPr>
            <p:nvPr/>
          </p:nvCxnSpPr>
          <p:spPr bwMode="auto">
            <a:xfrm flipV="1">
              <a:off x="1981200" y="2133600"/>
              <a:ext cx="952500" cy="8001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8479A51-2746-09B2-F578-4A386E249614}"/>
              </a:ext>
            </a:extLst>
          </p:cNvPr>
          <p:cNvSpPr txBox="1"/>
          <p:nvPr/>
        </p:nvSpPr>
        <p:spPr>
          <a:xfrm>
            <a:off x="6449063" y="325093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0.3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3E5C7A-7012-140D-CFA5-51637ACE4E4E}"/>
              </a:ext>
            </a:extLst>
          </p:cNvPr>
          <p:cNvSpPr txBox="1"/>
          <p:nvPr/>
        </p:nvSpPr>
        <p:spPr>
          <a:xfrm>
            <a:off x="7315061" y="245252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0.3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9149D5-BD04-5A41-9D2D-7F440F56AF27}"/>
              </a:ext>
            </a:extLst>
          </p:cNvPr>
          <p:cNvSpPr txBox="1"/>
          <p:nvPr/>
        </p:nvSpPr>
        <p:spPr>
          <a:xfrm>
            <a:off x="7567658" y="41384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0.3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8A748E-0151-09A0-21D8-5A233F561944}"/>
              </a:ext>
            </a:extLst>
          </p:cNvPr>
          <p:cNvSpPr txBox="1"/>
          <p:nvPr/>
        </p:nvSpPr>
        <p:spPr>
          <a:xfrm rot="18737324">
            <a:off x="6854604" y="399076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0.3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E93E40-06A1-02F9-3FE9-98DA4D27EDD5}"/>
              </a:ext>
            </a:extLst>
          </p:cNvPr>
          <p:cNvSpPr txBox="1"/>
          <p:nvPr/>
        </p:nvSpPr>
        <p:spPr>
          <a:xfrm>
            <a:off x="5283141" y="54317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0.3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F07E77-DCAD-C696-D9C1-FE9D3562F846}"/>
              </a:ext>
            </a:extLst>
          </p:cNvPr>
          <p:cNvSpPr txBox="1"/>
          <p:nvPr/>
        </p:nvSpPr>
        <p:spPr>
          <a:xfrm>
            <a:off x="5604992" y="410403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0.3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94E8F8-F4E0-EC66-9F3A-75928C01C19D}"/>
              </a:ext>
            </a:extLst>
          </p:cNvPr>
          <p:cNvSpPr txBox="1"/>
          <p:nvPr/>
        </p:nvSpPr>
        <p:spPr>
          <a:xfrm>
            <a:off x="6456476" y="4573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0.3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DB9A446-2A1E-6665-24E2-5CCA330309A6}"/>
              </a:ext>
            </a:extLst>
          </p:cNvPr>
          <p:cNvGrpSpPr/>
          <p:nvPr/>
        </p:nvGrpSpPr>
        <p:grpSpPr>
          <a:xfrm>
            <a:off x="5310487" y="2088485"/>
            <a:ext cx="2980303" cy="4137490"/>
            <a:chOff x="5310487" y="2088485"/>
            <a:chExt cx="2980303" cy="413749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0D508C-1F81-3415-6628-768D207F0351}"/>
                </a:ext>
              </a:extLst>
            </p:cNvPr>
            <p:cNvSpPr txBox="1"/>
            <p:nvPr/>
          </p:nvSpPr>
          <p:spPr>
            <a:xfrm rot="18996473">
              <a:off x="6619194" y="387024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0.3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025FEC-BE61-E824-6E78-28D9BE0B4918}"/>
                </a:ext>
              </a:extLst>
            </p:cNvPr>
            <p:cNvSpPr txBox="1"/>
            <p:nvPr/>
          </p:nvSpPr>
          <p:spPr>
            <a:xfrm>
              <a:off x="5310487" y="5918198"/>
              <a:ext cx="2980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All other edges have probability 0.2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C788EA6-ABD7-87E8-64FA-75F3539929CC}"/>
                </a:ext>
              </a:extLst>
            </p:cNvPr>
            <p:cNvSpPr txBox="1"/>
            <p:nvPr/>
          </p:nvSpPr>
          <p:spPr>
            <a:xfrm>
              <a:off x="5757316" y="2088485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CpGMarkovChain</a:t>
              </a:r>
              <a:endParaRPr lang="en-US" sz="1400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354DA47-77A7-5347-0A0F-1498AB9E8EB9}"/>
              </a:ext>
            </a:extLst>
          </p:cNvPr>
          <p:cNvSpPr txBox="1"/>
          <p:nvPr/>
        </p:nvSpPr>
        <p:spPr>
          <a:xfrm>
            <a:off x="1155583" y="372001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“Normal” Markov Chain</a:t>
            </a:r>
          </a:p>
        </p:txBody>
      </p:sp>
    </p:spTree>
    <p:extLst>
      <p:ext uri="{BB962C8B-B14F-4D97-AF65-F5344CB8AC3E}">
        <p14:creationId xmlns:p14="http://schemas.microsoft.com/office/powerpoint/2010/main" val="11280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AECA22B-191C-784F-A035-80E4C42C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ADB1-569F-E843-BEE1-F8161192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Given a sequence, can calculate its probability under a “</a:t>
            </a:r>
            <a:r>
              <a:rPr lang="en-US" altLang="ja-JP"/>
              <a:t>CpG Markov chain</a:t>
            </a:r>
            <a:r>
              <a:rPr lang="en-US" altLang="en-US"/>
              <a:t>”</a:t>
            </a:r>
            <a:r>
              <a:rPr lang="en-US" altLang="ja-JP"/>
              <a:t> and its probability under a </a:t>
            </a:r>
            <a:r>
              <a:rPr lang="en-US" altLang="en-US"/>
              <a:t>“</a:t>
            </a:r>
            <a:r>
              <a:rPr lang="en-US" altLang="ja-JP"/>
              <a:t>normal genome Markov chain</a:t>
            </a:r>
            <a:r>
              <a:rPr lang="en-US" altLang="en-US"/>
              <a:t>”</a:t>
            </a:r>
            <a:r>
              <a:rPr lang="en-US" altLang="ja-JP"/>
              <a:t>. </a:t>
            </a:r>
          </a:p>
          <a:p>
            <a:r>
              <a:rPr lang="en-US" altLang="en-US"/>
              <a:t>Then calculate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77412C3-2D14-0B41-88FD-84DD915F2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724400"/>
          <a:ext cx="61420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0" imgH="419100" progId="Equation.3">
                  <p:embed/>
                </p:oleObj>
              </mc:Choice>
              <mc:Fallback>
                <p:oleObj name="Equation" r:id="rId2" imgW="2413000" imgH="4191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77412C3-2D14-0B41-88FD-84DD915F2A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61420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58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09820245-E832-B24F-9847-547A6CF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Markov Chains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5683284D-38F1-654C-AFA9-B9ED5317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Slide a fixed length window, say of length 100 bp</a:t>
            </a:r>
          </a:p>
          <a:p>
            <a:endParaRPr lang="en-US" altLang="en-US"/>
          </a:p>
          <a:p>
            <a:r>
              <a:rPr lang="en-US" altLang="en-US"/>
              <a:t>If any window x has a positive (or very positive) S(x), mark it as a (part of a) CpG island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750CDF2F-F934-8845-A610-22824E01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C63BF3ED-7EF3-4E4A-9F7B-A1E290B1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Why fixed length windows?</a:t>
            </a:r>
          </a:p>
          <a:p>
            <a:r>
              <a:rPr lang="en-US" altLang="en-US" sz="2800"/>
              <a:t>Why 100 bp ?</a:t>
            </a:r>
          </a:p>
          <a:p>
            <a:r>
              <a:rPr lang="en-US" altLang="en-US" sz="2800"/>
              <a:t>Sliding windows with overlaps or not? If overlaps, then overlapping windows may have different labels?</a:t>
            </a:r>
          </a:p>
          <a:p>
            <a:r>
              <a:rPr lang="en-US" altLang="en-US" sz="2800"/>
              <a:t>A more satisfactory approach will be to build one model for the whole sequence, that incorporates both Markov chains.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val 4">
            <a:extLst>
              <a:ext uri="{FF2B5EF4-FFF2-40B4-BE49-F238E27FC236}">
                <a16:creationId xmlns:a16="http://schemas.microsoft.com/office/drawing/2014/main" id="{ABE581A5-9350-EB4B-8B4B-D592BA125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38375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06" name="Text Box 5">
            <a:extLst>
              <a:ext uri="{FF2B5EF4-FFF2-40B4-BE49-F238E27FC236}">
                <a16:creationId xmlns:a16="http://schemas.microsoft.com/office/drawing/2014/main" id="{4A4D5D75-FF78-6643-901E-BA3C20C71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390775"/>
            <a:ext cx="981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island</a:t>
            </a:r>
          </a:p>
        </p:txBody>
      </p:sp>
      <p:sp>
        <p:nvSpPr>
          <p:cNvPr id="21507" name="Oval 6">
            <a:extLst>
              <a:ext uri="{FF2B5EF4-FFF2-40B4-BE49-F238E27FC236}">
                <a16:creationId xmlns:a16="http://schemas.microsoft.com/office/drawing/2014/main" id="{078B2127-B646-8744-8DA9-E623D7E76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38375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08" name="Text Box 7">
            <a:extLst>
              <a:ext uri="{FF2B5EF4-FFF2-40B4-BE49-F238E27FC236}">
                <a16:creationId xmlns:a16="http://schemas.microsoft.com/office/drawing/2014/main" id="{40E7C339-3191-0B49-AC42-B5077A5D7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26193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normal</a:t>
            </a:r>
          </a:p>
        </p:txBody>
      </p:sp>
      <p:cxnSp>
        <p:nvCxnSpPr>
          <p:cNvPr id="21509" name="AutoShape 9">
            <a:extLst>
              <a:ext uri="{FF2B5EF4-FFF2-40B4-BE49-F238E27FC236}">
                <a16:creationId xmlns:a16="http://schemas.microsoft.com/office/drawing/2014/main" id="{B16FA122-2B2B-A14B-9C5C-533A65922643}"/>
              </a:ext>
            </a:extLst>
          </p:cNvPr>
          <p:cNvCxnSpPr>
            <a:cxnSpLocks noChangeShapeType="1"/>
            <a:stCxn id="21505" idx="0"/>
            <a:endCxn id="21507" idx="0"/>
          </p:cNvCxnSpPr>
          <p:nvPr/>
        </p:nvCxnSpPr>
        <p:spPr bwMode="auto">
          <a:xfrm rot="5400000" flipV="1">
            <a:off x="3961606" y="981869"/>
            <a:ext cx="1588" cy="2514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AutoShape 10">
            <a:extLst>
              <a:ext uri="{FF2B5EF4-FFF2-40B4-BE49-F238E27FC236}">
                <a16:creationId xmlns:a16="http://schemas.microsoft.com/office/drawing/2014/main" id="{3410CAFE-6A51-0D41-AF3B-60FCF10D1D29}"/>
              </a:ext>
            </a:extLst>
          </p:cNvPr>
          <p:cNvCxnSpPr>
            <a:cxnSpLocks noChangeShapeType="1"/>
            <a:stCxn id="21507" idx="4"/>
            <a:endCxn id="21505" idx="4"/>
          </p:cNvCxnSpPr>
          <p:nvPr/>
        </p:nvCxnSpPr>
        <p:spPr bwMode="auto">
          <a:xfrm rot="5400000">
            <a:off x="3961606" y="2201069"/>
            <a:ext cx="1588" cy="25146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11">
            <a:extLst>
              <a:ext uri="{FF2B5EF4-FFF2-40B4-BE49-F238E27FC236}">
                <a16:creationId xmlns:a16="http://schemas.microsoft.com/office/drawing/2014/main" id="{D6F96E54-5E33-A94D-9AD1-C509294EFE6F}"/>
              </a:ext>
            </a:extLst>
          </p:cNvPr>
          <p:cNvCxnSpPr>
            <a:cxnSpLocks noChangeShapeType="1"/>
            <a:stCxn id="21505" idx="2"/>
            <a:endCxn id="21505" idx="0"/>
          </p:cNvCxnSpPr>
          <p:nvPr/>
        </p:nvCxnSpPr>
        <p:spPr bwMode="auto">
          <a:xfrm rot="10800000" flipH="1">
            <a:off x="2057400" y="2238375"/>
            <a:ext cx="647700" cy="609600"/>
          </a:xfrm>
          <a:prstGeom prst="curvedConnector4">
            <a:avLst>
              <a:gd name="adj1" fmla="val -35296"/>
              <a:gd name="adj2" fmla="val 137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12">
            <a:extLst>
              <a:ext uri="{FF2B5EF4-FFF2-40B4-BE49-F238E27FC236}">
                <a16:creationId xmlns:a16="http://schemas.microsoft.com/office/drawing/2014/main" id="{6BD22210-5AA1-D94C-947D-95AF4C8AF3E1}"/>
              </a:ext>
            </a:extLst>
          </p:cNvPr>
          <p:cNvCxnSpPr>
            <a:cxnSpLocks noChangeShapeType="1"/>
            <a:stCxn id="21507" idx="6"/>
            <a:endCxn id="21507" idx="4"/>
          </p:cNvCxnSpPr>
          <p:nvPr/>
        </p:nvCxnSpPr>
        <p:spPr bwMode="auto">
          <a:xfrm flipH="1">
            <a:off x="5219700" y="2847975"/>
            <a:ext cx="647700" cy="609600"/>
          </a:xfrm>
          <a:prstGeom prst="curvedConnector4">
            <a:avLst>
              <a:gd name="adj1" fmla="val -35296"/>
              <a:gd name="adj2" fmla="val 137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3" name="Line 13">
            <a:extLst>
              <a:ext uri="{FF2B5EF4-FFF2-40B4-BE49-F238E27FC236}">
                <a16:creationId xmlns:a16="http://schemas.microsoft.com/office/drawing/2014/main" id="{91469B2B-E467-954B-95B6-ACB5755AAC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1925" y="942975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Text Box 14">
            <a:extLst>
              <a:ext uri="{FF2B5EF4-FFF2-40B4-BE49-F238E27FC236}">
                <a16:creationId xmlns:a16="http://schemas.microsoft.com/office/drawing/2014/main" id="{D35188DD-90EA-5F4D-BE47-5C21C9FD5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33400"/>
            <a:ext cx="1399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high C/G</a:t>
            </a:r>
          </a:p>
        </p:txBody>
      </p:sp>
      <p:sp>
        <p:nvSpPr>
          <p:cNvPr id="21515" name="Text Box 15">
            <a:extLst>
              <a:ext uri="{FF2B5EF4-FFF2-40B4-BE49-F238E27FC236}">
                <a16:creationId xmlns:a16="http://schemas.microsoft.com/office/drawing/2014/main" id="{4D1A6013-4364-3942-BA61-4573615F2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1975"/>
            <a:ext cx="13644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rare C/G</a:t>
            </a:r>
          </a:p>
        </p:txBody>
      </p:sp>
      <p:sp>
        <p:nvSpPr>
          <p:cNvPr id="21516" name="Line 16">
            <a:extLst>
              <a:ext uri="{FF2B5EF4-FFF2-40B4-BE49-F238E27FC236}">
                <a16:creationId xmlns:a16="http://schemas.microsoft.com/office/drawing/2014/main" id="{30D051EE-A8DD-644E-979F-AC4A617567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942975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Text Box 17">
            <a:extLst>
              <a:ext uri="{FF2B5EF4-FFF2-40B4-BE49-F238E27FC236}">
                <a16:creationId xmlns:a16="http://schemas.microsoft.com/office/drawing/2014/main" id="{A1AB470A-FA9D-D04C-9710-96F300EDD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4876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8" name="Text Box 19">
            <a:extLst>
              <a:ext uri="{FF2B5EF4-FFF2-40B4-BE49-F238E27FC236}">
                <a16:creationId xmlns:a16="http://schemas.microsoft.com/office/drawing/2014/main" id="{86259784-4381-9740-BC3F-28785B26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1" y="4295775"/>
            <a:ext cx="7391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spcBef>
                <a:spcPct val="0"/>
              </a:spcBef>
            </a:pPr>
            <a:r>
              <a:rPr lang="en-US" altLang="en-US" sz="2400"/>
              <a:t>Two states. 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/>
              <a:t>Each state emits a character.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/>
              <a:t>In the </a:t>
            </a:r>
            <a:r>
              <a:rPr lang="ja-JP" altLang="en-US" sz="2400"/>
              <a:t>“</a:t>
            </a:r>
            <a:r>
              <a:rPr lang="en-US" altLang="ja-JP" sz="2400"/>
              <a:t>CG island</a:t>
            </a:r>
            <a:r>
              <a:rPr lang="ja-JP" altLang="en-US" sz="2400"/>
              <a:t>”</a:t>
            </a:r>
            <a:r>
              <a:rPr lang="en-US" altLang="ja-JP" sz="2400"/>
              <a:t> state, relatively high probability of emitting a ‘C’ or ‘G’.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/>
              <a:t>Concatenation of sequence emissions = genome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2A77F60-C70F-6B47-924C-84698E95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 vs MC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E0210F5-D748-E04D-895C-82487DD0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main difference between HMM and Markov chains is that …</a:t>
            </a:r>
          </a:p>
          <a:p>
            <a:endParaRPr lang="en-US" altLang="en-US"/>
          </a:p>
          <a:p>
            <a:r>
              <a:rPr lang="en-US" altLang="en-US"/>
              <a:t>… in an HMM there is not a one-to-one correspondence between states visited and symbols observed.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822</Words>
  <Application>Microsoft Macintosh PowerPoint</Application>
  <PresentationFormat>On-screen Show (4:3)</PresentationFormat>
  <Paragraphs>125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Blank Presentation</vt:lpstr>
      <vt:lpstr>Equation</vt:lpstr>
      <vt:lpstr>Hidden Markov Models</vt:lpstr>
      <vt:lpstr>“CpG islands”</vt:lpstr>
      <vt:lpstr>Markov Chains</vt:lpstr>
      <vt:lpstr>PowerPoint Presentation</vt:lpstr>
      <vt:lpstr>Markov Chains</vt:lpstr>
      <vt:lpstr>Markov Chains</vt:lpstr>
      <vt:lpstr>Issues</vt:lpstr>
      <vt:lpstr>PowerPoint Presentation</vt:lpstr>
      <vt:lpstr>HMM vs MC</vt:lpstr>
      <vt:lpstr>HMM: Formal</vt:lpstr>
      <vt:lpstr>HMM: Formal</vt:lpstr>
      <vt:lpstr>Joint probability of sequence and path</vt:lpstr>
      <vt:lpstr>Decoding</vt:lpstr>
      <vt:lpstr>Most probable state path</vt:lpstr>
      <vt:lpstr>Viterbi algorithm</vt:lpstr>
      <vt:lpstr>Viterbi algorithm</vt:lpstr>
      <vt:lpstr>Probability of sequence</vt:lpstr>
      <vt:lpstr>The Forward Algorithm</vt:lpstr>
      <vt:lpstr>Posterior state probabilities</vt:lpstr>
      <vt:lpstr>Posterior state probability</vt:lpstr>
      <vt:lpstr>The Backward Algorithm</vt:lpstr>
      <vt:lpstr>Posterior state probability</vt:lpstr>
      <vt:lpstr>Parameter Estimation for HMMs</vt:lpstr>
    </vt:vector>
  </TitlesOfParts>
  <Company>Saurabh Sinha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Programming: Sequence alignment</dc:title>
  <dc:creator>Saurabh Sinha</dc:creator>
  <cp:lastModifiedBy>Sinha, Saurabh</cp:lastModifiedBy>
  <cp:revision>99</cp:revision>
  <dcterms:created xsi:type="dcterms:W3CDTF">2006-09-10T22:23:46Z</dcterms:created>
  <dcterms:modified xsi:type="dcterms:W3CDTF">2023-01-08T03:39:22Z</dcterms:modified>
</cp:coreProperties>
</file>