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276" r:id="rId4"/>
    <p:sldId id="279" r:id="rId5"/>
    <p:sldId id="281" r:id="rId6"/>
    <p:sldId id="278" r:id="rId7"/>
    <p:sldId id="290" r:id="rId8"/>
    <p:sldId id="282" r:id="rId9"/>
    <p:sldId id="291" r:id="rId10"/>
    <p:sldId id="29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63"/>
    <p:restoredTop sz="94181"/>
  </p:normalViewPr>
  <p:slideViewPr>
    <p:cSldViewPr>
      <p:cViewPr varScale="1">
        <p:scale>
          <a:sx n="110" d="100"/>
          <a:sy n="110" d="100"/>
        </p:scale>
        <p:origin x="8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230D7D-3975-CC7F-B6DF-1847838125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EECF4-90E1-DE40-84F4-704CC3383C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0AB90D3-8D3F-4647-95BD-27B28E6D11A5}" type="datetimeFigureOut">
              <a:rPr lang="en-US"/>
              <a:pPr>
                <a:defRPr/>
              </a:pPr>
              <a:t>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3E211-2ED1-83B1-EA39-72B43ABFD6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435DD-9BEE-03A1-A776-4633C46BA6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442A6D9-58FB-E74F-B69D-912A728FB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57952B-5DC6-10BB-C214-6B384EDF68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A7A4A-0C41-837E-4D16-1D714BDCB85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096697C-A354-D441-BFCF-FC3FF3EBDCBC}" type="datetimeFigureOut">
              <a:rPr lang="en-US" altLang="en-US"/>
              <a:pPr>
                <a:defRPr/>
              </a:pPr>
              <a:t>1/3/23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C7B4CAB-D78E-961D-A6CF-E9A827C876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4088C25-796C-9B73-922A-95DE2BC4A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1418-E271-78EB-75AF-6E6AAF53D2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3345A-0B19-0F9E-DAEB-81B5E48BF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74F9778-3DEC-7145-AF84-278DA3C4FB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93CAF-DF39-8507-B4C5-3AA2679D3CBB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6BB16D-F43C-73AC-1379-32DFB477DBC2}"/>
              </a:ext>
            </a:extLst>
          </p:cNvPr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A68BA-794F-9407-510A-D2F5FEA932D6}"/>
              </a:ext>
            </a:extLst>
          </p:cNvPr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27">
            <a:extLst>
              <a:ext uri="{FF2B5EF4-FFF2-40B4-BE49-F238E27FC236}">
                <a16:creationId xmlns:a16="http://schemas.microsoft.com/office/drawing/2014/main" id="{76293639-9B00-A149-8CC1-973E4A44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320A5D9-4F5A-3B47-8E1E-91A98ED7A2B6}" type="datetimeFigureOut">
              <a:rPr lang="en-US" altLang="en-US"/>
              <a:pPr>
                <a:defRPr/>
              </a:pPr>
              <a:t>1/3/23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FAD7D797-2B4A-7EBE-8F9E-E775A748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>
            <a:extLst>
              <a:ext uri="{FF2B5EF4-FFF2-40B4-BE49-F238E27FC236}">
                <a16:creationId xmlns:a16="http://schemas.microsoft.com/office/drawing/2014/main" id="{E45DED80-0758-60E1-9BC3-1B9A2A16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A293C71-A911-CC4A-AF56-1B8B2B0C36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78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9D0CFE6F-0BAA-6B11-B5DA-EF6845D9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FDE31-3872-7E43-92C8-540201BBCD73}" type="datetimeFigureOut">
              <a:rPr lang="en-US" altLang="en-US"/>
              <a:pPr>
                <a:defRPr/>
              </a:pPr>
              <a:t>1/3/23</a:t>
            </a:fld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5A73A67-7294-8257-B5E0-6A9A69F1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D01AE3D-4E3E-F354-5D2E-180DAC3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25494-23E7-4B43-88B0-457BDC084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70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E19832-C641-F392-EED8-06AEA4456F28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08E9B5-D3E7-E8BD-ADE1-59E5F76EB9EA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8D0AF0-BE11-54CF-D34A-FF72B78E2D28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33B7F7B-835B-B096-84ED-8F8A69E5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EE9E7-5D22-684E-A837-3DCDA24F1DBF}" type="datetimeFigureOut">
              <a:rPr lang="en-US" altLang="en-US"/>
              <a:pPr>
                <a:defRPr/>
              </a:pPr>
              <a:t>1/3/23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0906A51-E12B-CEE9-ABAD-0FE8ED8B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FA495A7-1DF9-EDE3-C182-9339455F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E3CF15-2B46-B147-89E8-EC56525347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696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7E5124A8-58BA-6A46-05FA-04F9AA2E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B083D-40B5-4143-AFAB-0A17510AD986}" type="datetimeFigureOut">
              <a:rPr lang="en-US" altLang="en-US"/>
              <a:pPr>
                <a:defRPr/>
              </a:pPr>
              <a:t>1/3/23</a:t>
            </a:fld>
            <a:endParaRPr lang="en-US" alt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884E83E-3AE4-7485-AF8D-2D8A9869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94600785-33BA-91FF-56DC-6F8FDD13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B01CF-679F-234B-A316-5109E95005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3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9EB592-9945-F1A4-A4B2-3C5AA148B866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37AB3-2D37-5EB2-C821-9C4811A6D14D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96740-559E-7799-F7FA-F18DE9CEC7E2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B21DE002-1E3E-0C64-BC30-0299899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D6AF-413A-9548-9135-0E19D20DA80A}" type="datetimeFigureOut">
              <a:rPr lang="en-US" altLang="en-US"/>
              <a:pPr>
                <a:defRPr/>
              </a:pPr>
              <a:t>1/3/23</a:t>
            </a:fld>
            <a:endParaRPr lang="en-US" altLang="en-US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1B7BD057-6272-5736-CF32-6346C7EBB3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/>
            </a:lvl1pPr>
          </a:lstStyle>
          <a:p>
            <a:pPr>
              <a:defRPr/>
            </a:pPr>
            <a:fld id="{71D74E2E-9D17-644F-B8E3-364A82F386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BEFDB74D-1A31-A532-212A-B1014235FB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76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C22174CE-3593-6B0A-B5F9-E75E16FB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98927-69B6-F242-9E4D-5392E2423994}" type="datetimeFigureOut">
              <a:rPr lang="en-US" altLang="en-US"/>
              <a:pPr>
                <a:defRPr/>
              </a:pPr>
              <a:t>1/3/23</a:t>
            </a:fld>
            <a:endParaRPr lang="en-US" alt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5541F1F-574D-12CA-748E-5229CD99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F202746B-C851-1AEF-FDA9-8A4D6C61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28DA5-5390-CF4C-B2DF-3F50F84049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83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3481B44F-895A-8E50-4BEC-1FA48C53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310E3-E4CA-874C-B339-903689E8C805}" type="datetimeFigureOut">
              <a:rPr lang="en-US" altLang="en-US"/>
              <a:pPr>
                <a:defRPr/>
              </a:pPr>
              <a:t>1/3/23</a:t>
            </a:fld>
            <a:endParaRPr lang="en-US" alt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A8F32F2-32D7-0ED7-3900-020556AD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E100E247-9A29-DB67-AD8B-283FA841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BE1A3-BD8D-C442-8D81-6404E372CA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6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5E5E7E5A-270C-1F82-9CA3-9B7DF711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8EBE5-650C-7F46-9F5D-E81D284DFC03}" type="datetimeFigureOut">
              <a:rPr lang="en-US" altLang="en-US"/>
              <a:pPr>
                <a:defRPr/>
              </a:pPr>
              <a:t>1/3/23</a:t>
            </a:fld>
            <a:endParaRPr lang="en-US" alt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54D0545-4604-43B0-447D-1AC3F3DE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E467EDF5-CF51-F384-C021-AEBC11FC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4CE87-17EA-5643-816C-EDDB3FB214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7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4D13B-C8B7-D6F1-E855-7697E74C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87C07-4ABF-484B-BC72-737F5E70F985}" type="datetimeFigureOut">
              <a:rPr lang="en-US" altLang="en-US"/>
              <a:pPr>
                <a:defRPr/>
              </a:pPr>
              <a:t>1/3/23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4108E-0FFF-77AF-1AAA-A4E0FFCD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D42F0-945D-B7EB-3700-4264F82E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AADA047-7C94-2647-869B-A700C5F41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31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062DCD22-453A-20CA-3996-C61DB402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84AE9-7A0F-3740-AC84-E6B09C146247}" type="datetimeFigureOut">
              <a:rPr lang="en-US" altLang="en-US"/>
              <a:pPr>
                <a:defRPr/>
              </a:pPr>
              <a:t>1/3/23</a:t>
            </a:fld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0BE4FF6-BBC9-F49D-6DAA-B08C0E45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4BF6840C-87BF-9A0F-BCC6-191626F1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F98F3-E5AB-2540-8824-D5EFAB79A1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35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D366E5-2FC7-E5CB-80D7-8C66E3F7C7C5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2A08EC-D310-FEC0-3413-CF0D84A82589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0B39E-E971-F905-9272-3FEF0393A21D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0246A1-3C6C-7085-9325-5D486ED5EEF3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50AF2DD8-D748-274D-1A11-7BEB4D5C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EE306-6674-4843-998D-E2577CBCF754}" type="datetimeFigureOut">
              <a:rPr lang="en-US" altLang="en-US"/>
              <a:pPr>
                <a:defRPr/>
              </a:pPr>
              <a:t>1/3/23</a:t>
            </a:fld>
            <a:endParaRPr lang="en-US" altLang="en-US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932B46F7-546B-9A58-5E1C-CA077FFEF2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 smtClean="0"/>
            </a:lvl1pPr>
          </a:lstStyle>
          <a:p>
            <a:pPr>
              <a:defRPr/>
            </a:pPr>
            <a:fld id="{C3BD95D3-3943-1F49-BA47-BF22970AD5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E8672C0B-7562-9F4E-64B2-26CE841B28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64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409FFCAF-ED0A-9BFD-64D7-1D42CEE10A3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86611D7D-EA0D-1D8D-DEF1-7AA2FE2FB3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6CA56AB-521C-7003-732B-36BD7B8DB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Tw Cen MT" charset="0"/>
                <a:ea typeface="ＭＳ Ｐゴシック" charset="-128"/>
              </a:defRPr>
            </a:lvl1pPr>
          </a:lstStyle>
          <a:p>
            <a:pPr>
              <a:defRPr/>
            </a:pPr>
            <a:fld id="{1B194857-C181-104F-B2CF-1BE800157B24}" type="datetimeFigureOut">
              <a:rPr lang="en-US" altLang="en-US"/>
              <a:pPr>
                <a:defRPr/>
              </a:pPr>
              <a:t>1/3/23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380B2-3B11-837C-A6D6-3D7B28390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Tw Cen MT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A46A21-33DD-04ED-57E6-E7290E6C1AB6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BD34F6-8454-0793-6846-766780E3AE3A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D6297-FEC1-819A-C0A7-CE00F88412C7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953596-6199-80EB-0402-47C5F32AC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  <a:latin typeface="Tw Cen MT" panose="020B0602020104020603" pitchFamily="34" charset="77"/>
              </a:defRPr>
            </a:lvl1pPr>
          </a:lstStyle>
          <a:p>
            <a:pPr>
              <a:defRPr/>
            </a:pPr>
            <a:fld id="{C27B6B6B-3EAF-134B-9780-F161688DBF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65" r:id="rId2"/>
    <p:sldLayoutId id="2147484272" r:id="rId3"/>
    <p:sldLayoutId id="2147484266" r:id="rId4"/>
    <p:sldLayoutId id="2147484267" r:id="rId5"/>
    <p:sldLayoutId id="2147484268" r:id="rId6"/>
    <p:sldLayoutId id="2147484273" r:id="rId7"/>
    <p:sldLayoutId id="2147484269" r:id="rId8"/>
    <p:sldLayoutId id="2147484274" r:id="rId9"/>
    <p:sldLayoutId id="2147484270" r:id="rId10"/>
    <p:sldLayoutId id="21474842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2" charset="2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>
            <a:extLst>
              <a:ext uri="{FF2B5EF4-FFF2-40B4-BE49-F238E27FC236}">
                <a16:creationId xmlns:a16="http://schemas.microsoft.com/office/drawing/2014/main" id="{DF597092-76D4-96DD-CCA4-26168C290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375" y="3071813"/>
            <a:ext cx="6981825" cy="2795587"/>
          </a:xfrm>
        </p:spPr>
        <p:txBody>
          <a:bodyPr/>
          <a:lstStyle/>
          <a:p>
            <a:pPr eaLnBrk="1" hangingPunct="1"/>
            <a:r>
              <a:rPr lang="en-US" altLang="en-US" cap="none" dirty="0">
                <a:ea typeface="ＭＳ Ｐゴシック" panose="020B0600070205080204" pitchFamily="34" charset="-128"/>
              </a:rPr>
              <a:t>PROBABILISTIC MODELING 2</a:t>
            </a:r>
            <a:br>
              <a:rPr lang="en-US" altLang="en-US" cap="none" dirty="0">
                <a:ea typeface="ＭＳ Ｐゴシック" panose="020B0600070205080204" pitchFamily="34" charset="-128"/>
              </a:rPr>
            </a:br>
            <a:endParaRPr lang="en-US" altLang="en-US" cap="none" dirty="0">
              <a:ea typeface="ＭＳ Ｐゴシック" panose="020B0600070205080204" pitchFamily="34" charset="-128"/>
            </a:endParaRPr>
          </a:p>
        </p:txBody>
      </p:sp>
      <p:sp>
        <p:nvSpPr>
          <p:cNvPr id="15362" name="Subtitle 4">
            <a:extLst>
              <a:ext uri="{FF2B5EF4-FFF2-40B4-BE49-F238E27FC236}">
                <a16:creationId xmlns:a16="http://schemas.microsoft.com/office/drawing/2014/main" id="{AA35138B-6CC6-8CBF-EABB-6E9ED0CCA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Saurabh Sinha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CF120BD8-6D47-23CE-4AB1-14D33168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x-none" dirty="0">
                <a:ea typeface="ＭＳ Ｐゴシック" charset="-128"/>
              </a:rPr>
              <a:t>DNA Sequence: Markov Chain model</a:t>
            </a:r>
            <a:endParaRPr lang="x-none" altLang="x-none" dirty="0">
              <a:ea typeface="ＭＳ Ｐゴシック" charset="-128"/>
            </a:endParaRP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C9A0D956-B045-9FB6-4EE8-BA6E87BC64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455025" cy="4495800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Pr(‘A’ at position i) depends on what nucleotide is at position i-1. 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Thus, instead of a single number p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ea typeface="ＭＳ Ｐゴシック" panose="020B0600070205080204" pitchFamily="34" charset="-128"/>
              </a:rPr>
              <a:t>, we have: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p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AA </a:t>
            </a:r>
            <a:r>
              <a:rPr lang="en-US" altLang="en-US" sz="2400">
                <a:ea typeface="ＭＳ Ｐゴシック" panose="020B0600070205080204" pitchFamily="34" charset="-128"/>
              </a:rPr>
              <a:t>= Pr(‘A’ at position i | ‘A’ at position i-1)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p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CA </a:t>
            </a:r>
            <a:r>
              <a:rPr lang="en-US" altLang="en-US" sz="2400">
                <a:ea typeface="ＭＳ Ｐゴシック" panose="020B0600070205080204" pitchFamily="34" charset="-128"/>
              </a:rPr>
              <a:t>= Pr(‘A’ at position i | ‘C’ at position i-1)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p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GA </a:t>
            </a:r>
            <a:r>
              <a:rPr lang="en-US" altLang="en-US" sz="2400">
                <a:ea typeface="ＭＳ Ｐゴシック" panose="020B0600070205080204" pitchFamily="34" charset="-128"/>
              </a:rPr>
              <a:t>= Pr(‘A’ at position i | ‘G’ at position i-1)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p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TA </a:t>
            </a:r>
            <a:r>
              <a:rPr lang="en-US" altLang="en-US" sz="2400">
                <a:ea typeface="ＭＳ Ｐゴシック" panose="020B0600070205080204" pitchFamily="34" charset="-128"/>
              </a:rPr>
              <a:t>= Pr(‘A’ at position i | ‘T’ at position i-1) 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These do not add to 1.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There are similarly four numbers for probability of each nucleotide at position i. Total 16 parameters.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11C17716-F1C8-4FCE-E1C4-DBB7FB3D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Model Comparison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7A56BE33-A26E-89E2-E165-9D736274D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Data D.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Models M1 and M2. Which is a better explanation of data?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Pr(M1|D) versus Pr(M2|D) ?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... or ...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Pr(D|M1) versus Pr(D|M2) 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E77BD958-A976-0442-E382-D687F01C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Comparing posterior probabilities</a:t>
            </a:r>
          </a:p>
        </p:txBody>
      </p:sp>
      <p:grpSp>
        <p:nvGrpSpPr>
          <p:cNvPr id="17410" name="Group 26">
            <a:extLst>
              <a:ext uri="{FF2B5EF4-FFF2-40B4-BE49-F238E27FC236}">
                <a16:creationId xmlns:a16="http://schemas.microsoft.com/office/drawing/2014/main" id="{138035DE-FD8E-CD7C-79B0-A5F57BB6807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17638"/>
            <a:ext cx="3432175" cy="2284412"/>
            <a:chOff x="1714818" y="1857364"/>
            <a:chExt cx="3477062" cy="2284428"/>
          </a:xfrm>
        </p:grpSpPr>
        <p:graphicFrame>
          <p:nvGraphicFramePr>
            <p:cNvPr id="17430" name="Object 2">
              <a:extLst>
                <a:ext uri="{FF2B5EF4-FFF2-40B4-BE49-F238E27FC236}">
                  <a16:creationId xmlns:a16="http://schemas.microsoft.com/office/drawing/2014/main" id="{994B929F-5699-7A20-5435-92DE0A21DB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43211" y="2714620"/>
            <a:ext cx="3248669" cy="714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05000" imgH="419100" progId="Equation.DSMT4">
                    <p:embed/>
                  </p:oleObj>
                </mc:Choice>
                <mc:Fallback>
                  <p:oleObj name="Equation" r:id="rId2" imgW="1905000" imgH="4191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3211" y="2714620"/>
                          <a:ext cx="3248669" cy="714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31" name="Group 14">
              <a:extLst>
                <a:ext uri="{FF2B5EF4-FFF2-40B4-BE49-F238E27FC236}">
                  <a16:creationId xmlns:a16="http://schemas.microsoft.com/office/drawing/2014/main" id="{CDBB0110-DF2A-FBBC-8571-12AB561DE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4818" y="3448050"/>
              <a:ext cx="1513365" cy="693742"/>
              <a:chOff x="1714818" y="3072224"/>
              <a:chExt cx="1513365" cy="693742"/>
            </a:xfrm>
          </p:grpSpPr>
          <p:sp>
            <p:nvSpPr>
              <p:cNvPr id="17438" name="TextBox 5">
                <a:extLst>
                  <a:ext uri="{FF2B5EF4-FFF2-40B4-BE49-F238E27FC236}">
                    <a16:creationId xmlns:a16="http://schemas.microsoft.com/office/drawing/2014/main" id="{8631B94A-B8A7-019F-61D9-5EBC39ABFA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4818" y="3429414"/>
                <a:ext cx="1513365" cy="336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Tw Cen MT" panose="020B0602020104020603" pitchFamily="34" charset="77"/>
                  </a:rPr>
                  <a:t>posterior prob.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C0087B6-C4BB-2A10-4CB0-D43AB36316D4}"/>
                  </a:ext>
                </a:extLst>
              </p:cNvPr>
              <p:cNvCxnSpPr/>
              <p:nvPr/>
            </p:nvCxnSpPr>
            <p:spPr>
              <a:xfrm rot="5400000" flipH="1" flipV="1">
                <a:off x="2144613" y="3285734"/>
                <a:ext cx="428628" cy="16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32" name="Group 15">
              <a:extLst>
                <a:ext uri="{FF2B5EF4-FFF2-40B4-BE49-F238E27FC236}">
                  <a16:creationId xmlns:a16="http://schemas.microsoft.com/office/drawing/2014/main" id="{3C6044F4-A415-A164-1456-8259BB02AC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2216" y="3448051"/>
              <a:ext cx="1124168" cy="693741"/>
              <a:chOff x="201820" y="3072225"/>
              <a:chExt cx="1124168" cy="693741"/>
            </a:xfrm>
          </p:grpSpPr>
          <p:sp>
            <p:nvSpPr>
              <p:cNvPr id="17436" name="TextBox 16">
                <a:extLst>
                  <a:ext uri="{FF2B5EF4-FFF2-40B4-BE49-F238E27FC236}">
                    <a16:creationId xmlns:a16="http://schemas.microsoft.com/office/drawing/2014/main" id="{0369B6D6-079A-A7AE-AF94-292F81F5D6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20" y="3429414"/>
                <a:ext cx="1124168" cy="336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Tw Cen MT" panose="020B0602020104020603" pitchFamily="34" charset="77"/>
                  </a:rPr>
                  <a:t>prior prob.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9E0058A-920E-1114-4AC2-4114007AA6D2}"/>
                  </a:ext>
                </a:extLst>
              </p:cNvPr>
              <p:cNvCxnSpPr/>
              <p:nvPr/>
            </p:nvCxnSpPr>
            <p:spPr>
              <a:xfrm rot="5400000" flipH="1" flipV="1">
                <a:off x="559487" y="3285734"/>
                <a:ext cx="428628" cy="16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33" name="Group 25">
              <a:extLst>
                <a:ext uri="{FF2B5EF4-FFF2-40B4-BE49-F238E27FC236}">
                  <a16:creationId xmlns:a16="http://schemas.microsoft.com/office/drawing/2014/main" id="{3C57EAC7-066C-D08D-C7C7-BBDA6220D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0178" y="1857364"/>
              <a:ext cx="1045363" cy="712792"/>
              <a:chOff x="4130178" y="1857364"/>
              <a:chExt cx="1045363" cy="712792"/>
            </a:xfrm>
          </p:grpSpPr>
          <p:sp>
            <p:nvSpPr>
              <p:cNvPr id="17434" name="TextBox 22">
                <a:extLst>
                  <a:ext uri="{FF2B5EF4-FFF2-40B4-BE49-F238E27FC236}">
                    <a16:creationId xmlns:a16="http://schemas.microsoft.com/office/drawing/2014/main" id="{00D53E63-1D0B-903C-B93E-C800CB1AE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0178" y="1857364"/>
                <a:ext cx="1045363" cy="336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Tw Cen MT" panose="020B0602020104020603" pitchFamily="34" charset="77"/>
                  </a:rPr>
                  <a:t>likelihood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462A5D7-FD6A-4A7F-68B8-A7865DAEA7C9}"/>
                  </a:ext>
                </a:extLst>
              </p:cNvPr>
              <p:cNvCxnSpPr/>
              <p:nvPr/>
            </p:nvCxnSpPr>
            <p:spPr>
              <a:xfrm rot="5400000" flipH="1" flipV="1">
                <a:off x="4347117" y="2355832"/>
                <a:ext cx="427040" cy="16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11" name="Group 26">
            <a:extLst>
              <a:ext uri="{FF2B5EF4-FFF2-40B4-BE49-F238E27FC236}">
                <a16:creationId xmlns:a16="http://schemas.microsoft.com/office/drawing/2014/main" id="{0459F84E-C08E-6B36-EA20-C45DEAF31B0D}"/>
              </a:ext>
            </a:extLst>
          </p:cNvPr>
          <p:cNvGrpSpPr>
            <a:grpSpLocks/>
          </p:cNvGrpSpPr>
          <p:nvPr/>
        </p:nvGrpSpPr>
        <p:grpSpPr bwMode="auto">
          <a:xfrm>
            <a:off x="4737100" y="1417638"/>
            <a:ext cx="3475038" cy="2284412"/>
            <a:chOff x="1714818" y="1857364"/>
            <a:chExt cx="3520689" cy="2284428"/>
          </a:xfrm>
        </p:grpSpPr>
        <p:graphicFrame>
          <p:nvGraphicFramePr>
            <p:cNvPr id="17420" name="Object 2">
              <a:extLst>
                <a:ext uri="{FF2B5EF4-FFF2-40B4-BE49-F238E27FC236}">
                  <a16:creationId xmlns:a16="http://schemas.microsoft.com/office/drawing/2014/main" id="{D115E130-CB20-71AC-E486-C40993C3F1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9982" y="2714620"/>
            <a:ext cx="3335525" cy="714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55800" imgH="419100" progId="Equation.3">
                    <p:embed/>
                  </p:oleObj>
                </mc:Choice>
                <mc:Fallback>
                  <p:oleObj name="Equation" r:id="rId4" imgW="1955800" imgH="4191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9982" y="2714620"/>
                          <a:ext cx="3335525" cy="714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21" name="Group 14">
              <a:extLst>
                <a:ext uri="{FF2B5EF4-FFF2-40B4-BE49-F238E27FC236}">
                  <a16:creationId xmlns:a16="http://schemas.microsoft.com/office/drawing/2014/main" id="{D7D086AE-493D-03EB-CB2A-782439085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4818" y="3448050"/>
              <a:ext cx="1513365" cy="693742"/>
              <a:chOff x="1714818" y="3072224"/>
              <a:chExt cx="1513365" cy="693742"/>
            </a:xfrm>
          </p:grpSpPr>
          <p:sp>
            <p:nvSpPr>
              <p:cNvPr id="17428" name="TextBox 5">
                <a:extLst>
                  <a:ext uri="{FF2B5EF4-FFF2-40B4-BE49-F238E27FC236}">
                    <a16:creationId xmlns:a16="http://schemas.microsoft.com/office/drawing/2014/main" id="{E4FC72AD-A040-8D3A-19D4-0F71B5981E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4818" y="3429414"/>
                <a:ext cx="1513365" cy="336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Tw Cen MT" panose="020B0602020104020603" pitchFamily="34" charset="77"/>
                  </a:rPr>
                  <a:t>posterior prob.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72197EF-9F01-79C7-A63C-6261C368BEED}"/>
                  </a:ext>
                </a:extLst>
              </p:cNvPr>
              <p:cNvCxnSpPr/>
              <p:nvPr/>
            </p:nvCxnSpPr>
            <p:spPr>
              <a:xfrm rot="5400000" flipH="1" flipV="1">
                <a:off x="2144650" y="3285734"/>
                <a:ext cx="428628" cy="16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22" name="Group 15">
              <a:extLst>
                <a:ext uri="{FF2B5EF4-FFF2-40B4-BE49-F238E27FC236}">
                  <a16:creationId xmlns:a16="http://schemas.microsoft.com/office/drawing/2014/main" id="{7F060555-F1EE-DB01-72A2-7BAB3CDF2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2216" y="3448051"/>
              <a:ext cx="1124168" cy="693741"/>
              <a:chOff x="201820" y="3072225"/>
              <a:chExt cx="1124168" cy="693741"/>
            </a:xfrm>
          </p:grpSpPr>
          <p:sp>
            <p:nvSpPr>
              <p:cNvPr id="17426" name="TextBox 16">
                <a:extLst>
                  <a:ext uri="{FF2B5EF4-FFF2-40B4-BE49-F238E27FC236}">
                    <a16:creationId xmlns:a16="http://schemas.microsoft.com/office/drawing/2014/main" id="{6AB1BFC4-2109-98E5-5FDC-35AEF1A163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20" y="3429414"/>
                <a:ext cx="1124168" cy="336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Tw Cen MT" panose="020B0602020104020603" pitchFamily="34" charset="77"/>
                  </a:rPr>
                  <a:t>prior prob.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487E01E-9A9E-494E-CF67-DAFF25F054C0}"/>
                  </a:ext>
                </a:extLst>
              </p:cNvPr>
              <p:cNvCxnSpPr/>
              <p:nvPr/>
            </p:nvCxnSpPr>
            <p:spPr>
              <a:xfrm rot="5400000" flipH="1" flipV="1">
                <a:off x="559606" y="3285734"/>
                <a:ext cx="428628" cy="16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23" name="Group 25">
              <a:extLst>
                <a:ext uri="{FF2B5EF4-FFF2-40B4-BE49-F238E27FC236}">
                  <a16:creationId xmlns:a16="http://schemas.microsoft.com/office/drawing/2014/main" id="{A6630E3E-3C72-3114-9282-CB38538AD7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0178" y="1857364"/>
              <a:ext cx="1045363" cy="712792"/>
              <a:chOff x="4130178" y="1857364"/>
              <a:chExt cx="1045363" cy="712792"/>
            </a:xfrm>
          </p:grpSpPr>
          <p:sp>
            <p:nvSpPr>
              <p:cNvPr id="17424" name="TextBox 22">
                <a:extLst>
                  <a:ext uri="{FF2B5EF4-FFF2-40B4-BE49-F238E27FC236}">
                    <a16:creationId xmlns:a16="http://schemas.microsoft.com/office/drawing/2014/main" id="{9C373B7F-8C24-4F50-E4DB-C9BF33194E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0178" y="1857364"/>
                <a:ext cx="1045363" cy="336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Tw Cen MT" panose="020B0602020104020603" pitchFamily="34" charset="77"/>
                  </a:rPr>
                  <a:t>likelihood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C98F19D-DC6D-954A-4915-F004BBCB0335}"/>
                  </a:ext>
                </a:extLst>
              </p:cNvPr>
              <p:cNvCxnSpPr/>
              <p:nvPr/>
            </p:nvCxnSpPr>
            <p:spPr>
              <a:xfrm rot="5400000" flipH="1" flipV="1">
                <a:off x="4347282" y="2355832"/>
                <a:ext cx="427040" cy="16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7412" name="Object 2">
            <a:extLst>
              <a:ext uri="{FF2B5EF4-FFF2-40B4-BE49-F238E27FC236}">
                <a16:creationId xmlns:a16="http://schemas.microsoft.com/office/drawing/2014/main" id="{4D62768E-C3DC-971C-DA5F-5379D90E0D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3338" y="4835525"/>
          <a:ext cx="35925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33600" imgH="419100" progId="Equation.3">
                  <p:embed/>
                </p:oleObj>
              </mc:Choice>
              <mc:Fallback>
                <p:oleObj name="Equation" r:id="rId6" imgW="21336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4835525"/>
                        <a:ext cx="35925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Box 5">
            <a:extLst>
              <a:ext uri="{FF2B5EF4-FFF2-40B4-BE49-F238E27FC236}">
                <a16:creationId xmlns:a16="http://schemas.microsoft.com/office/drawing/2014/main" id="{49B6EFBB-DF94-8C43-CA0F-9F15F9642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6169025"/>
            <a:ext cx="18049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w Cen MT" panose="020B0602020104020603" pitchFamily="34" charset="77"/>
              </a:rPr>
              <a:t>posterior odds ratio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7ABDDB-1CB3-D1D5-CFDD-B4B34ABD30F3}"/>
              </a:ext>
            </a:extLst>
          </p:cNvPr>
          <p:cNvCxnSpPr/>
          <p:nvPr/>
        </p:nvCxnSpPr>
        <p:spPr bwMode="auto">
          <a:xfrm rot="5400000" flipH="1" flipV="1">
            <a:off x="2817019" y="6025357"/>
            <a:ext cx="4286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TextBox 5">
            <a:extLst>
              <a:ext uri="{FF2B5EF4-FFF2-40B4-BE49-F238E27FC236}">
                <a16:creationId xmlns:a16="http://schemas.microsoft.com/office/drawing/2014/main" id="{AD5E1C20-2BE6-3AD4-F892-0E2241681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400" y="5895975"/>
            <a:ext cx="1479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w Cen MT" panose="020B0602020104020603" pitchFamily="34" charset="77"/>
              </a:rPr>
              <a:t>prior odds ratio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F9AD2B-B086-3FD4-B10E-AA531E2518F0}"/>
              </a:ext>
            </a:extLst>
          </p:cNvPr>
          <p:cNvCxnSpPr/>
          <p:nvPr/>
        </p:nvCxnSpPr>
        <p:spPr bwMode="auto">
          <a:xfrm rot="5400000" flipH="1" flipV="1">
            <a:off x="4256881" y="5752307"/>
            <a:ext cx="4286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7" name="TextBox 5">
            <a:extLst>
              <a:ext uri="{FF2B5EF4-FFF2-40B4-BE49-F238E27FC236}">
                <a16:creationId xmlns:a16="http://schemas.microsoft.com/office/drawing/2014/main" id="{9C77B733-6961-6C4D-58D9-16464000C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6386513"/>
            <a:ext cx="1435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w Cen MT" panose="020B0602020104020603" pitchFamily="34" charset="77"/>
              </a:rPr>
              <a:t>Likelihood ratio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961C04-D1D5-7706-4468-2AFFF28A05E5}"/>
              </a:ext>
            </a:extLst>
          </p:cNvPr>
          <p:cNvCxnSpPr/>
          <p:nvPr/>
        </p:nvCxnSpPr>
        <p:spPr bwMode="auto">
          <a:xfrm flipV="1">
            <a:off x="5611813" y="5549900"/>
            <a:ext cx="0" cy="908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A52D819-926F-3E0B-55C1-CABB6DD0B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404495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Note: If prior probabilities are equal, then     posterior odds ratio = likelihood ratio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627F-D9EF-309D-3EAB-17B4561F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152400"/>
            <a:ext cx="8153400" cy="990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/>
              <a:t>Comparing likelihoods: </a:t>
            </a:r>
            <a:br>
              <a:rPr lang="en-US" sz="3600" dirty="0"/>
            </a:br>
            <a:r>
              <a:rPr lang="en-US" sz="3600" dirty="0"/>
              <a:t>Likelihood ratio test (LRT) – a special case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57627315-367D-E7F8-10E0-ACF045590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Comparing M(θ) to M(θ</a:t>
            </a:r>
            <a:r>
              <a:rPr lang="en-US" altLang="en-US" baseline="-25000"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), where θ is a free parameter and θ</a:t>
            </a:r>
            <a:r>
              <a:rPr lang="en-US" altLang="en-US" baseline="-25000">
                <a:ea typeface="ＭＳ Ｐゴシック" panose="020B0600070205080204" pitchFamily="34" charset="-128"/>
              </a:rPr>
              <a:t>0 </a:t>
            </a:r>
            <a:r>
              <a:rPr lang="en-US" altLang="en-US">
                <a:ea typeface="ＭＳ Ｐゴシック" panose="020B0600070205080204" pitchFamily="34" charset="-128"/>
              </a:rPr>
              <a:t>is a specific value of θ</a:t>
            </a:r>
          </a:p>
          <a:p>
            <a:endParaRPr lang="en-US" altLang="en-US" baseline="-25000">
              <a:ea typeface="ＭＳ Ｐゴシック" panose="020B0600070205080204" pitchFamily="34" charset="-128"/>
            </a:endParaRPr>
          </a:p>
          <a:p>
            <a:endParaRPr lang="en-US" altLang="en-US" baseline="-25000">
              <a:ea typeface="ＭＳ Ｐゴシック" panose="020B0600070205080204" pitchFamily="34" charset="-128"/>
            </a:endParaRPr>
          </a:p>
          <a:p>
            <a:endParaRPr lang="en-US" altLang="en-US" baseline="-25000">
              <a:ea typeface="ＭＳ Ｐゴシック" panose="020B0600070205080204" pitchFamily="34" charset="-128"/>
            </a:endParaRPr>
          </a:p>
          <a:p>
            <a:endParaRPr lang="en-US" altLang="en-US" baseline="-25000">
              <a:ea typeface="ＭＳ Ｐゴシック" panose="020B0600070205080204" pitchFamily="34" charset="-128"/>
            </a:endParaRPr>
          </a:p>
          <a:p>
            <a:endParaRPr lang="en-US" altLang="en-US" baseline="-25000">
              <a:ea typeface="ＭＳ Ｐゴシック" panose="020B0600070205080204" pitchFamily="34" charset="-128"/>
            </a:endParaRPr>
          </a:p>
          <a:p>
            <a:endParaRPr lang="en-US" altLang="en-US" baseline="-250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Under specific conditions, 2xlog (LR) follows a chi-squared distribution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18435" name="Object 2">
            <a:extLst>
              <a:ext uri="{FF2B5EF4-FFF2-40B4-BE49-F238E27FC236}">
                <a16:creationId xmlns:a16="http://schemas.microsoft.com/office/drawing/2014/main" id="{A47A9B1F-0E01-B2CE-62E2-2EDA2C355E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2288" y="3560763"/>
          <a:ext cx="289401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431800" progId="Equation.DSMT4">
                  <p:embed/>
                </p:oleObj>
              </mc:Choice>
              <mc:Fallback>
                <p:oleObj name="Equation" r:id="rId2" imgW="11557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3560763"/>
                        <a:ext cx="289401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8B4C1D32-DAA4-4131-FAE1-502AC908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152400"/>
            <a:ext cx="8153400" cy="990600"/>
          </a:xfrm>
        </p:spPr>
        <p:txBody>
          <a:bodyPr/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Comparing likelihoods: </a:t>
            </a:r>
            <a:br>
              <a:rPr lang="en-US" altLang="en-US" sz="4000" dirty="0">
                <a:ea typeface="ＭＳ Ｐゴシック" panose="020B0600070205080204" pitchFamily="34" charset="-128"/>
              </a:rPr>
            </a:br>
            <a:r>
              <a:rPr lang="en-US" altLang="en-US" sz="4000" dirty="0">
                <a:ea typeface="ＭＳ Ｐゴシック" panose="020B0600070205080204" pitchFamily="34" charset="-128"/>
              </a:rPr>
              <a:t>Bayes Information Criterion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6BA8DE0D-3C63-7142-F22E-8FFC37F4F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Can be used to compare models where each model has free parameter(s).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For a model M(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θ</a:t>
            </a:r>
            <a:r>
              <a:rPr lang="en-US" altLang="en-US" sz="2800" dirty="0">
                <a:ea typeface="ＭＳ Ｐゴシック" panose="020B0600070205080204" pitchFamily="34" charset="-128"/>
              </a:rPr>
              <a:t>):</a:t>
            </a:r>
            <a:endParaRPr lang="en-US" altLang="en-US" sz="2800" baseline="-250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BIC = -2[log(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Pr</a:t>
            </a:r>
            <a:r>
              <a:rPr lang="en-US" altLang="en-US" sz="2800" dirty="0">
                <a:ea typeface="ＭＳ Ｐゴシック" panose="020B0600070205080204" pitchFamily="34" charset="-128"/>
              </a:rPr>
              <a:t>(D|M(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θ</a:t>
            </a:r>
            <a:r>
              <a:rPr lang="en-US" altLang="en-US" sz="2800" baseline="-25000" dirty="0" err="1">
                <a:ea typeface="ＭＳ Ｐゴシック" panose="020B0600070205080204" pitchFamily="34" charset="-128"/>
              </a:rPr>
              <a:t>m</a:t>
            </a:r>
            <a:r>
              <a:rPr lang="en-US" altLang="en-US" sz="2800" dirty="0">
                <a:ea typeface="ＭＳ Ｐゴシック" panose="020B0600070205080204" pitchFamily="34" charset="-128"/>
              </a:rPr>
              <a:t>))] +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klog</a:t>
            </a:r>
            <a:r>
              <a:rPr lang="en-US" altLang="en-US" sz="2800" dirty="0">
                <a:ea typeface="ＭＳ Ｐゴシック" panose="020B0600070205080204" pitchFamily="34" charset="-128"/>
              </a:rPr>
              <a:t>(n) where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θ</a:t>
            </a:r>
            <a:r>
              <a:rPr lang="en-US" altLang="en-US" sz="2800" baseline="-25000" dirty="0" err="1">
                <a:ea typeface="ＭＳ Ｐゴシック" panose="020B0600070205080204" pitchFamily="34" charset="-128"/>
              </a:rPr>
              <a:t>m</a:t>
            </a:r>
            <a:r>
              <a:rPr lang="en-US" altLang="en-US" sz="2800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is the maximum likelihood estimate, k is the number of free parameters, n is the number of samples in data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Best model is one with lowest BIC.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Can be used to compare models with different numbers of parameters, penalizes model with more parameters. </a:t>
            </a: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D4DA88A7-D808-FB1F-DE46-4C169A55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Comparing models of different types: ‘Bayes Factor’ 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77D7CE41-144F-1300-D485-A1558D9AF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763000" cy="449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Often, M1 and M2 are simply two separate settings of a parameter in the same model M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But sometimes, we are comparing two different models and each is parameterized, e.g., M1(θ) and M2(θ),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what is Pr(D|M) now?</a:t>
            </a:r>
          </a:p>
        </p:txBody>
      </p:sp>
      <p:graphicFrame>
        <p:nvGraphicFramePr>
          <p:cNvPr id="20483" name="Object 2">
            <a:extLst>
              <a:ext uri="{FF2B5EF4-FFF2-40B4-BE49-F238E27FC236}">
                <a16:creationId xmlns:a16="http://schemas.microsoft.com/office/drawing/2014/main" id="{F4B67CFD-A178-4AB2-55EA-95049564D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3338" y="4835525"/>
          <a:ext cx="35925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419100" progId="Equation.3">
                  <p:embed/>
                </p:oleObj>
              </mc:Choice>
              <mc:Fallback>
                <p:oleObj name="Equation" r:id="rId2" imgW="21336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4835525"/>
                        <a:ext cx="35925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Box 5">
            <a:extLst>
              <a:ext uri="{FF2B5EF4-FFF2-40B4-BE49-F238E27FC236}">
                <a16:creationId xmlns:a16="http://schemas.microsoft.com/office/drawing/2014/main" id="{07671BB4-94A5-D1E9-006C-29BA2D470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6169025"/>
            <a:ext cx="18049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w Cen MT" panose="020B0602020104020603" pitchFamily="34" charset="77"/>
              </a:rPr>
              <a:t>posterior odds ratio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BC9B64-B3A6-D73D-94A3-E3E32DF29D77}"/>
              </a:ext>
            </a:extLst>
          </p:cNvPr>
          <p:cNvCxnSpPr/>
          <p:nvPr/>
        </p:nvCxnSpPr>
        <p:spPr bwMode="auto">
          <a:xfrm rot="5400000" flipH="1" flipV="1">
            <a:off x="2817019" y="6025357"/>
            <a:ext cx="4286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5">
            <a:extLst>
              <a:ext uri="{FF2B5EF4-FFF2-40B4-BE49-F238E27FC236}">
                <a16:creationId xmlns:a16="http://schemas.microsoft.com/office/drawing/2014/main" id="{7995894B-531C-5732-3342-90ED7772F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400" y="5895975"/>
            <a:ext cx="1479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w Cen MT" panose="020B0602020104020603" pitchFamily="34" charset="77"/>
              </a:rPr>
              <a:t>prior odds ratio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F819B2E-69AD-6305-AB96-3DF3E2EC4710}"/>
              </a:ext>
            </a:extLst>
          </p:cNvPr>
          <p:cNvCxnSpPr/>
          <p:nvPr/>
        </p:nvCxnSpPr>
        <p:spPr bwMode="auto">
          <a:xfrm rot="5400000" flipH="1" flipV="1">
            <a:off x="4256881" y="5752307"/>
            <a:ext cx="4286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5">
            <a:extLst>
              <a:ext uri="{FF2B5EF4-FFF2-40B4-BE49-F238E27FC236}">
                <a16:creationId xmlns:a16="http://schemas.microsoft.com/office/drawing/2014/main" id="{5FEE7891-6573-492F-A4FB-42F60E0E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6386513"/>
            <a:ext cx="1228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w Cen MT" panose="020B0602020104020603" pitchFamily="34" charset="77"/>
              </a:rPr>
              <a:t>Bayes Factor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54F6D38-C241-0949-50C6-6844517BAF94}"/>
              </a:ext>
            </a:extLst>
          </p:cNvPr>
          <p:cNvCxnSpPr/>
          <p:nvPr/>
        </p:nvCxnSpPr>
        <p:spPr bwMode="auto">
          <a:xfrm flipV="1">
            <a:off x="5611813" y="5549900"/>
            <a:ext cx="0" cy="908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0" name="Picture 3" descr="evidence.gif">
            <a:extLst>
              <a:ext uri="{FF2B5EF4-FFF2-40B4-BE49-F238E27FC236}">
                <a16:creationId xmlns:a16="http://schemas.microsoft.com/office/drawing/2014/main" id="{1116A7D9-847D-5231-09D2-1E2479842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886200"/>
            <a:ext cx="41783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5174F-6FDC-4E3D-BAE7-0C4B5D331F42}"/>
              </a:ext>
            </a:extLst>
          </p:cNvPr>
          <p:cNvCxnSpPr/>
          <p:nvPr/>
        </p:nvCxnSpPr>
        <p:spPr bwMode="auto">
          <a:xfrm flipV="1">
            <a:off x="1543050" y="4343400"/>
            <a:ext cx="723900" cy="219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Rectangle 7">
            <a:extLst>
              <a:ext uri="{FF2B5EF4-FFF2-40B4-BE49-F238E27FC236}">
                <a16:creationId xmlns:a16="http://schemas.microsoft.com/office/drawing/2014/main" id="{AC0E5B75-BC81-DC4A-2B2D-60B52B023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4452938"/>
            <a:ext cx="1023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Evidence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D0E6400F-14E4-2410-B5F6-0B3ECB6A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Interpreting model comparisons: Bayes Factors</a:t>
            </a:r>
          </a:p>
        </p:txBody>
      </p:sp>
      <p:sp>
        <p:nvSpPr>
          <p:cNvPr id="21506" name="Rectangle 4">
            <a:extLst>
              <a:ext uri="{FF2B5EF4-FFF2-40B4-BE49-F238E27FC236}">
                <a16:creationId xmlns:a16="http://schemas.microsoft.com/office/drawing/2014/main" id="{5B51B724-EE55-2C92-87E7-D1A6F63F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6164263"/>
            <a:ext cx="6743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From http://www.stat.cmu.edu/~kass/papers/bayesfactors.pdf</a:t>
            </a:r>
          </a:p>
        </p:txBody>
      </p:sp>
      <p:pic>
        <p:nvPicPr>
          <p:cNvPr id="21507" name="Picture 5">
            <a:extLst>
              <a:ext uri="{FF2B5EF4-FFF2-40B4-BE49-F238E27FC236}">
                <a16:creationId xmlns:a16="http://schemas.microsoft.com/office/drawing/2014/main" id="{FF06C607-F83A-CDB1-76D2-E308AEA2D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2249488"/>
            <a:ext cx="77914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826F33-E580-DF91-92B9-6491F753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Some examples of probabilistic models (in class discussion)</a:t>
            </a:r>
          </a:p>
        </p:txBody>
      </p:sp>
      <p:sp>
        <p:nvSpPr>
          <p:cNvPr id="22530" name="Content Placeholder 4">
            <a:extLst>
              <a:ext uri="{FF2B5EF4-FFF2-40B4-BE49-F238E27FC236}">
                <a16:creationId xmlns:a16="http://schemas.microsoft.com/office/drawing/2014/main" id="{4635F7E9-1432-5246-826D-1447BF0C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DNA sequence (multinomial model)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DNA sequence (Markov chain)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A1584C34-2024-EA6C-DE0A-EC58AC4B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DNA Sequence Multinomial model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661E66B1-EB4B-CD4E-369A-9AEF2F5C0F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 saw this before. Single die with four faces, thrown repeatedly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i.i.d.</a:t>
            </a:r>
            <a:r>
              <a:rPr lang="en-US" altLang="en-US" dirty="0">
                <a:ea typeface="ＭＳ Ｐゴシック" panose="020B0600070205080204" pitchFamily="34" charset="-128"/>
              </a:rPr>
              <a:t> to generate sequence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Case 1: Data = sequence. Probability given by: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Case 2: Data = counts {</a:t>
            </a:r>
            <a:r>
              <a:rPr lang="en-US" altLang="en-US" dirty="0" err="1">
                <a:ea typeface="ＭＳ Ｐゴシック" panose="020B0600070205080204" pitchFamily="34" charset="-128"/>
              </a:rPr>
              <a:t>n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</a:rPr>
              <a:t>}. Probability given by: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09D7763E-4E0D-A62E-FE30-D145E86AAF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429000"/>
          <a:ext cx="37560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393700" progId="Equation.3">
                  <p:embed/>
                </p:oleObj>
              </mc:Choice>
              <mc:Fallback>
                <p:oleObj name="Equation" r:id="rId2" imgW="17018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29000"/>
                        <a:ext cx="37560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2854C0-5042-5735-CD26-F87D140107FB}"/>
                  </a:ext>
                </a:extLst>
              </p:cNvPr>
              <p:cNvSpPr txBox="1"/>
              <p:nvPr/>
            </p:nvSpPr>
            <p:spPr>
              <a:xfrm>
                <a:off x="2209800" y="5257800"/>
                <a:ext cx="4572000" cy="988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nary>
                        <m:naryPr>
                          <m:chr m:val="∏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2854C0-5042-5735-CD26-F87D14010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257800"/>
                <a:ext cx="4572000" cy="988540"/>
              </a:xfrm>
              <a:prstGeom prst="rect">
                <a:avLst/>
              </a:prstGeom>
              <a:blipFill>
                <a:blip r:embed="rId4"/>
                <a:stretch>
                  <a:fillRect t="-130380" b="-178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2919</TotalTime>
  <Words>545</Words>
  <Application>Microsoft Macintosh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ＭＳ Ｐゴシック</vt:lpstr>
      <vt:lpstr>Tw Cen MT</vt:lpstr>
      <vt:lpstr>Wingdings</vt:lpstr>
      <vt:lpstr>Wingdings 2</vt:lpstr>
      <vt:lpstr>Calibri</vt:lpstr>
      <vt:lpstr>Lucida Grande</vt:lpstr>
      <vt:lpstr>Median</vt:lpstr>
      <vt:lpstr>Equation</vt:lpstr>
      <vt:lpstr>Microsoft Equation</vt:lpstr>
      <vt:lpstr>PROBABILISTIC MODELING 2 </vt:lpstr>
      <vt:lpstr>Model Comparison</vt:lpstr>
      <vt:lpstr>Comparing posterior probabilities</vt:lpstr>
      <vt:lpstr>Comparing likelihoods:  Likelihood ratio test (LRT) – a special case</vt:lpstr>
      <vt:lpstr>Comparing likelihoods:  Bayes Information Criterion</vt:lpstr>
      <vt:lpstr>Comparing models of different types: ‘Bayes Factor’ </vt:lpstr>
      <vt:lpstr>Interpreting model comparisons: Bayes Factors</vt:lpstr>
      <vt:lpstr>Some examples of probabilistic models (in class discussion)</vt:lpstr>
      <vt:lpstr>DNA Sequence Multinomial model</vt:lpstr>
      <vt:lpstr>DNA Sequence: Markov Chain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MODELING I CS 598SS, Spring 2016. </dc:title>
  <dc:creator>Sinha, Saurabh</dc:creator>
  <cp:lastModifiedBy>Sinha, Saurabh</cp:lastModifiedBy>
  <cp:revision>25</cp:revision>
  <dcterms:created xsi:type="dcterms:W3CDTF">2016-01-21T03:27:15Z</dcterms:created>
  <dcterms:modified xsi:type="dcterms:W3CDTF">2023-01-03T19:59:14Z</dcterms:modified>
</cp:coreProperties>
</file>