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454" r:id="rId3"/>
    <p:sldId id="397" r:id="rId4"/>
    <p:sldId id="398" r:id="rId5"/>
    <p:sldId id="399" r:id="rId6"/>
    <p:sldId id="400" r:id="rId7"/>
    <p:sldId id="436" r:id="rId8"/>
    <p:sldId id="438" r:id="rId9"/>
    <p:sldId id="440" r:id="rId10"/>
    <p:sldId id="441" r:id="rId11"/>
    <p:sldId id="442" r:id="rId12"/>
    <p:sldId id="443" r:id="rId13"/>
    <p:sldId id="444" r:id="rId14"/>
    <p:sldId id="447" r:id="rId15"/>
    <p:sldId id="448" r:id="rId16"/>
    <p:sldId id="449" r:id="rId17"/>
    <p:sldId id="450" r:id="rId18"/>
    <p:sldId id="451" r:id="rId19"/>
    <p:sldId id="452" r:id="rId20"/>
    <p:sldId id="45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9"/>
    <p:restoredTop sz="94173"/>
  </p:normalViewPr>
  <p:slideViewPr>
    <p:cSldViewPr snapToGrid="0" snapToObjects="1">
      <p:cViewPr>
        <p:scale>
          <a:sx n="120" d="100"/>
          <a:sy n="120" d="100"/>
        </p:scale>
        <p:origin x="59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39539-0CFE-904B-A637-A2107F4148AC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088C7-AFCE-AC4D-B722-2D1D4C05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D7BFB-51E8-B24F-BFAB-5DF11E2C1CD8}" type="slidenum">
              <a:rPr lang="en-US"/>
              <a:pPr/>
              <a:t>3</a:t>
            </a:fld>
            <a:endParaRPr lang="en-US"/>
          </a:p>
        </p:txBody>
      </p:sp>
      <p:sp>
        <p:nvSpPr>
          <p:cNvPr id="339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2BDA-05F5-B54A-8B4A-891370A0F7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695950"/>
            <a:ext cx="9144000" cy="11620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5849938"/>
            <a:ext cx="2249488" cy="915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5849938"/>
            <a:ext cx="6784975" cy="908050"/>
          </a:xfrm>
          <a:prstGeom prst="rect">
            <a:avLst/>
          </a:prstGeom>
          <a:solidFill>
            <a:srgbClr val="FF66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849938"/>
            <a:ext cx="2057400" cy="904875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95D1549-7C1D-7443-A511-8CA6FB22F7CB}" type="datetimeFigureOut">
              <a:rPr lang="en-US" smtClean="0"/>
              <a:pPr/>
              <a:t>1/3/23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720512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328608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2E2AB"/>
                </a:solidFill>
              </a:rPr>
              <a:t>10/11/10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28608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2E2AB"/>
                </a:solidFill>
              </a:rPr>
              <a:t>Saurabh Sinha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8B525-E5A7-9347-A5D9-4726575CE6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0169-475D-AB4F-94FF-7258EA278C04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r>
              <a:rPr lang="en-US" dirty="0">
                <a:solidFill>
                  <a:srgbClr val="F2E2AB"/>
                </a:solidFill>
              </a:rPr>
              <a:t>10/11/10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r>
              <a:rPr lang="en-US" dirty="0">
                <a:solidFill>
                  <a:srgbClr val="F2E2AB"/>
                </a:solidFill>
              </a:rPr>
              <a:t>Saurabh Sinha	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0C08B525-E5A7-9347-A5D9-4726575CE6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9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Tw Cen M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rgbClr val="FBEACB"/>
          </a:solidFill>
          <a:latin typeface="Tw Cen M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rgbClr val="FBEACB"/>
          </a:solidFill>
          <a:latin typeface="Tw Cen M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rgbClr val="FBEACB"/>
          </a:solidFill>
          <a:latin typeface="Tw Cen M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908342"/>
        </a:buClr>
        <a:buSzPct val="75000"/>
        <a:buFont typeface="Wingdings" charset="2"/>
        <a:buChar char=""/>
        <a:defRPr sz="2000" kern="1200">
          <a:solidFill>
            <a:srgbClr val="FBEACB"/>
          </a:solidFill>
          <a:latin typeface="Tw Cen M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23E5C"/>
        </a:buClr>
        <a:buSzPct val="65000"/>
        <a:buFont typeface="Wingdings" charset="2"/>
        <a:buChar char=""/>
        <a:defRPr sz="2000" kern="1200">
          <a:solidFill>
            <a:srgbClr val="FBEACB"/>
          </a:solidFill>
          <a:latin typeface="Tw Cen M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he_brain.bwh.harvard.edu/uniprob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63280-85EE-CA67-0668-BBCD83BA0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TF motifs</a:t>
            </a:r>
          </a:p>
        </p:txBody>
      </p:sp>
    </p:spTree>
    <p:extLst>
      <p:ext uri="{BB962C8B-B14F-4D97-AF65-F5344CB8AC3E}">
        <p14:creationId xmlns:p14="http://schemas.microsoft.com/office/powerpoint/2010/main" val="122119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JASPAR: http://</a:t>
            </a:r>
            <a:r>
              <a:rPr lang="en-US" dirty="0" err="1"/>
              <a:t>jaspar.genereg.net</a:t>
            </a:r>
            <a:r>
              <a:rPr lang="en-US" dirty="0"/>
              <a:t>/</a:t>
            </a:r>
          </a:p>
        </p:txBody>
      </p:sp>
      <p:pic>
        <p:nvPicPr>
          <p:cNvPr id="4" name="Picture 3" descr="Screen shot 2010-11-06 at 9.02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76" y="2399798"/>
            <a:ext cx="5042096" cy="44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1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JASPAR: http://</a:t>
            </a:r>
            <a:r>
              <a:rPr lang="en-US" dirty="0" err="1"/>
              <a:t>jaspar.genereg.net</a:t>
            </a:r>
            <a:r>
              <a:rPr lang="en-US" dirty="0"/>
              <a:t>/</a:t>
            </a:r>
          </a:p>
        </p:txBody>
      </p:sp>
      <p:pic>
        <p:nvPicPr>
          <p:cNvPr id="5" name="Picture 4" descr="Screen shot 2010-11-06 at 9.08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559"/>
            <a:ext cx="9144000" cy="45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0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6927" y="1720512"/>
            <a:ext cx="8429121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TRANSFAC</a:t>
            </a:r>
          </a:p>
          <a:p>
            <a:pPr lvl="1"/>
            <a:r>
              <a:rPr lang="en-US" dirty="0"/>
              <a:t>Public version and License version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Hocomoco: http://hocomoco.autosome.ru/</a:t>
            </a:r>
          </a:p>
          <a:p>
            <a:pPr lvl="1"/>
            <a:r>
              <a:rPr lang="en-US" dirty="0"/>
              <a:t>Human and mouse motifs</a:t>
            </a:r>
          </a:p>
          <a:p>
            <a:pPr lvl="1"/>
            <a:endParaRPr lang="en-US" dirty="0"/>
          </a:p>
          <a:p>
            <a:r>
              <a:rPr lang="en-US" dirty="0" err="1"/>
              <a:t>UniProbe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http://the_brain.bwh.harvard.edu/uniprobe/</a:t>
            </a:r>
            <a:endParaRPr lang="en-US" dirty="0"/>
          </a:p>
          <a:p>
            <a:pPr lvl="1"/>
            <a:r>
              <a:rPr lang="en-US" dirty="0"/>
              <a:t>variety of organisms, mostly mouse and human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3226532"/>
            <a:ext cx="8153400" cy="990600"/>
          </a:xfrm>
        </p:spPr>
        <p:txBody>
          <a:bodyPr/>
          <a:lstStyle/>
          <a:p>
            <a:r>
              <a:rPr lang="en-US" dirty="0"/>
              <a:t>Computational motif discovery</a:t>
            </a:r>
          </a:p>
        </p:txBody>
      </p:sp>
    </p:spTree>
    <p:extLst>
      <p:ext uri="{BB962C8B-B14F-4D97-AF65-F5344CB8AC3E}">
        <p14:creationId xmlns:p14="http://schemas.microsoft.com/office/powerpoint/2010/main" val="89009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assumed that we have experimental characterization of a transcription factor’s binding specificity (motif)</a:t>
            </a:r>
          </a:p>
          <a:p>
            <a:endParaRPr lang="en-US" dirty="0"/>
          </a:p>
          <a:p>
            <a:r>
              <a:rPr lang="en-US" dirty="0"/>
              <a:t>What if we don’t?</a:t>
            </a:r>
          </a:p>
          <a:p>
            <a:endParaRPr lang="en-US" dirty="0"/>
          </a:p>
          <a:p>
            <a:r>
              <a:rPr lang="en-US" dirty="0"/>
              <a:t>There’s a couple of options …</a:t>
            </a:r>
          </a:p>
        </p:txBody>
      </p:sp>
    </p:spTree>
    <p:extLst>
      <p:ext uri="{BB962C8B-B14F-4D97-AF65-F5344CB8AC3E}">
        <p14:creationId xmlns:p14="http://schemas.microsoft.com/office/powerpoint/2010/main" val="4558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a transcription factor (TF) regulates five different genes</a:t>
            </a:r>
          </a:p>
          <a:p>
            <a:r>
              <a:rPr lang="en-US" dirty="0"/>
              <a:t>Each of the five genes should have binding sites for TF in their promoter region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30103" y="4269501"/>
            <a:ext cx="4124265" cy="1389479"/>
            <a:chOff x="2430103" y="4269501"/>
            <a:chExt cx="4124265" cy="1389479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430103" y="4513976"/>
              <a:ext cx="2971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430103" y="4742576"/>
              <a:ext cx="2971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430103" y="4971176"/>
              <a:ext cx="2971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30103" y="5275976"/>
              <a:ext cx="2971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30103" y="5580776"/>
              <a:ext cx="2971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487503" y="4361576"/>
              <a:ext cx="762000" cy="1524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487503" y="4590176"/>
              <a:ext cx="914400" cy="1524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87503" y="4818776"/>
              <a:ext cx="609600" cy="1524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87503" y="5123576"/>
              <a:ext cx="838200" cy="1524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487503" y="5428376"/>
              <a:ext cx="838200" cy="1524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767028" y="4269501"/>
              <a:ext cx="771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F2E2AB"/>
                  </a:solidFill>
                </a:rPr>
                <a:t>Gene 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70203" y="4501276"/>
              <a:ext cx="771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F2E2AB"/>
                  </a:solidFill>
                </a:rPr>
                <a:t>Gene 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770203" y="4742576"/>
              <a:ext cx="771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F2E2AB"/>
                  </a:solidFill>
                </a:rPr>
                <a:t>Gene 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782903" y="5015626"/>
              <a:ext cx="771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F2E2AB"/>
                  </a:solidFill>
                </a:rPr>
                <a:t>Gene 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782903" y="5320426"/>
              <a:ext cx="771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F2E2AB"/>
                  </a:solidFill>
                </a:rPr>
                <a:t>Gene 5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58703" y="4437776"/>
            <a:ext cx="2204691" cy="1770479"/>
            <a:chOff x="2658703" y="4437776"/>
            <a:chExt cx="2204691" cy="1770479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658703" y="4437776"/>
              <a:ext cx="152400" cy="7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115903" y="4437776"/>
              <a:ext cx="152400" cy="7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811103" y="4666376"/>
              <a:ext cx="152400" cy="7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420703" y="4894976"/>
              <a:ext cx="152400" cy="7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811103" y="5199776"/>
              <a:ext cx="152400" cy="7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649303" y="5199776"/>
              <a:ext cx="152400" cy="7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658703" y="5504576"/>
              <a:ext cx="152400" cy="7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 flipV="1">
              <a:off x="2734903" y="5656976"/>
              <a:ext cx="228600" cy="457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 flipV="1">
              <a:off x="2887303" y="5275976"/>
              <a:ext cx="76200" cy="838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2963503" y="4971176"/>
              <a:ext cx="533400" cy="1066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2963503" y="4513976"/>
              <a:ext cx="228600" cy="1524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2E2AB"/>
                </a:solidFill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023828" y="5869701"/>
              <a:ext cx="18395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F2E2AB"/>
                  </a:solidFill>
                </a:rPr>
                <a:t>Binding sites for TF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4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Now suppose we are given the promoter regions of the five genes G1, G2, … G5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Can we find the binding sites of TF, without knowing about them </a:t>
            </a:r>
            <a:r>
              <a:rPr lang="en-US" sz="2800" i="1" dirty="0"/>
              <a:t>a priori </a:t>
            </a:r>
            <a:r>
              <a:rPr lang="en-US" sz="2800" dirty="0"/>
              <a:t>?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This is the computational motif finding problem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To find a motif that represents binding sites of an unknown TF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have ChIP-chip or ChIP-</a:t>
            </a:r>
            <a:r>
              <a:rPr lang="en-US" dirty="0" err="1"/>
              <a:t>Seq</a:t>
            </a:r>
            <a:r>
              <a:rPr lang="en-US" dirty="0"/>
              <a:t> data on binding locations of a transcription factor.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 sequences at the peaks</a:t>
            </a:r>
          </a:p>
          <a:p>
            <a:r>
              <a:rPr lang="en-US" dirty="0"/>
              <a:t>Computationally find the motif from these sequences</a:t>
            </a:r>
          </a:p>
          <a:p>
            <a:r>
              <a:rPr lang="en-US" dirty="0"/>
              <a:t>This is another version of the motif finding problem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Screen shot 2010-11-03 at 11.24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7129"/>
            <a:ext cx="9144000" cy="503741"/>
          </a:xfrm>
          <a:prstGeom prst="rect">
            <a:avLst/>
          </a:prstGeom>
        </p:spPr>
      </p:pic>
      <p:pic>
        <p:nvPicPr>
          <p:cNvPr id="8" name="Picture 7" descr="Screen shot 2010-11-03 at 11.27.1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5136"/>
            <a:ext cx="9144000" cy="46270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3177129"/>
            <a:ext cx="9144000" cy="1278380"/>
            <a:chOff x="0" y="3177129"/>
            <a:chExt cx="9144000" cy="1278380"/>
          </a:xfrm>
        </p:grpSpPr>
        <p:sp>
          <p:nvSpPr>
            <p:cNvPr id="9" name="Rectangle 8"/>
            <p:cNvSpPr/>
            <p:nvPr/>
          </p:nvSpPr>
          <p:spPr>
            <a:xfrm>
              <a:off x="0" y="3177129"/>
              <a:ext cx="5293895" cy="5037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5684" y="3177129"/>
              <a:ext cx="3168316" cy="5037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25030" y="3924103"/>
              <a:ext cx="3350127" cy="5037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53745" y="3924103"/>
              <a:ext cx="831517" cy="5037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49408" y="3924103"/>
              <a:ext cx="1494592" cy="5037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36320" y="3951768"/>
              <a:ext cx="347579" cy="5037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2122" y="3951768"/>
              <a:ext cx="510300" cy="5037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7782" y="3951768"/>
              <a:ext cx="184112" cy="5037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2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Version 1: Given promoter regions of co-regulated genes, find the motif</a:t>
            </a:r>
          </a:p>
          <a:p>
            <a:endParaRPr lang="en-US" dirty="0"/>
          </a:p>
          <a:p>
            <a:r>
              <a:rPr lang="en-US" dirty="0"/>
              <a:t>Version 2: Given bound sequences (ChIP peaks) of a transcription factor, find the motif</a:t>
            </a:r>
          </a:p>
          <a:p>
            <a:endParaRPr lang="en-US" dirty="0"/>
          </a:p>
          <a:p>
            <a:r>
              <a:rPr lang="en-US" dirty="0"/>
              <a:t>Idea: Find a motif with many (surprisingly many) matches in the given sequences</a:t>
            </a:r>
          </a:p>
        </p:txBody>
      </p:sp>
    </p:spTree>
    <p:extLst>
      <p:ext uri="{BB962C8B-B14F-4D97-AF65-F5344CB8AC3E}">
        <p14:creationId xmlns:p14="http://schemas.microsoft.com/office/powerpoint/2010/main" val="152183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Gibbs sampling (MCMC) : Lawrence et al. 1993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700" dirty="0"/>
              <a:t>MEME (Expectation-Maximization) : Bailey &amp; </a:t>
            </a:r>
            <a:r>
              <a:rPr lang="en-US" sz="2700" dirty="0" err="1"/>
              <a:t>Elkan</a:t>
            </a:r>
            <a:r>
              <a:rPr lang="en-US" sz="2700" dirty="0"/>
              <a:t> 94 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CONSENSUS (Greedy search) : </a:t>
            </a:r>
            <a:r>
              <a:rPr lang="en-US" sz="2700" dirty="0" err="1"/>
              <a:t>Stormo</a:t>
            </a:r>
            <a:r>
              <a:rPr lang="en-US" sz="2700" dirty="0"/>
              <a:t> lab.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Priority (Gibbs sampling, but allows for additional prior information to be incorporated): </a:t>
            </a:r>
            <a:r>
              <a:rPr lang="en-US" sz="2700" dirty="0" err="1"/>
              <a:t>Hartemink</a:t>
            </a:r>
            <a:r>
              <a:rPr lang="en-US" sz="2700" dirty="0"/>
              <a:t> lab.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Many many others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Motifs represent binding preferences of transcription factors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24200" y="2461419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Courier New" charset="0"/>
              </a:rPr>
              <a:t>ACCCGTT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24200" y="2750344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Courier New" charset="0"/>
              </a:rPr>
              <a:t>ACCGGTT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124200" y="3055144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Courier New" charset="0"/>
              </a:rPr>
              <a:t>ACAGGAT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24200" y="3359944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Courier New" charset="0"/>
              </a:rPr>
              <a:t>ACCGGTT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24200" y="3664744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  <a:latin typeface="Courier New" charset="0"/>
              </a:rPr>
              <a:t>ACATGAT</a:t>
            </a:r>
          </a:p>
        </p:txBody>
      </p:sp>
      <p:graphicFrame>
        <p:nvGraphicFramePr>
          <p:cNvPr id="10" name="Group 22"/>
          <p:cNvGraphicFramePr>
            <a:graphicFrameLocks noGrp="1"/>
          </p:cNvGraphicFramePr>
          <p:nvPr/>
        </p:nvGraphicFramePr>
        <p:xfrm>
          <a:off x="3200400" y="4229894"/>
          <a:ext cx="2057400" cy="12954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175" descr="moti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5695" y="4184417"/>
            <a:ext cx="1819835" cy="205835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0601" y="3664744"/>
            <a:ext cx="1620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“MOTIF”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fld id="{3CEAD66B-7B9A-E64C-8875-96AE268CC8E7}" type="slidenum">
              <a:rPr lang="en-US">
                <a:latin typeface="Tw Cen MT"/>
                <a:cs typeface="Tw Cen MT"/>
              </a:rPr>
              <a:pPr>
                <a:defRPr/>
              </a:pPr>
              <a:t>2</a:t>
            </a:fld>
            <a:endParaRPr lang="en-US" dirty="0">
              <a:latin typeface="Tw Cen MT"/>
              <a:cs typeface="Tw Cen M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536" y="1804988"/>
            <a:ext cx="28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Binding sites of the same TF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51892" y="2356525"/>
            <a:ext cx="1037493" cy="36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69477" y="2359363"/>
            <a:ext cx="984738" cy="695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51892" y="2356525"/>
            <a:ext cx="1037493" cy="1003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69477" y="2417822"/>
            <a:ext cx="1002323" cy="124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69477" y="2356525"/>
            <a:ext cx="1019908" cy="1597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3"/>
    </mc:Choice>
    <mc:Fallback xmlns="">
      <p:transition spd="slow" advTm="4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820995"/>
          </a:xfrm>
        </p:spPr>
        <p:txBody>
          <a:bodyPr/>
          <a:lstStyle/>
          <a:p>
            <a:r>
              <a:rPr lang="en-US" sz="4000" dirty="0"/>
              <a:t>Finding motif matches in DNA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8839200" cy="4343400"/>
          </a:xfrm>
        </p:spPr>
        <p:txBody>
          <a:bodyPr>
            <a:normAutofit/>
          </a:bodyPr>
          <a:lstStyle/>
          <a:p>
            <a:r>
              <a:rPr lang="en-US" dirty="0"/>
              <a:t>Basic idea: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>
              <a:buClr>
                <a:srgbClr val="790A14"/>
              </a:buClr>
            </a:pPr>
            <a:endParaRPr lang="en-US" dirty="0"/>
          </a:p>
          <a:p>
            <a:pPr lvl="0">
              <a:buClr>
                <a:srgbClr val="790A14"/>
              </a:buClr>
            </a:pPr>
            <a:r>
              <a:rPr lang="en-US" dirty="0"/>
              <a:t>To score a single site </a:t>
            </a:r>
            <a:r>
              <a:rPr lang="en-US" b="1" i="1" dirty="0" err="1"/>
              <a:t>s</a:t>
            </a:r>
            <a:r>
              <a:rPr lang="en-US" i="1" dirty="0"/>
              <a:t> </a:t>
            </a:r>
            <a:r>
              <a:rPr lang="en-US" dirty="0"/>
              <a:t>for match to a motif </a:t>
            </a:r>
            <a:r>
              <a:rPr lang="en-US" b="1" i="1" dirty="0"/>
              <a:t>W</a:t>
            </a:r>
            <a:r>
              <a:rPr lang="en-US" dirty="0"/>
              <a:t>, we use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25550" y="2614213"/>
            <a:ext cx="6789741" cy="1273175"/>
            <a:chOff x="672" y="2928"/>
            <a:chExt cx="4277" cy="802"/>
          </a:xfrm>
        </p:grpSpPr>
        <p:pic>
          <p:nvPicPr>
            <p:cNvPr id="338949" name="Picture 5" descr="kruppe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40" y="2928"/>
              <a:ext cx="1284" cy="802"/>
            </a:xfrm>
            <a:prstGeom prst="rect">
              <a:avLst/>
            </a:prstGeom>
            <a:noFill/>
          </p:spPr>
        </p:pic>
        <p:sp>
          <p:nvSpPr>
            <p:cNvPr id="338950" name="Text Box 6"/>
            <p:cNvSpPr txBox="1">
              <a:spLocks noChangeArrowheads="1"/>
            </p:cNvSpPr>
            <p:nvPr/>
          </p:nvSpPr>
          <p:spPr bwMode="auto">
            <a:xfrm>
              <a:off x="672" y="3072"/>
              <a:ext cx="4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Motif:</a:t>
              </a:r>
              <a:endParaRPr lang="en-US" dirty="0"/>
            </a:p>
          </p:txBody>
        </p:sp>
        <p:sp>
          <p:nvSpPr>
            <p:cNvPr id="338951" name="Text Box 7"/>
            <p:cNvSpPr txBox="1">
              <a:spLocks noChangeArrowheads="1"/>
            </p:cNvSpPr>
            <p:nvPr/>
          </p:nvSpPr>
          <p:spPr bwMode="auto">
            <a:xfrm>
              <a:off x="3480" y="3072"/>
              <a:ext cx="14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Match: CAAAAGGGTTA</a:t>
              </a: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93565" y="3150709"/>
            <a:ext cx="3030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Apprx</a:t>
            </a:r>
            <a:r>
              <a:rPr lang="en-US" sz="1800" dirty="0"/>
              <a:t>. Match: CAAAAGGG</a:t>
            </a:r>
            <a:r>
              <a:rPr lang="en-US" sz="1800" dirty="0">
                <a:solidFill>
                  <a:srgbClr val="FF0000"/>
                </a:solidFill>
              </a:rPr>
              <a:t>G</a:t>
            </a:r>
            <a:r>
              <a:rPr lang="en-US" sz="1800" dirty="0"/>
              <a:t>TA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fld id="{3CEAD66B-7B9A-E64C-8875-96AE268CC8E7}" type="slidenum">
              <a:rPr lang="en-US">
                <a:latin typeface="Tw Cen MT"/>
                <a:cs typeface="Tw Cen MT"/>
              </a:rPr>
              <a:pPr>
                <a:defRPr/>
              </a:pPr>
              <a:t>3</a:t>
            </a:fld>
            <a:endParaRPr lang="en-US" dirty="0">
              <a:latin typeface="Tw Cen MT"/>
              <a:cs typeface="Tw Cen MT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202906"/>
              </p:ext>
            </p:extLst>
          </p:nvPr>
        </p:nvGraphicFramePr>
        <p:xfrm>
          <a:off x="2656765" y="5285497"/>
          <a:ext cx="23368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800" imgH="165100" progId="Equation.3">
                  <p:embed/>
                </p:oleObj>
              </mc:Choice>
              <mc:Fallback>
                <p:oleObj name="Equation" r:id="rId5" imgW="5588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765" y="5285497"/>
                        <a:ext cx="23368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86748" y="1116629"/>
            <a:ext cx="469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motif match can </a:t>
            </a:r>
            <a:r>
              <a:rPr lang="en-US"/>
              <a:t>be predicted as a binding 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"/>
    </mc:Choice>
    <mc:Fallback xmlns="">
      <p:transition spd="slow" advTm="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  <p:bldP spid="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 (</a:t>
            </a:r>
            <a:r>
              <a:rPr lang="en-US" dirty="0" err="1"/>
              <a:t>s</a:t>
            </a:r>
            <a:r>
              <a:rPr lang="en-US" dirty="0"/>
              <a:t> | W)?</a:t>
            </a:r>
          </a:p>
        </p:txBody>
      </p:sp>
      <p:graphicFrame>
        <p:nvGraphicFramePr>
          <p:cNvPr id="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46560"/>
              </p:ext>
            </p:extLst>
          </p:nvPr>
        </p:nvGraphicFramePr>
        <p:xfrm>
          <a:off x="803035" y="1956652"/>
          <a:ext cx="2057400" cy="12954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51014"/>
              </p:ext>
            </p:extLst>
          </p:nvPr>
        </p:nvGraphicFramePr>
        <p:xfrm>
          <a:off x="4405979" y="1956652"/>
          <a:ext cx="3706194" cy="2072640"/>
        </p:xfrm>
        <a:graphic>
          <a:graphicData uri="http://schemas.openxmlformats.org/drawingml/2006/table">
            <a:tbl>
              <a:tblPr/>
              <a:tblGrid>
                <a:gridCol w="44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200806" y="2669340"/>
            <a:ext cx="881193" cy="583108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0781" y="4470496"/>
            <a:ext cx="70983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/>
                <a:cs typeface="Tw Cen MT"/>
              </a:rPr>
              <a:t>Now,  say s =ACCGGTT (consensus)</a:t>
            </a:r>
          </a:p>
          <a:p>
            <a:r>
              <a:rPr lang="en-US" sz="2400" dirty="0" err="1">
                <a:latin typeface="Tw Cen MT"/>
                <a:cs typeface="Tw Cen MT"/>
              </a:rPr>
              <a:t>Pr(s|W</a:t>
            </a:r>
            <a:r>
              <a:rPr lang="en-US" sz="2400" dirty="0">
                <a:latin typeface="Tw Cen MT"/>
                <a:cs typeface="Tw Cen MT"/>
              </a:rPr>
              <a:t>) = 1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1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0.6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0.6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1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0.6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1 = 0.216.</a:t>
            </a:r>
          </a:p>
          <a:p>
            <a:endParaRPr lang="en-US" sz="2400" dirty="0">
              <a:latin typeface="Tw Cen MT"/>
              <a:cs typeface="Tw Cen MT"/>
            </a:endParaRPr>
          </a:p>
          <a:p>
            <a:r>
              <a:rPr lang="en-US" sz="2400" dirty="0">
                <a:latin typeface="Tw Cen MT"/>
                <a:cs typeface="Tw Cen MT"/>
              </a:rPr>
              <a:t>Then, say s = ACACGTT (two mismatches from consensus)</a:t>
            </a:r>
          </a:p>
          <a:p>
            <a:r>
              <a:rPr lang="en-US" sz="2400" dirty="0" err="1">
                <a:latin typeface="Tw Cen MT"/>
                <a:cs typeface="Tw Cen MT"/>
              </a:rPr>
              <a:t>Pr(s|W</a:t>
            </a:r>
            <a:r>
              <a:rPr lang="en-US" sz="2400" dirty="0">
                <a:latin typeface="Tw Cen MT"/>
                <a:cs typeface="Tw Cen MT"/>
              </a:rPr>
              <a:t>) = 1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1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0.4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0.2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1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0.6 </a:t>
            </a:r>
            <a:r>
              <a:rPr lang="en-US" sz="2400" dirty="0" err="1">
                <a:latin typeface="Tw Cen MT"/>
                <a:cs typeface="Tw Cen MT"/>
              </a:rPr>
              <a:t>x</a:t>
            </a:r>
            <a:r>
              <a:rPr lang="en-US" sz="2400" dirty="0">
                <a:latin typeface="Tw Cen MT"/>
                <a:cs typeface="Tw Cen MT"/>
              </a:rPr>
              <a:t> 1 = 0.048. 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405979" y="1956652"/>
            <a:ext cx="3122965" cy="2072640"/>
            <a:chOff x="4405979" y="1956652"/>
            <a:chExt cx="3122965" cy="2072640"/>
          </a:xfrm>
        </p:grpSpPr>
        <p:sp>
          <p:nvSpPr>
            <p:cNvPr id="9" name="Oval 8"/>
            <p:cNvSpPr/>
            <p:nvPr/>
          </p:nvSpPr>
          <p:spPr>
            <a:xfrm>
              <a:off x="4405979" y="1956652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846563" y="2462012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00106" y="2474970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27731" y="2993289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68315" y="3006247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21858" y="3536889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75401" y="3536890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05979" y="1948214"/>
            <a:ext cx="3122965" cy="2072640"/>
            <a:chOff x="4405979" y="1956652"/>
            <a:chExt cx="3122965" cy="2072640"/>
          </a:xfrm>
        </p:grpSpPr>
        <p:sp>
          <p:nvSpPr>
            <p:cNvPr id="19" name="Oval 18"/>
            <p:cNvSpPr/>
            <p:nvPr/>
          </p:nvSpPr>
          <p:spPr>
            <a:xfrm>
              <a:off x="4405979" y="1956652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46563" y="2462012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300106" y="1982566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27731" y="2513843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68315" y="3006247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621858" y="3536889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75401" y="3536890"/>
              <a:ext cx="453543" cy="492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69F0CA-37C1-AE9E-11BB-F3F0FA4B54CF}"/>
              </a:ext>
            </a:extLst>
          </p:cNvPr>
          <p:cNvSpPr txBox="1"/>
          <p:nvPr/>
        </p:nvSpPr>
        <p:spPr>
          <a:xfrm>
            <a:off x="4085437" y="1240536"/>
            <a:ext cx="4619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is a “Position Weight Matrix”, one way to represent the “motif” (pattern) of a TF’s binding sites</a:t>
            </a:r>
          </a:p>
        </p:txBody>
      </p:sp>
    </p:spTree>
    <p:extLst>
      <p:ext uri="{BB962C8B-B14F-4D97-AF65-F5344CB8AC3E}">
        <p14:creationId xmlns:p14="http://schemas.microsoft.com/office/powerpoint/2010/main" val="11317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motif matches with “LLR”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 (</a:t>
            </a:r>
            <a:r>
              <a:rPr lang="en-US" dirty="0" err="1"/>
              <a:t>s</a:t>
            </a:r>
            <a:r>
              <a:rPr lang="en-US" dirty="0"/>
              <a:t> | W) is the key idea.</a:t>
            </a:r>
          </a:p>
          <a:p>
            <a:r>
              <a:rPr lang="en-US" dirty="0"/>
              <a:t>However, some statistical mashing is done on this.</a:t>
            </a:r>
          </a:p>
          <a:p>
            <a:r>
              <a:rPr lang="en-US" dirty="0"/>
              <a:t>Given a motif W, background nucleotide frequencies </a:t>
            </a:r>
            <a:r>
              <a:rPr lang="en-US" dirty="0" err="1"/>
              <a:t>W</a:t>
            </a:r>
            <a:r>
              <a:rPr lang="en-US" baseline="-25000" dirty="0" err="1"/>
              <a:t>b</a:t>
            </a:r>
            <a:r>
              <a:rPr lang="en-US" dirty="0"/>
              <a:t> and a site s,</a:t>
            </a:r>
          </a:p>
          <a:p>
            <a:r>
              <a:rPr lang="en-US" dirty="0"/>
              <a:t>LLR score of </a:t>
            </a:r>
            <a:r>
              <a:rPr lang="en-US" i="1" dirty="0"/>
              <a:t>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 scores &gt; 0. Bad scores &lt; 0.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432100"/>
              </p:ext>
            </p:extLst>
          </p:nvPr>
        </p:nvGraphicFramePr>
        <p:xfrm>
          <a:off x="3315757" y="4375942"/>
          <a:ext cx="1698489" cy="79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200" imgH="393700" progId="Equation.3">
                  <p:embed/>
                </p:oleObj>
              </mc:Choice>
              <mc:Fallback>
                <p:oleObj name="Equation" r:id="rId3" imgW="838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757" y="4375942"/>
                        <a:ext cx="1698489" cy="797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Motifs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24200" y="2461419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Courier New" charset="0"/>
              </a:rPr>
              <a:t>ACCCGTT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24200" y="2750344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Courier New" charset="0"/>
              </a:rPr>
              <a:t>ACCGGTT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124200" y="3055144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Courier New" charset="0"/>
              </a:rPr>
              <a:t>ACAGGAT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24200" y="3359944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Courier New" charset="0"/>
              </a:rPr>
              <a:t>ACCGGTT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24200" y="3664744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  <a:latin typeface="Courier New" charset="0"/>
              </a:rPr>
              <a:t>ACATGAT</a:t>
            </a:r>
          </a:p>
        </p:txBody>
      </p:sp>
      <p:graphicFrame>
        <p:nvGraphicFramePr>
          <p:cNvPr id="10" name="Group 22"/>
          <p:cNvGraphicFramePr>
            <a:graphicFrameLocks noGrp="1"/>
          </p:cNvGraphicFramePr>
          <p:nvPr/>
        </p:nvGraphicFramePr>
        <p:xfrm>
          <a:off x="3200400" y="4229894"/>
          <a:ext cx="2057400" cy="12954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0601" y="3664744"/>
            <a:ext cx="1620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“MOTIF”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fld id="{3CEAD66B-7B9A-E64C-8875-96AE268CC8E7}" type="slidenum">
              <a:rPr lang="en-US">
                <a:latin typeface="Tw Cen MT"/>
                <a:cs typeface="Tw Cen MT"/>
              </a:rPr>
              <a:pPr>
                <a:defRPr/>
              </a:pPr>
              <a:t>6</a:t>
            </a:fld>
            <a:endParaRPr lang="en-US" dirty="0">
              <a:latin typeface="Tw Cen MT"/>
              <a:cs typeface="Tw Cen M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6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3"/>
    </mc:Choice>
    <mc:Fallback xmlns="">
      <p:transition spd="slow" advTm="40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technology: SELEX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121" y="549417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http://altair.sci.hokudai.ac.jp/g6/Projects/Selex-e.html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6632448" y="3040062"/>
            <a:ext cx="2133600" cy="1664990"/>
            <a:chOff x="6632448" y="3040062"/>
            <a:chExt cx="2133600" cy="166499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632448" y="3040062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TAACCCGTTC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632448" y="33289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GTACCGGTTG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632448" y="36337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ACACAGGATT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632448" y="39385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 AACCGGTTA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632448" y="42433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GGACATGAT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5770629" y="3712904"/>
            <a:ext cx="734654" cy="45273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4"/>
          <p:cNvGrpSpPr/>
          <p:nvPr/>
        </p:nvGrpSpPr>
        <p:grpSpPr>
          <a:xfrm>
            <a:off x="6632448" y="3041302"/>
            <a:ext cx="2133600" cy="1664990"/>
            <a:chOff x="6632448" y="3040062"/>
            <a:chExt cx="2133600" cy="1664990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6632448" y="3040062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TA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Courier New" charset="0"/>
                </a:rPr>
                <a:t>ACCCGTT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C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6632448" y="33289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GT</a:t>
              </a:r>
              <a:r>
                <a:rPr lang="en-US" sz="2400" dirty="0">
                  <a:solidFill>
                    <a:srgbClr val="E67CBD"/>
                  </a:solidFill>
                  <a:latin typeface="Courier New" charset="0"/>
                </a:rPr>
                <a:t>ACCGGTT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6632448" y="36337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AC</a:t>
              </a:r>
              <a:r>
                <a:rPr lang="en-US" sz="2400" dirty="0">
                  <a:solidFill>
                    <a:srgbClr val="E67CBD"/>
                  </a:solidFill>
                  <a:latin typeface="Courier New" charset="0"/>
                </a:rPr>
                <a:t>ACAGGAT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632448" y="39385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 A</a:t>
              </a:r>
              <a:r>
                <a:rPr lang="en-US" sz="2400" dirty="0">
                  <a:solidFill>
                    <a:srgbClr val="E67CBD"/>
                  </a:solidFill>
                  <a:latin typeface="Courier New" charset="0"/>
                </a:rPr>
                <a:t>ACCGGTT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6632448" y="42433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GG</a:t>
              </a:r>
              <a:r>
                <a:rPr lang="en-US" sz="2400" dirty="0">
                  <a:solidFill>
                    <a:srgbClr val="E67CBD"/>
                  </a:solidFill>
                  <a:latin typeface="Courier New" charset="0"/>
                </a:rPr>
                <a:t>ACATGAT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9" y="2324834"/>
            <a:ext cx="3463666" cy="312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763802" cy="4525963"/>
          </a:xfrm>
        </p:spPr>
        <p:txBody>
          <a:bodyPr/>
          <a:lstStyle/>
          <a:p>
            <a:r>
              <a:rPr lang="en-US" dirty="0"/>
              <a:t>Example technology: Protein binding microarrays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908651" y="607781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http://</a:t>
            </a:r>
            <a:r>
              <a:rPr lang="en-US" sz="1200" dirty="0" err="1">
                <a:solidFill>
                  <a:srgbClr val="FFFFFF"/>
                </a:solidFill>
              </a:rPr>
              <a:t>bfg.oxfordjournals.org</a:t>
            </a:r>
            <a:r>
              <a:rPr lang="en-US" sz="1200" dirty="0">
                <a:solidFill>
                  <a:srgbClr val="FFFFFF"/>
                </a:solidFill>
              </a:rPr>
              <a:t>/content/9/5-6/362/F2.large.jpg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6632448" y="3040062"/>
            <a:ext cx="2133600" cy="1664990"/>
            <a:chOff x="6632448" y="3040062"/>
            <a:chExt cx="2133600" cy="166499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632448" y="3040062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TAACCCGTTC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632448" y="33289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GTACCGGTTG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632448" y="36337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ACACAGGATT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632448" y="39385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 AACCGGTTA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632448" y="42433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GGACATGAT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5770629" y="3712904"/>
            <a:ext cx="734654" cy="45273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4"/>
          <p:cNvGrpSpPr/>
          <p:nvPr/>
        </p:nvGrpSpPr>
        <p:grpSpPr>
          <a:xfrm>
            <a:off x="6632448" y="3041302"/>
            <a:ext cx="2133600" cy="1664990"/>
            <a:chOff x="6632448" y="3040062"/>
            <a:chExt cx="2133600" cy="1664990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6632448" y="3040062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TA</a:t>
              </a:r>
              <a:r>
                <a:rPr lang="en-US" sz="2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ourier New" charset="0"/>
                </a:rPr>
                <a:t>ACCCGTT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C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6632448" y="33289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GT</a:t>
              </a:r>
              <a:r>
                <a:rPr lang="en-US" sz="2400" dirty="0">
                  <a:solidFill>
                    <a:srgbClr val="E67CBD"/>
                  </a:solidFill>
                  <a:latin typeface="Courier New" charset="0"/>
                </a:rPr>
                <a:t>ACCGGTT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6632448" y="36337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AC</a:t>
              </a:r>
              <a:r>
                <a:rPr lang="en-US" sz="2400" dirty="0">
                  <a:solidFill>
                    <a:srgbClr val="E67CBD"/>
                  </a:solidFill>
                  <a:latin typeface="Courier New" charset="0"/>
                </a:rPr>
                <a:t>ACAGGAT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632448" y="39385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 A</a:t>
              </a:r>
              <a:r>
                <a:rPr lang="en-US" sz="2400" dirty="0">
                  <a:solidFill>
                    <a:srgbClr val="E67CBD"/>
                  </a:solidFill>
                  <a:latin typeface="Courier New" charset="0"/>
                </a:rPr>
                <a:t>ACCGGTT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6632448" y="42433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GG</a:t>
              </a:r>
              <a:r>
                <a:rPr lang="en-US" sz="2400" dirty="0">
                  <a:solidFill>
                    <a:srgbClr val="E67CBD"/>
                  </a:solidFill>
                  <a:latin typeface="Courier New" charset="0"/>
                </a:rPr>
                <a:t>ACATGAT</a:t>
              </a:r>
            </a:p>
          </p:txBody>
        </p:sp>
      </p:grpSp>
      <p:pic>
        <p:nvPicPr>
          <p:cNvPr id="7" name="Picture 6" descr="F2.lar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7" r="4416" b="45537"/>
          <a:stretch/>
        </p:blipFill>
        <p:spPr>
          <a:xfrm>
            <a:off x="1707287" y="2227932"/>
            <a:ext cx="2625654" cy="37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 tools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3405726" y="2735262"/>
            <a:ext cx="2133600" cy="1664990"/>
            <a:chOff x="6632448" y="3040062"/>
            <a:chExt cx="2133600" cy="166499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632448" y="3040062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TAACCCGTTC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632448" y="33289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GTACCGGTTG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632448" y="36337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ACACAGGATT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632448" y="39385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 AACCGGTTA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632448" y="42433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GGACATGAT</a:t>
              </a: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3405726" y="2736502"/>
            <a:ext cx="2134970" cy="1664990"/>
            <a:chOff x="6632448" y="3040062"/>
            <a:chExt cx="2134970" cy="1664990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6632448" y="3040062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TA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Courier New" charset="0"/>
                </a:rPr>
                <a:t>ACCCGTT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C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6632448" y="33289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GT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Courier New" charset="0"/>
                </a:rPr>
                <a:t>ACCGGTT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6632448" y="36337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AC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Courier New" charset="0"/>
                </a:rPr>
                <a:t>ACAGGAT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T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633818" y="3933566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 A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Courier New" charset="0"/>
                </a:rPr>
                <a:t>ACCGGTT</a:t>
              </a: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A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6632448" y="4243387"/>
              <a:ext cx="2133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ourier New" charset="0"/>
                </a:rPr>
                <a:t>GG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Courier New" charset="0"/>
                </a:rPr>
                <a:t>ACATGAT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77506" y="2112147"/>
            <a:ext cx="226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w Cen MT"/>
                <a:cs typeface="Tw Cen MT"/>
              </a:rPr>
              <a:t> How did this happen?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5700" y="4610667"/>
            <a:ext cx="50549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w Cen MT"/>
                <a:cs typeface="Tw Cen MT"/>
              </a:rPr>
              <a:t>Run a motif finding tool (e.g., “MEME”) on the collection of experimentally determined binding sites, which could be of variable lengths, and in either orientation.</a:t>
            </a:r>
          </a:p>
          <a:p>
            <a:endParaRPr lang="en-US" dirty="0">
              <a:solidFill>
                <a:schemeClr val="tx2"/>
              </a:solidFill>
              <a:latin typeface="Tw Cen MT"/>
              <a:cs typeface="Tw Cen MT"/>
            </a:endParaRPr>
          </a:p>
          <a:p>
            <a:r>
              <a:rPr lang="en-US" dirty="0">
                <a:solidFill>
                  <a:schemeClr val="tx2"/>
                </a:solidFill>
                <a:latin typeface="Tw Cen MT"/>
                <a:cs typeface="Tw Cen MT"/>
              </a:rPr>
              <a:t>We’ll come back to motif finding tools later.</a:t>
            </a:r>
          </a:p>
        </p:txBody>
      </p:sp>
    </p:spTree>
    <p:extLst>
      <p:ext uri="{BB962C8B-B14F-4D97-AF65-F5344CB8AC3E}">
        <p14:creationId xmlns:p14="http://schemas.microsoft.com/office/powerpoint/2010/main" val="6079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4|0.2|0.2|0.2|0.2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4|0.2|0.2|0.2|0.2|0.7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Median">
  <a:themeElements>
    <a:clrScheme name="Tradition">
      <a:dk1>
        <a:srgbClr val="FFFFFF"/>
      </a:dk1>
      <a:lt1>
        <a:srgbClr val="000000"/>
      </a:lt1>
      <a:dk2>
        <a:srgbClr val="D28E11"/>
      </a:dk2>
      <a:lt2>
        <a:srgbClr val="F2E2AB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3_Median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843</Words>
  <Application>Microsoft Macintosh PowerPoint</Application>
  <PresentationFormat>On-screen Show (4:3)</PresentationFormat>
  <Paragraphs>283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Tw Cen MT</vt:lpstr>
      <vt:lpstr>Wingdings</vt:lpstr>
      <vt:lpstr>Wingdings 2</vt:lpstr>
      <vt:lpstr>Office Theme</vt:lpstr>
      <vt:lpstr>3_Median</vt:lpstr>
      <vt:lpstr>Equation</vt:lpstr>
      <vt:lpstr>TF motifs</vt:lpstr>
      <vt:lpstr>Motifs represent binding preferences of transcription factors</vt:lpstr>
      <vt:lpstr>Finding motif matches in DNA</vt:lpstr>
      <vt:lpstr>What is Pr (s | W)?</vt:lpstr>
      <vt:lpstr>Scoring motif matches with “LLR”</vt:lpstr>
      <vt:lpstr>Motifs</vt:lpstr>
      <vt:lpstr>How?</vt:lpstr>
      <vt:lpstr>How?</vt:lpstr>
      <vt:lpstr>Motif finding tools</vt:lpstr>
      <vt:lpstr>Motif Databases</vt:lpstr>
      <vt:lpstr>Motif Databases</vt:lpstr>
      <vt:lpstr>Motif Databases</vt:lpstr>
      <vt:lpstr>Computational motif discovery</vt:lpstr>
      <vt:lpstr>Why?</vt:lpstr>
      <vt:lpstr>Option 1</vt:lpstr>
      <vt:lpstr>Option 1</vt:lpstr>
      <vt:lpstr>Option 2</vt:lpstr>
      <vt:lpstr>Motif finding algorithms</vt:lpstr>
      <vt:lpstr>Motif finding algorithms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598SS Lecture 3</dc:title>
  <dc:creator>Saurabh Sinha</dc:creator>
  <cp:lastModifiedBy>Sinha, Saurabh</cp:lastModifiedBy>
  <cp:revision>24</cp:revision>
  <dcterms:created xsi:type="dcterms:W3CDTF">2011-10-25T21:30:11Z</dcterms:created>
  <dcterms:modified xsi:type="dcterms:W3CDTF">2023-01-04T03:12:51Z</dcterms:modified>
</cp:coreProperties>
</file>