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3" r:id="rId2"/>
    <p:sldId id="265" r:id="rId3"/>
    <p:sldId id="268" r:id="rId4"/>
    <p:sldId id="335" r:id="rId5"/>
    <p:sldId id="314" r:id="rId6"/>
    <p:sldId id="315" r:id="rId7"/>
    <p:sldId id="270" r:id="rId8"/>
    <p:sldId id="273" r:id="rId9"/>
    <p:sldId id="271" r:id="rId10"/>
    <p:sldId id="272" r:id="rId11"/>
    <p:sldId id="276" r:id="rId12"/>
    <p:sldId id="279" r:id="rId13"/>
    <p:sldId id="280" r:id="rId14"/>
    <p:sldId id="317" r:id="rId15"/>
    <p:sldId id="318" r:id="rId16"/>
    <p:sldId id="319" r:id="rId17"/>
    <p:sldId id="288" r:id="rId18"/>
    <p:sldId id="289" r:id="rId19"/>
    <p:sldId id="282" r:id="rId20"/>
    <p:sldId id="313" r:id="rId21"/>
    <p:sldId id="320" r:id="rId22"/>
    <p:sldId id="321" r:id="rId23"/>
    <p:sldId id="292" r:id="rId24"/>
    <p:sldId id="295" r:id="rId25"/>
    <p:sldId id="296" r:id="rId26"/>
    <p:sldId id="299" r:id="rId27"/>
    <p:sldId id="298" r:id="rId28"/>
    <p:sldId id="300" r:id="rId29"/>
    <p:sldId id="331" r:id="rId30"/>
    <p:sldId id="323" r:id="rId31"/>
    <p:sldId id="324" r:id="rId32"/>
    <p:sldId id="325" r:id="rId33"/>
    <p:sldId id="326" r:id="rId34"/>
    <p:sldId id="327" r:id="rId35"/>
    <p:sldId id="328" r:id="rId36"/>
    <p:sldId id="33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016"/>
  </p:normalViewPr>
  <p:slideViewPr>
    <p:cSldViewPr>
      <p:cViewPr varScale="1">
        <p:scale>
          <a:sx n="103" d="100"/>
          <a:sy n="103" d="100"/>
        </p:scale>
        <p:origin x="13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3" Type="http://schemas.openxmlformats.org/officeDocument/2006/relationships/slide" Target="slides/slide3.xml"/><Relationship Id="rId7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28.xml"/><Relationship Id="rId5" Type="http://schemas.openxmlformats.org/officeDocument/2006/relationships/slide" Target="slides/slide11.xml"/><Relationship Id="rId10" Type="http://schemas.openxmlformats.org/officeDocument/2006/relationships/slide" Target="slides/slide24.xml"/><Relationship Id="rId4" Type="http://schemas.openxmlformats.org/officeDocument/2006/relationships/slide" Target="slides/slide7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AC3166-75BC-95CB-D0AF-6733E42BA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3CB14-A8B1-7AC9-D6EA-89A895640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3E507AA-3A18-6E43-84A1-40DAB81F2FD4}" type="datetimeFigureOut">
              <a:rPr lang="en-US" altLang="x-none"/>
              <a:pPr>
                <a:defRPr/>
              </a:pPr>
              <a:t>1/9/23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2B2C3-527B-FF63-6D03-4054B88048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BE1F-CBC0-2A7C-850E-2AFCDBAD6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7E9DBD-9497-574A-A00E-9EB77C0B3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3AD33C2-319C-6532-54FC-B460DAE133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1F3EB4-F003-1105-4365-DF71DBDCFE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5E16321-3DC9-6665-02B7-0A8C6B20A8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6B7FDDB-FF9B-A84A-C20F-21339D8738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83863C9-3009-0CBE-DD0D-FCF792F57A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5A44FEB-906A-9B9F-17DA-3C81939B7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FB8DC0-1162-9B49-BD98-E041A91991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E015D2A-DD41-8512-51BA-69685A3C8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0A12D7-CD57-4740-B92C-AD857AD8B215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DDDFECF-23ED-2FCB-1C21-ADEA440C1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2F9093A-F300-2ACB-1675-7EAC5E6B9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2A0A7B40-5BA8-3CB1-A52A-D10A29EAB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320C0F-CE9D-0F43-8275-4B3C7FE6B1BC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D9D10281-2A53-4B8A-3EFA-394A79E63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02424A9-A8E7-0CEE-DB1B-B80F4A6C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65AE4389-7F78-AE08-7EFB-29743C66F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5A739F-AF4C-B146-94FD-5145A698A436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2D058CB-8464-0946-0AD2-857E38665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DBD6321-1341-C747-1BF4-E8AB142A4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0DBA245C-34F1-CCDD-48FB-5AB2189AF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A14221-8689-5445-B0B4-702EE9077464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151F514-5A2A-F589-42F1-B31E4382E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8686F66-5218-1AB9-383A-24E34B25D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1AE5B241-C04B-7284-79DD-83351F877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DA905-E3EF-5249-BCA5-30648233A7B4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D815BDC-6565-0ED3-70FE-9A2E63ED9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0556A23-7086-938C-7278-6193A5341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D7A75E82-7DB6-2229-5C83-E7C1F369E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B7751F-AF44-1B42-92A5-3F0CDD45D72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5AABF41-FA49-A140-07E7-78B1F098C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69682B1-EB5E-6057-386C-3054FA49D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F9C379CC-71FA-E20B-1EAD-FDEEDD7CD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6AE361-5F62-FD41-9215-5108FAA1508F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228D38EE-BBB2-E0D5-651E-85010B1AD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1027">
            <a:extLst>
              <a:ext uri="{FF2B5EF4-FFF2-40B4-BE49-F238E27FC236}">
                <a16:creationId xmlns:a16="http://schemas.microsoft.com/office/drawing/2014/main" id="{98EECF47-707D-9969-EF4B-146BC2899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55B60AD7-67DE-2B0F-10F4-D0F4FAFCB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2E5EA2-AC0D-C847-9F38-C8D5BF12FEC3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4F0B1A0-643E-074D-5C8F-50997E650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587E72B-713F-11D3-2386-763F26AC8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7FAA4501-02AF-8678-7998-EA92B82EE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634BC8-3F97-5C46-83E7-DFA071D610C3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CDE6414-9341-8FAF-76B3-2183DE8D3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5C4EE4C-1CB6-931D-4252-3C13B63A1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140ABD3F-5C5A-3FE2-808D-A8694EF57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1BA958-BE69-F24F-B651-BC75422D71FF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2940535-F953-8931-9A9A-CFBB44CA4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90ED468-66AC-804B-2D7B-86E0F19ED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covered to here.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8C95B6B1-793C-E07C-3FB4-7D80FFCBD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ED185E-861A-5B43-9C7A-8505DDC89EF1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A959AD0-5008-8EA8-9651-95B944DDB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33DDD84-B583-1AAB-ED52-1248DB1EF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43C66A7A-DA98-4D94-6D4B-093EFF76B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5DE142-48AA-9545-975F-9E9785029EE2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AF04F65-F4A1-7281-8939-0A2DE775B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71374C1-B4E1-EFFD-4717-C22965CE3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2210D1FB-7339-47FC-256C-E6DCB6749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820BE6-40F5-C24D-8DFE-628A951DF5A9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5FEC417-EAC0-050D-BBFF-C2DD76F65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E158B98-96F5-0CF8-7010-3650E4FB1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77A09839-84DF-1757-E3CB-9005F296C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5F5F1F-02ED-4F45-A4E9-54F99953B68E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3742137-CC50-80E2-41D8-DFCD2E224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759A9E1-01E8-4B8F-4FD2-709B97EED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90D55FD6-3724-474C-0724-A7C1A0313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B21B9F-60A6-234B-B2C3-31119ECC68A0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5A373C8-7246-A113-8C7E-A9B532496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6AF33AA-35C8-5112-FB59-F6D762E75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CE268322-5FE9-E6A9-013A-A1618CB11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878104-5D06-C54E-BCD8-43EF1BD6BE4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E797EDA-2D09-1B3B-04FA-4FAFA461F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108CDCD-3F45-0546-6F6D-B120315F5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87" tIns="45894" rIns="91787" bIns="45894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6ABA7D45-85E0-5B5A-5B3D-F21546509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C9A2AE-00BA-BE4C-860F-2BD08A8D27F7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51BA929-4489-2F6F-DE79-34380FF7E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BCA032C-8C73-0D6F-0F8F-BB680DEDF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787" tIns="45894" rIns="91787" bIns="45894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EEA3200C-1F1B-01A6-6C45-BBD980EBA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CC960F-B398-9040-9292-05765A34BD0E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868B389-0F0F-15B2-1CEE-73F2029AD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EF9B708-A691-03BD-B94E-2B1A73417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F124F404-A267-97E0-C1A5-A845916F5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3A2FF0-C25E-0F4D-89F3-1EFBEE82CCFA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8563CFB6-EDF7-858D-D1BD-469AC2DBA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837B997-E931-0E89-9C6A-F5AA13999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01809ED7-0747-A822-D356-321C63EBD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2F9B6A-1A8D-F14C-B8CD-51980F5E2728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510E621-92C0-0852-97DC-1583CC557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E8E04EF-0B1C-C1D8-DFB6-16B0295EA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A0057BA7-DA24-3F65-20D0-07EBD6A72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2ADD4A-A344-F148-B5CA-3AB83F836BF8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BC5FB66-558E-CCB4-49A8-EF58A1BAB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2DCFDE9-D449-6A4A-3779-A227B51D2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DF1750AC-B88D-DD4A-B420-55BDDBE43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7230DB-60C3-5041-AD57-BB2BE17D16E8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96E9271-A16F-16CB-E631-3E9E60280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3AFB44D-43D2-036B-55D9-92E06E768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7E0AD81E-36DF-2125-69DC-525BB0170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5C3336-5AD8-6641-9AAC-EE44BD976656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840BEAC-E812-B401-DE3F-4A2970814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B893B99-92B8-80BA-F7FF-FDD5404F1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69D7A3E0-9B97-FACB-E3E7-009843DA2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D39494-55B1-594D-9B2F-B14FA879CB3F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EB393D4E-3911-85BB-67F0-E2B076FBB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5345109-8FB4-EF00-CC45-7D4797EC3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742A4976-AC9C-F541-BD38-8465245F0F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84B88D-52F8-DB43-9DA3-E08B494192BC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3A7B88C-205E-D54F-626C-F7715F159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95E3E1F-47DB-8121-8E91-04929C44A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0441A1B4-5E7F-A6F9-51DF-A8F10D316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CBCF71-5FB3-D649-AA7A-1BE229361AA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3DECB82-78D6-B68F-181C-D5A2F40AE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128DBEC-5E09-40FA-DA36-08EEEC6B7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AC413AB6-92DC-A2BB-4AFC-FC0A3F061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305B0A-ADE1-4A44-ACD3-FD0BA1D230A9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DCC0745F-2181-B5EC-68EC-CD2B42C2E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424EDFF-9448-428D-82C6-3CAA4B215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82C2252-668D-3A25-9A5E-80295108C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BF41C6-01AA-E24C-B343-4BA05BECA4E9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67685E7-8706-5AF2-74BC-486A4252F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8CF4017-C86A-A692-5AB1-00496F6DE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EA35E957-AC46-37B1-5D5E-BF5C42819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52D1C3-F4FE-CD4B-92CB-3397E33B8ED2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2289431-21B5-516A-344F-A6A4070FF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C021A97-1DAD-F84E-B48B-EFF1B4DDF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5EF18C6-E2EB-924A-EA3E-654742459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C21E11-3CA3-5240-AA82-33EA30FB9868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6900310-2C78-6FB6-C740-3BAB4E547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C057AFD-D527-52C5-9CB3-911558E89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D838CBB-354C-2895-FA12-B9E40FCFA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8875F0-7660-1C49-A9AE-8B17A3A36A2B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676BAC9-1DCE-29E2-AACE-D7A8F01ED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A8CC166-847F-BBDC-A95C-9590E545C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869CE2BD-220B-E0BF-B3F0-F5EC730F7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910A07-2C14-7340-A268-6E9E587C92D4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73A9A2A-EF50-08DE-E0CA-C6862AE6B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EA3BD3B-FE4D-463C-420A-600614347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AD425C49-84D6-CCEA-03C6-3B3D9CE7D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FC9E56-EA92-924E-BBB6-1DB80A669B43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57E16BB-06D6-805C-BB67-760FA374A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CF0D63E-EAC3-55B2-5143-21F7553DC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E28EA384-3BA1-5F8A-A503-76017696E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86C6DE-0EA2-B848-9E97-4E8FD681BED2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D71C910-913E-ABD9-5AD2-7791BFAB3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9CE96F0-9D44-E752-DA1B-C20F2C0AE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66CB7B-FE6E-DA48-8457-6101AF75C9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1FD9B2-2575-B150-B1AD-4C0BF0F1FB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ED80F2-6D5C-2767-C9C3-573536021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E028E-AC2C-E947-8598-D46A5430D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644FC4-78E7-65DF-85AB-FCA71CDA0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5011AE-4D4A-89BE-7216-A26FE686D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EB924D-670A-A7A0-AA0B-6D41EFF85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A9FA2-0FF7-C847-B2AB-B0A453084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36B86C-98E3-011B-5315-A78569EF12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22A482-B2D6-4D48-ADB1-B3E9F4A8D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99DE27-FEEA-53F6-1201-3550426DF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ED56F-DD6B-134A-B564-44D6092EA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C6EDA8-8503-14B4-59F1-90B173F60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CF0F1-C263-981E-5ADE-7A3B34751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E3E9D0-138D-99EF-8052-929C4DE1C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CBD25-7C60-3B41-A683-8F29E3F1E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8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5EB934-0EDA-163C-2740-3E5A891FF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DA91F4-74FC-97DF-0CE9-72749ECD1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A591A2-517A-945C-3B15-F3DF8D18F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04B3B-3B37-634F-9B88-5391D9996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00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A801D-65A4-FB01-2A78-1EB680F693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74677-770A-2FA3-48DA-08F2515AF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8566F-E1F2-E9A1-36FB-927737DF5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B2BF-5C97-B641-AA3E-81233E77B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19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783F8-C290-EFEE-A147-0E16E620A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5A2495-EEEE-8733-6926-436D82621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DC0568-0362-9B50-350D-8F61F428B3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230C0-C9F7-BE42-9796-1CF02EF3F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0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FD54F9-989E-1FC8-5B6D-72FF5F842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063C79-676E-E144-0E3E-40A0A701B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BAC39E-A2E6-5502-8A14-1309032E7B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D9002-AD4B-774F-B467-6A1AEA478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4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48101CD-F296-5385-9ABA-9B47E7C97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A48D68-B2D1-10C6-123E-B5002420C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A394C6-7BFB-3A73-FC24-EAD7079DB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C959-B8AB-0A49-A08B-8AEABD65D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7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72BE4-263B-2A50-1F8D-D66883B6B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1BCB0-D44E-10AE-4E66-CA4FEA7503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F0678-3D29-0666-AA50-3C6A10E20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4659-AF1B-2E49-A1A5-5785CA81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1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1D832-A403-272F-CA0B-6922D2F5F6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F35B6-5F3B-9539-68C6-4872F414C1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0EFBF-649A-B645-6C0F-67696FAAD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D47EF-28C3-1845-89E4-43B3819A4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52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3FE596-798B-B498-6CA2-D3A022C7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4ECEEC-7361-1D9F-BE35-D5D29C09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D7D708-ED8C-EDF0-2A1A-CED7F38F9F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0263C3-42E5-5843-325F-A0D05ED8E5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685F732-3CEA-C23B-BCBF-2294D14201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0393E97-9D95-9344-B94E-01A399EBDD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bsco.smartimagebase.com/biology-genetics-11-dna-and-rna-transcription/view-item?ItemID=19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u6LBOQSqi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red.com/story/meet-ace2-the-enzyme-at-the-center-of-the-covid-19-myst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B17F1927-9E8C-46EC-9F09-2DB15CC21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971800"/>
            <a:ext cx="60960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000">
                <a:solidFill>
                  <a:srgbClr val="FF0000"/>
                </a:solidFill>
              </a:rPr>
              <a:t>Basic Molecular Biology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6">
            <a:extLst>
              <a:ext uri="{FF2B5EF4-FFF2-40B4-BE49-F238E27FC236}">
                <a16:creationId xmlns:a16="http://schemas.microsoft.com/office/drawing/2014/main" id="{1503087D-E971-9B4F-C512-FFF39567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7">
            <a:extLst>
              <a:ext uri="{FF2B5EF4-FFF2-40B4-BE49-F238E27FC236}">
                <a16:creationId xmlns:a16="http://schemas.microsoft.com/office/drawing/2014/main" id="{88BD63C3-783E-31DF-0BDB-1FB028F5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988050"/>
            <a:ext cx="586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SRC:http://www.biologycorner.com/resources/DNA-RNA.gif</a:t>
            </a:r>
          </a:p>
        </p:txBody>
      </p:sp>
      <p:sp>
        <p:nvSpPr>
          <p:cNvPr id="50179" name="Line 8">
            <a:extLst>
              <a:ext uri="{FF2B5EF4-FFF2-40B4-BE49-F238E27FC236}">
                <a16:creationId xmlns:a16="http://schemas.microsoft.com/office/drawing/2014/main" id="{449DA8DA-1258-B9C3-7282-1EC71B879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4876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Text Box 9">
            <a:extLst>
              <a:ext uri="{FF2B5EF4-FFF2-40B4-BE49-F238E27FC236}">
                <a16:creationId xmlns:a16="http://schemas.microsoft.com/office/drawing/2014/main" id="{B4330802-E01E-C28D-7D55-99114374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526088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Cell</a:t>
            </a:r>
          </a:p>
        </p:txBody>
      </p:sp>
      <p:sp>
        <p:nvSpPr>
          <p:cNvPr id="50181" name="Text Box 10">
            <a:extLst>
              <a:ext uri="{FF2B5EF4-FFF2-40B4-BE49-F238E27FC236}">
                <a16:creationId xmlns:a16="http://schemas.microsoft.com/office/drawing/2014/main" id="{24FB6F0D-F87D-C910-E248-589A9446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334963"/>
            <a:ext cx="6577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From DNA to Amino-acid sequence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D7BD5D32-D17E-233B-BBF0-98D079549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/>
              <a:t>From DNA to Protein: In words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E4BEC3A-8CC3-A00B-9E2F-F5EAE2BFC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DNA = nucleotide sequence 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Alphabet size = 4 (A,C,G,T)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>
                <a:sym typeface="Symbol" pitchFamily="2" charset="2"/>
              </a:rPr>
              <a:t>DNA </a:t>
            </a:r>
            <a:r>
              <a:rPr lang="en-US" altLang="en-US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>
                <a:sym typeface="Symbol" pitchFamily="2" charset="2"/>
              </a:rPr>
              <a:t> </a:t>
            </a:r>
            <a:r>
              <a:rPr lang="en-US" altLang="en-US"/>
              <a:t>mRNA (single stranded)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Alphabet size = 4 (A,C,G,U)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mRNA </a:t>
            </a:r>
            <a:r>
              <a:rPr lang="en-US" altLang="en-US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>
                <a:sym typeface="Symbol" pitchFamily="2" charset="2"/>
              </a:rPr>
              <a:t> amino acid sequence</a:t>
            </a:r>
          </a:p>
          <a:p>
            <a:pPr marL="990600" lvl="1" indent="-533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Symbol" pitchFamily="2" charset="2"/>
              </a:rPr>
              <a:t>Alphabet size = 20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>
                <a:sym typeface="Symbol" pitchFamily="2" charset="2"/>
              </a:rPr>
              <a:t>Amino acid sequence </a:t>
            </a:r>
            <a:r>
              <a:rPr lang="ja-JP" altLang="en-US">
                <a:sym typeface="Symbol" pitchFamily="2" charset="2"/>
              </a:rPr>
              <a:t>“</a:t>
            </a:r>
            <a:r>
              <a:rPr lang="en-US" altLang="ja-JP">
                <a:sym typeface="Symbol" pitchFamily="2" charset="2"/>
              </a:rPr>
              <a:t>folds</a:t>
            </a:r>
            <a:r>
              <a:rPr lang="ja-JP" altLang="en-US">
                <a:sym typeface="Symbol" pitchFamily="2" charset="2"/>
              </a:rPr>
              <a:t>”</a:t>
            </a:r>
            <a:r>
              <a:rPr lang="en-US" altLang="ja-JP">
                <a:sym typeface="Symbol" pitchFamily="2" charset="2"/>
              </a:rPr>
              <a:t> into 3-dimensional molecule called protein</a:t>
            </a:r>
            <a:endParaRPr lang="en-US" altLang="en-US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2EF385FE-B433-A1EE-4205-69E086FDA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DNA and genes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5B1CCF9-8956-668B-F487-3477A4075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DNA is a very </a:t>
            </a:r>
            <a:r>
              <a:rPr lang="ja-JP" altLang="en-US"/>
              <a:t>“</a:t>
            </a:r>
            <a:r>
              <a:rPr lang="en-US" altLang="ja-JP"/>
              <a:t>long</a:t>
            </a:r>
            <a:r>
              <a:rPr lang="ja-JP" altLang="en-US"/>
              <a:t>”</a:t>
            </a:r>
            <a:r>
              <a:rPr lang="en-US" altLang="ja-JP"/>
              <a:t> molecule 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DNA in human has 3 billion base-pairs</a:t>
            </a:r>
          </a:p>
          <a:p>
            <a:pPr lvl="1" eaLnBrk="1" hangingPunct="1"/>
            <a:r>
              <a:rPr lang="en-US" altLang="en-US"/>
              <a:t>String of 3 billion characters !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DNA harbors </a:t>
            </a:r>
            <a:r>
              <a:rPr lang="ja-JP" altLang="en-US"/>
              <a:t>“</a:t>
            </a:r>
            <a:r>
              <a:rPr lang="en-US" altLang="ja-JP"/>
              <a:t>genes</a:t>
            </a:r>
            <a:r>
              <a:rPr lang="ja-JP" altLang="en-US"/>
              <a:t>”</a:t>
            </a:r>
            <a:r>
              <a:rPr lang="en-US" altLang="ja-JP"/>
              <a:t> </a:t>
            </a:r>
          </a:p>
          <a:p>
            <a:pPr lvl="1" eaLnBrk="1" hangingPunct="1"/>
            <a:r>
              <a:rPr lang="en-US" altLang="en-US"/>
              <a:t>A gene is a substring of the DNA string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857D23E-E869-A135-2371-A9836DB36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Genes code for proteins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23FCEBD1-7475-EE51-33C0-9B636671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DNA </a:t>
            </a:r>
            <a:r>
              <a:rPr lang="en-US" altLang="en-US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>
                <a:sym typeface="Symbol" pitchFamily="2" charset="2"/>
              </a:rPr>
              <a:t> mRNA </a:t>
            </a:r>
            <a:r>
              <a:rPr lang="en-US" altLang="en-US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>
                <a:sym typeface="Symbol" pitchFamily="2" charset="2"/>
              </a:rPr>
              <a:t> protein can actually be written as Gene </a:t>
            </a:r>
            <a:r>
              <a:rPr lang="en-US" altLang="en-US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>
                <a:sym typeface="Symbol" pitchFamily="2" charset="2"/>
              </a:rPr>
              <a:t> mRNA </a:t>
            </a:r>
            <a:r>
              <a:rPr lang="en-US" altLang="en-US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>
                <a:sym typeface="Symbol" pitchFamily="2" charset="2"/>
              </a:rPr>
              <a:t> protein</a:t>
            </a:r>
          </a:p>
          <a:p>
            <a:pPr eaLnBrk="1" hangingPunct="1"/>
            <a:endParaRPr lang="en-US" altLang="en-US">
              <a:sym typeface="Symbol" pitchFamily="2" charset="2"/>
            </a:endParaRPr>
          </a:p>
          <a:p>
            <a:pPr eaLnBrk="1" hangingPunct="1"/>
            <a:r>
              <a:rPr lang="en-US" altLang="en-US"/>
              <a:t>A gene is typically few hundred base-pairs (bp) long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A654E290-A700-0DCD-CDC3-E4F1A83A5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Transcription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3E3BE58-39A0-6B4A-850F-990EE2EB4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Process of making a single stranded mRNA using double stranded DNA as template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Only genes are transcribed, not all DNA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Gene has a transcription </a:t>
            </a:r>
            <a:r>
              <a:rPr lang="ja-JP" altLang="en-US" sz="2800"/>
              <a:t>“</a:t>
            </a:r>
            <a:r>
              <a:rPr lang="en-US" altLang="ja-JP" sz="2800"/>
              <a:t>start site</a:t>
            </a:r>
            <a:r>
              <a:rPr lang="ja-JP" altLang="en-US" sz="2800"/>
              <a:t>”</a:t>
            </a:r>
            <a:r>
              <a:rPr lang="en-US" altLang="ja-JP" sz="2800"/>
              <a:t> and a transcription </a:t>
            </a:r>
            <a:r>
              <a:rPr lang="ja-JP" altLang="en-US" sz="2800"/>
              <a:t>“</a:t>
            </a:r>
            <a:r>
              <a:rPr lang="en-US" altLang="ja-JP" sz="2800"/>
              <a:t>stop site</a:t>
            </a:r>
            <a:r>
              <a:rPr lang="ja-JP" altLang="en-US" sz="2800"/>
              <a:t>”</a:t>
            </a:r>
            <a:endParaRPr lang="en-US" altLang="ja-JP" sz="28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6FB1E29F-F2A3-D440-5F8E-A1A88C3CB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 From DNA to mRNA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EAF0BBBF-1A61-4875-461C-EE50E937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882900"/>
            <a:ext cx="342581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400" dirty="0">
                <a:hlinkClick r:id="rId3"/>
              </a:rPr>
              <a:t>Transcription</a:t>
            </a:r>
            <a:endParaRPr lang="en-US" altLang="en-US" sz="4400" dirty="0"/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2:23-4:14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276E6AF7-E2F8-F4F1-8347-FEEF7C0DD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6037C5F-6795-C6B3-B572-DA16A5E10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Process of making an amino acid sequence from (single stranded) mRNA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triplet of bases translates into one amino acid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such triplet is called </a:t>
            </a:r>
            <a:r>
              <a:rPr lang="ja-JP" altLang="en-US" sz="2800"/>
              <a:t>“</a:t>
            </a:r>
            <a:r>
              <a:rPr lang="en-US" altLang="ja-JP" sz="2800"/>
              <a:t>codon</a:t>
            </a:r>
            <a:r>
              <a:rPr lang="ja-JP" altLang="en-US" sz="2800"/>
              <a:t>”</a:t>
            </a:r>
            <a:endParaRPr lang="en-US" altLang="ja-JP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translation is basically a table lookup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5">
            <a:extLst>
              <a:ext uri="{FF2B5EF4-FFF2-40B4-BE49-F238E27FC236}">
                <a16:creationId xmlns:a16="http://schemas.microsoft.com/office/drawing/2014/main" id="{5946754D-19BF-7D0C-ADA4-2680AD10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39036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5">
            <a:extLst>
              <a:ext uri="{FF2B5EF4-FFF2-40B4-BE49-F238E27FC236}">
                <a16:creationId xmlns:a16="http://schemas.microsoft.com/office/drawing/2014/main" id="{EF009CB5-9C44-C256-FC96-D22C690BF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174847">
            <a:off x="-2933700" y="30099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pic>
        <p:nvPicPr>
          <p:cNvPr id="66562" name="Picture 6">
            <a:extLst>
              <a:ext uri="{FF2B5EF4-FFF2-40B4-BE49-F238E27FC236}">
                <a16:creationId xmlns:a16="http://schemas.microsoft.com/office/drawing/2014/main" id="{F2C30C22-93F8-5C19-2EFF-A388C0E8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5562600" cy="69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8">
            <a:extLst>
              <a:ext uri="{FF2B5EF4-FFF2-40B4-BE49-F238E27FC236}">
                <a16:creationId xmlns:a16="http://schemas.microsoft.com/office/drawing/2014/main" id="{513B4A67-E1FE-CC6A-5698-9860E44D5A4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22068" y="2861469"/>
            <a:ext cx="6399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SOURCE: http://www.bioscience.org/atlases/genecode/genecode.htm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85AE4E28-646C-DB4F-458F-EE1B10BCD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Step 2: mRNA to Amino acid sequence</a:t>
            </a:r>
            <a:endParaRPr lang="en-US" altLang="en-US"/>
          </a:p>
        </p:txBody>
      </p:sp>
      <p:sp>
        <p:nvSpPr>
          <p:cNvPr id="68610" name="Text Box 3">
            <a:extLst>
              <a:ext uri="{FF2B5EF4-FFF2-40B4-BE49-F238E27FC236}">
                <a16:creationId xmlns:a16="http://schemas.microsoft.com/office/drawing/2014/main" id="{B1C121F0-BCD9-F327-6BC1-0C03BC26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49575"/>
            <a:ext cx="29479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dirty="0">
                <a:hlinkClick r:id="rId3"/>
              </a:rPr>
              <a:t>Translation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2206DFAE-BA1B-654A-C341-24CC0AF44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Life, Cells, Proteins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2519666-1B5C-A612-EE9A-578C51E06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study of life ≈</a:t>
            </a:r>
            <a:r>
              <a:rPr lang="en-US" altLang="en-US">
                <a:sym typeface="Symbol" pitchFamily="2" charset="2"/>
              </a:rPr>
              <a:t> the study of cells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Cells are born, do their job, duplicate, die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What is </a:t>
            </a:r>
            <a:r>
              <a:rPr lang="ja-JP" altLang="en-US">
                <a:sym typeface="Symbol" pitchFamily="2" charset="2"/>
              </a:rPr>
              <a:t>“</a:t>
            </a:r>
            <a:r>
              <a:rPr lang="en-US" altLang="ja-JP">
                <a:sym typeface="Symbol" pitchFamily="2" charset="2"/>
              </a:rPr>
              <a:t>their job</a:t>
            </a:r>
            <a:r>
              <a:rPr lang="ja-JP" altLang="en-US">
                <a:sym typeface="Symbol" pitchFamily="2" charset="2"/>
              </a:rPr>
              <a:t>”</a:t>
            </a:r>
            <a:r>
              <a:rPr lang="en-US" altLang="ja-JP">
                <a:sym typeface="Symbol" pitchFamily="2" charset="2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Break down nutrients, produce energy, produce required molecules, communicate with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2" charset="2"/>
              </a:rPr>
              <a:t>All these processes are controlled by proteins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4BFA9439-8C9D-38CD-C44E-09317B003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Review so far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E41490B2-9949-27E1-3499-AF1D66FA7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Proteins: important molecules, amino acid sequences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DNA: structure, base-pairing.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Genes: substrings of DNA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 --&gt; mRNA (transcription)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mRNA --&gt; amino acid sequence (translation), genetic code.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CB1A8024-B918-A2D9-9441-4E8553666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 structure</a:t>
            </a:r>
          </a:p>
        </p:txBody>
      </p:sp>
      <p:sp>
        <p:nvSpPr>
          <p:cNvPr id="72706" name="Rectangle 5">
            <a:extLst>
              <a:ext uri="{FF2B5EF4-FFF2-40B4-BE49-F238E27FC236}">
                <a16:creationId xmlns:a16="http://schemas.microsoft.com/office/drawing/2014/main" id="{EE8CA040-CA09-7537-437E-66250C84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797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SOURCE: http://www.wellcome.ac.uk/en/genome/thegenome/hg02b001.html</a:t>
            </a:r>
          </a:p>
        </p:txBody>
      </p:sp>
      <p:pic>
        <p:nvPicPr>
          <p:cNvPr id="72707" name="Picture 6" descr="GENESTRUCTURE">
            <a:extLst>
              <a:ext uri="{FF2B5EF4-FFF2-40B4-BE49-F238E27FC236}">
                <a16:creationId xmlns:a16="http://schemas.microsoft.com/office/drawing/2014/main" id="{02726A3D-5382-56DC-4E68-01FC10CE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086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EBCEC73A-50AE-8AC0-441D-8A98C783C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 structure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4924CC9-58E7-73B3-7F74-768320ACD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Exons and Introns</a:t>
            </a:r>
          </a:p>
          <a:p>
            <a:pPr lvl="1" eaLnBrk="1" hangingPunct="1"/>
            <a:r>
              <a:rPr lang="en-US" altLang="en-US"/>
              <a:t>Introns are </a:t>
            </a:r>
            <a:r>
              <a:rPr lang="ja-JP" altLang="en-US"/>
              <a:t>“</a:t>
            </a:r>
            <a:r>
              <a:rPr lang="en-US" altLang="ja-JP"/>
              <a:t>spliced</a:t>
            </a:r>
            <a:r>
              <a:rPr lang="ja-JP" altLang="en-US"/>
              <a:t>”</a:t>
            </a:r>
            <a:r>
              <a:rPr lang="en-US" altLang="ja-JP"/>
              <a:t> out, and are not part of mRNA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Promoter (upstream) of gene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CFB62B46-FD67-E435-077C-6F76B47AB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 expression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E2F05A8B-F9F3-6528-8916-14BA07F9C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of making a protein from a gene as template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Transcription, then translation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Can be </a:t>
            </a:r>
            <a:r>
              <a:rPr lang="en-US" altLang="en-US" i="1"/>
              <a:t>regulated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5BA4D941-239F-3132-4529-6EF556FA0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88278342-F228-A4BC-43B9-604D93E0B8B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90800"/>
            <a:ext cx="1828800" cy="1143000"/>
            <a:chOff x="3360" y="1152"/>
            <a:chExt cx="1152" cy="720"/>
          </a:xfrm>
        </p:grpSpPr>
        <p:sp>
          <p:nvSpPr>
            <p:cNvPr id="78862" name="Line 4">
              <a:extLst>
                <a:ext uri="{FF2B5EF4-FFF2-40B4-BE49-F238E27FC236}">
                  <a16:creationId xmlns:a16="http://schemas.microsoft.com/office/drawing/2014/main" id="{3AC97F99-EF5F-5C22-8D4C-401B696BB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Line 5">
              <a:extLst>
                <a:ext uri="{FF2B5EF4-FFF2-40B4-BE49-F238E27FC236}">
                  <a16:creationId xmlns:a16="http://schemas.microsoft.com/office/drawing/2014/main" id="{686A44B4-BD94-46DB-0633-ABE3FD7C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5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Line 6">
              <a:extLst>
                <a:ext uri="{FF2B5EF4-FFF2-40B4-BE49-F238E27FC236}">
                  <a16:creationId xmlns:a16="http://schemas.microsoft.com/office/drawing/2014/main" id="{16E4C152-608A-C433-1202-6C3D65BB7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48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5" name="Text Box 7">
              <a:extLst>
                <a:ext uri="{FF2B5EF4-FFF2-40B4-BE49-F238E27FC236}">
                  <a16:creationId xmlns:a16="http://schemas.microsoft.com/office/drawing/2014/main" id="{5DC76562-27D8-2090-CF6A-541D8BD66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1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GENE</a:t>
              </a:r>
            </a:p>
          </p:txBody>
        </p:sp>
      </p:grpSp>
      <p:sp>
        <p:nvSpPr>
          <p:cNvPr id="78851" name="Line 8">
            <a:extLst>
              <a:ext uri="{FF2B5EF4-FFF2-40B4-BE49-F238E27FC236}">
                <a16:creationId xmlns:a16="http://schemas.microsoft.com/office/drawing/2014/main" id="{3E4CB679-4E14-8B04-3532-3A578225D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052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65" name="Group 9">
            <a:extLst>
              <a:ext uri="{FF2B5EF4-FFF2-40B4-BE49-F238E27FC236}">
                <a16:creationId xmlns:a16="http://schemas.microsoft.com/office/drawing/2014/main" id="{CCE8FFCC-618E-ECBF-7709-F904522DB56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514600"/>
            <a:ext cx="1752600" cy="2895600"/>
            <a:chOff x="1872" y="1104"/>
            <a:chExt cx="1104" cy="1824"/>
          </a:xfrm>
        </p:grpSpPr>
        <p:sp useBgFill="1">
          <p:nvSpPr>
            <p:cNvPr id="78860" name="Rectangle 10">
              <a:extLst>
                <a:ext uri="{FF2B5EF4-FFF2-40B4-BE49-F238E27FC236}">
                  <a16:creationId xmlns:a16="http://schemas.microsoft.com/office/drawing/2014/main" id="{4CCA0250-CB84-B22D-BBD0-7035505AC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104"/>
              <a:ext cx="1104" cy="182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8861" name="Text Box 11">
              <a:extLst>
                <a:ext uri="{FF2B5EF4-FFF2-40B4-BE49-F238E27FC236}">
                  <a16:creationId xmlns:a16="http://schemas.microsoft.com/office/drawing/2014/main" id="{150452E5-2AA1-A69C-1136-91CF18079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536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b="1">
                  <a:solidFill>
                    <a:srgbClr val="33CC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en-US" sz="20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TG</a:t>
              </a: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70668" name="Oval 12">
            <a:extLst>
              <a:ext uri="{FF2B5EF4-FFF2-40B4-BE49-F238E27FC236}">
                <a16:creationId xmlns:a16="http://schemas.microsoft.com/office/drawing/2014/main" id="{D9578B6A-9152-C809-5520-EC91E5C7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2667000" cy="914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TRANSCRIPTION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FACTOR</a:t>
            </a:r>
          </a:p>
        </p:txBody>
      </p:sp>
      <p:grpSp>
        <p:nvGrpSpPr>
          <p:cNvPr id="70669" name="Group 13">
            <a:extLst>
              <a:ext uri="{FF2B5EF4-FFF2-40B4-BE49-F238E27FC236}">
                <a16:creationId xmlns:a16="http://schemas.microsoft.com/office/drawing/2014/main" id="{D52C022E-DD92-9A7F-7BBD-B3486E609FB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219200"/>
            <a:ext cx="2057400" cy="4038600"/>
            <a:chOff x="3120" y="768"/>
            <a:chExt cx="1296" cy="2544"/>
          </a:xfrm>
        </p:grpSpPr>
        <p:sp>
          <p:nvSpPr>
            <p:cNvPr id="78856" name="AutoShape 14">
              <a:extLst>
                <a:ext uri="{FF2B5EF4-FFF2-40B4-BE49-F238E27FC236}">
                  <a16:creationId xmlns:a16="http://schemas.microsoft.com/office/drawing/2014/main" id="{C0541736-B4C0-0B36-B4E7-8F308EBBA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68"/>
              <a:ext cx="960" cy="672"/>
            </a:xfrm>
            <a:prstGeom prst="curvedDownArrow">
              <a:avLst>
                <a:gd name="adj1" fmla="val 28571"/>
                <a:gd name="adj2" fmla="val 57143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78857" name="Group 15">
              <a:extLst>
                <a:ext uri="{FF2B5EF4-FFF2-40B4-BE49-F238E27FC236}">
                  <a16:creationId xmlns:a16="http://schemas.microsoft.com/office/drawing/2014/main" id="{B6BAB566-9063-42A0-BD56-84588F3B8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352"/>
              <a:ext cx="1056" cy="960"/>
              <a:chOff x="3360" y="1872"/>
              <a:chExt cx="1056" cy="960"/>
            </a:xfrm>
          </p:grpSpPr>
          <p:sp>
            <p:nvSpPr>
              <p:cNvPr id="78858" name="Line 16">
                <a:extLst>
                  <a:ext uri="{FF2B5EF4-FFF2-40B4-BE49-F238E27FC236}">
                    <a16:creationId xmlns:a16="http://schemas.microsoft.com/office/drawing/2014/main" id="{E859ABED-8A00-FF63-CE9E-DC68819E2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87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59" name="Oval 17">
                <a:extLst>
                  <a:ext uri="{FF2B5EF4-FFF2-40B4-BE49-F238E27FC236}">
                    <a16:creationId xmlns:a16="http://schemas.microsoft.com/office/drawing/2014/main" id="{7986E022-9303-5590-F748-7698AE35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1056" cy="336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>
                    <a:latin typeface="Times New Roman" panose="02020603050405020304" pitchFamily="18" charset="0"/>
                  </a:rPr>
                  <a:t>PROTEIN</a:t>
                </a:r>
              </a:p>
            </p:txBody>
          </p:sp>
        </p:grpSp>
      </p:grpSp>
      <p:sp>
        <p:nvSpPr>
          <p:cNvPr id="78855" name="Rectangle 18">
            <a:extLst>
              <a:ext uri="{FF2B5EF4-FFF2-40B4-BE49-F238E27FC236}">
                <a16:creationId xmlns:a16="http://schemas.microsoft.com/office/drawing/2014/main" id="{D391CE4B-866C-2691-38D6-5F7D18D6A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Transcriptional regulation</a:t>
            </a:r>
          </a:p>
        </p:txBody>
      </p:sp>
    </p:spTree>
    <p:custDataLst>
      <p:tags r:id="rId1"/>
    </p:custDataLst>
  </p:cSld>
  <p:clrMapOvr>
    <a:masterClrMapping/>
  </p:clrMapOvr>
  <p:transition advTm="16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7" name="Group 2">
            <a:extLst>
              <a:ext uri="{FF2B5EF4-FFF2-40B4-BE49-F238E27FC236}">
                <a16:creationId xmlns:a16="http://schemas.microsoft.com/office/drawing/2014/main" id="{A8E0DF42-23CA-B0FA-4C3E-5D2A324718F7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90800"/>
            <a:ext cx="1828800" cy="1143000"/>
            <a:chOff x="3360" y="1152"/>
            <a:chExt cx="1152" cy="720"/>
          </a:xfrm>
        </p:grpSpPr>
        <p:sp>
          <p:nvSpPr>
            <p:cNvPr id="80912" name="Line 3">
              <a:extLst>
                <a:ext uri="{FF2B5EF4-FFF2-40B4-BE49-F238E27FC236}">
                  <a16:creationId xmlns:a16="http://schemas.microsoft.com/office/drawing/2014/main" id="{09E0EAFB-FB12-DFFE-10CC-D489F9124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4">
              <a:extLst>
                <a:ext uri="{FF2B5EF4-FFF2-40B4-BE49-F238E27FC236}">
                  <a16:creationId xmlns:a16="http://schemas.microsoft.com/office/drawing/2014/main" id="{A765F970-0FC4-289B-7BCC-0CB267BE1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5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Line 5">
              <a:extLst>
                <a:ext uri="{FF2B5EF4-FFF2-40B4-BE49-F238E27FC236}">
                  <a16:creationId xmlns:a16="http://schemas.microsoft.com/office/drawing/2014/main" id="{871C81DB-3FF0-8FD2-735A-3809A531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48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Text Box 6">
              <a:extLst>
                <a:ext uri="{FF2B5EF4-FFF2-40B4-BE49-F238E27FC236}">
                  <a16:creationId xmlns:a16="http://schemas.microsoft.com/office/drawing/2014/main" id="{517713B4-46B2-8946-4D19-76C43C436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1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GENE</a:t>
              </a:r>
            </a:p>
          </p:txBody>
        </p:sp>
      </p:grpSp>
      <p:sp>
        <p:nvSpPr>
          <p:cNvPr id="80898" name="Line 7">
            <a:extLst>
              <a:ext uri="{FF2B5EF4-FFF2-40B4-BE49-F238E27FC236}">
                <a16:creationId xmlns:a16="http://schemas.microsoft.com/office/drawing/2014/main" id="{3C863A8F-A493-FCF0-197F-13D7E4BE4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052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99" name="Group 8">
            <a:extLst>
              <a:ext uri="{FF2B5EF4-FFF2-40B4-BE49-F238E27FC236}">
                <a16:creationId xmlns:a16="http://schemas.microsoft.com/office/drawing/2014/main" id="{870C2B08-3DC9-B64A-E894-2D478477F16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495550"/>
            <a:ext cx="1752600" cy="2895600"/>
            <a:chOff x="1872" y="1104"/>
            <a:chExt cx="1104" cy="1824"/>
          </a:xfrm>
        </p:grpSpPr>
        <p:sp useBgFill="1">
          <p:nvSpPr>
            <p:cNvPr id="80910" name="Rectangle 9">
              <a:extLst>
                <a:ext uri="{FF2B5EF4-FFF2-40B4-BE49-F238E27FC236}">
                  <a16:creationId xmlns:a16="http://schemas.microsoft.com/office/drawing/2014/main" id="{10F875B7-34FA-7675-E7B4-A397370E2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104"/>
              <a:ext cx="1104" cy="182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0911" name="Text Box 10">
              <a:extLst>
                <a:ext uri="{FF2B5EF4-FFF2-40B4-BE49-F238E27FC236}">
                  <a16:creationId xmlns:a16="http://schemas.microsoft.com/office/drawing/2014/main" id="{8081C8E4-EF49-00CA-478E-D8F57583C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536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000" b="1">
                  <a:solidFill>
                    <a:srgbClr val="33CC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en-US" sz="20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TG</a:t>
              </a:r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80900" name="Oval 11">
            <a:extLst>
              <a:ext uri="{FF2B5EF4-FFF2-40B4-BE49-F238E27FC236}">
                <a16:creationId xmlns:a16="http://schemas.microsoft.com/office/drawing/2014/main" id="{35BC732D-8D50-485E-9BE4-B0322AB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2667000" cy="914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TRANSCRIPTION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FACTOR</a:t>
            </a:r>
          </a:p>
        </p:txBody>
      </p:sp>
      <p:sp>
        <p:nvSpPr>
          <p:cNvPr id="80901" name="AutoShape 12">
            <a:extLst>
              <a:ext uri="{FF2B5EF4-FFF2-40B4-BE49-F238E27FC236}">
                <a16:creationId xmlns:a16="http://schemas.microsoft.com/office/drawing/2014/main" id="{D8FB7759-7830-9335-D826-E7B78EFB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19200"/>
            <a:ext cx="1524000" cy="1066800"/>
          </a:xfrm>
          <a:prstGeom prst="curvedDownArrow">
            <a:avLst>
              <a:gd name="adj1" fmla="val 28571"/>
              <a:gd name="adj2" fmla="val 5714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80902" name="Group 13">
            <a:extLst>
              <a:ext uri="{FF2B5EF4-FFF2-40B4-BE49-F238E27FC236}">
                <a16:creationId xmlns:a16="http://schemas.microsoft.com/office/drawing/2014/main" id="{2BC58D8B-3007-0F5F-F7B3-A432A7ABD58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733800"/>
            <a:ext cx="1676400" cy="1524000"/>
            <a:chOff x="3360" y="1872"/>
            <a:chExt cx="1056" cy="960"/>
          </a:xfrm>
        </p:grpSpPr>
        <p:sp>
          <p:nvSpPr>
            <p:cNvPr id="80908" name="Line 14">
              <a:extLst>
                <a:ext uri="{FF2B5EF4-FFF2-40B4-BE49-F238E27FC236}">
                  <a16:creationId xmlns:a16="http://schemas.microsoft.com/office/drawing/2014/main" id="{ACF9AC3A-30EE-172E-FB58-43F311B8B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Oval 15">
              <a:extLst>
                <a:ext uri="{FF2B5EF4-FFF2-40B4-BE49-F238E27FC236}">
                  <a16:creationId xmlns:a16="http://schemas.microsoft.com/office/drawing/2014/main" id="{6A47950C-7C9F-0447-DD82-975DA3E0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96"/>
              <a:ext cx="1056" cy="33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PROTEIN</a:t>
              </a:r>
            </a:p>
          </p:txBody>
        </p:sp>
      </p:grpSp>
      <p:sp>
        <p:nvSpPr>
          <p:cNvPr id="72720" name="AutoShape 16">
            <a:extLst>
              <a:ext uri="{FF2B5EF4-FFF2-40B4-BE49-F238E27FC236}">
                <a16:creationId xmlns:a16="http://schemas.microsoft.com/office/drawing/2014/main" id="{2181BD00-16F2-3DA7-DE0F-AC52901B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447800"/>
            <a:ext cx="1600200" cy="1752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21" name="Group 17">
            <a:extLst>
              <a:ext uri="{FF2B5EF4-FFF2-40B4-BE49-F238E27FC236}">
                <a16:creationId xmlns:a16="http://schemas.microsoft.com/office/drawing/2014/main" id="{3C1CC3CA-F8A7-9FA4-5214-7F33754FB1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776288"/>
            <a:ext cx="2514600" cy="4643437"/>
            <a:chOff x="3120" y="489"/>
            <a:chExt cx="1584" cy="2925"/>
          </a:xfrm>
        </p:grpSpPr>
        <p:sp useBgFill="1">
          <p:nvSpPr>
            <p:cNvPr id="80906" name="Rectangle 18">
              <a:extLst>
                <a:ext uri="{FF2B5EF4-FFF2-40B4-BE49-F238E27FC236}">
                  <a16:creationId xmlns:a16="http://schemas.microsoft.com/office/drawing/2014/main" id="{441338CC-CC28-81DE-D4E2-CE861575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89"/>
              <a:ext cx="1440" cy="96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 useBgFill="1">
          <p:nvSpPr>
            <p:cNvPr id="80907" name="Rectangle 19">
              <a:extLst>
                <a:ext uri="{FF2B5EF4-FFF2-40B4-BE49-F238E27FC236}">
                  <a16:creationId xmlns:a16="http://schemas.microsoft.com/office/drawing/2014/main" id="{B824B633-6C10-BF3E-FA8C-B3DB0EAA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8"/>
              <a:ext cx="1488" cy="105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80905" name="Rectangle 20">
            <a:extLst>
              <a:ext uri="{FF2B5EF4-FFF2-40B4-BE49-F238E27FC236}">
                <a16:creationId xmlns:a16="http://schemas.microsoft.com/office/drawing/2014/main" id="{FD7F3035-BD3D-13B9-4795-F82EE4F28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Transcriptional regulation</a:t>
            </a:r>
          </a:p>
        </p:txBody>
      </p:sp>
    </p:spTree>
    <p:custDataLst>
      <p:tags r:id="rId1"/>
    </p:custDataLst>
  </p:cSld>
  <p:clrMapOvr>
    <a:masterClrMapping/>
  </p:clrMapOvr>
  <p:transition advTm="200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E5E935EA-90B1-4869-2DD1-37A1AED1B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importance of </a:t>
            </a:r>
            <a:br>
              <a:rPr lang="en-US" altLang="en-US"/>
            </a:br>
            <a:r>
              <a:rPr lang="en-US" altLang="en-US"/>
              <a:t>gene regulation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>
            <a:extLst>
              <a:ext uri="{FF2B5EF4-FFF2-40B4-BE49-F238E27FC236}">
                <a16:creationId xmlns:a16="http://schemas.microsoft.com/office/drawing/2014/main" id="{ACAECFF1-F816-8FFF-D439-24242AAF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3947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Rectangle 6">
            <a:extLst>
              <a:ext uri="{FF2B5EF4-FFF2-40B4-BE49-F238E27FC236}">
                <a16:creationId xmlns:a16="http://schemas.microsoft.com/office/drawing/2014/main" id="{E86A3014-9960-C3AF-CCD4-36F33B86A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172200"/>
            <a:ext cx="7205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140F00"/>
                </a:solidFill>
                <a:latin typeface="Times New Roman" panose="02020603050405020304" pitchFamily="18" charset="0"/>
              </a:rPr>
              <a:t>Genetic regulatory network controlling the development of the body plan of the sea urchin embryo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140F00"/>
                </a:solidFill>
                <a:latin typeface="Times New Roman" panose="02020603050405020304" pitchFamily="18" charset="0"/>
              </a:rPr>
              <a:t>Davidson et al., Science, 295(5560):1669-1678.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FE388D9F-DD0F-5D3D-3100-0385F0877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en-US"/>
              <a:t>That was the </a:t>
            </a:r>
            <a:r>
              <a:rPr lang="ja-JP" altLang="en-US"/>
              <a:t>“</a:t>
            </a:r>
            <a:r>
              <a:rPr lang="en-US" altLang="ja-JP"/>
              <a:t>circuit</a:t>
            </a:r>
            <a:r>
              <a:rPr lang="ja-JP" altLang="en-US"/>
              <a:t>”</a:t>
            </a:r>
            <a:r>
              <a:rPr lang="en-US" altLang="ja-JP"/>
              <a:t> responsible for development of the sea urchin embryo</a:t>
            </a:r>
          </a:p>
          <a:p>
            <a:pPr eaLnBrk="1" hangingPunct="1"/>
            <a:r>
              <a:rPr lang="en-US" altLang="en-US"/>
              <a:t>Nodes = genes</a:t>
            </a:r>
          </a:p>
          <a:p>
            <a:pPr eaLnBrk="1" hangingPunct="1"/>
            <a:r>
              <a:rPr lang="en-US" altLang="en-US"/>
              <a:t>Switches = gene regulation</a:t>
            </a:r>
          </a:p>
          <a:p>
            <a:pPr eaLnBrk="1" hangingPunct="1"/>
            <a:r>
              <a:rPr lang="en-US" altLang="en-US"/>
              <a:t>Change the switches and the circuit changes</a:t>
            </a:r>
          </a:p>
          <a:p>
            <a:pPr eaLnBrk="1" hangingPunct="1"/>
            <a:r>
              <a:rPr lang="en-US" altLang="en-US"/>
              <a:t>Gene regulation significance:</a:t>
            </a:r>
          </a:p>
          <a:p>
            <a:pPr lvl="1" eaLnBrk="1" hangingPunct="1"/>
            <a:r>
              <a:rPr lang="en-US" altLang="en-US"/>
              <a:t>Development of an organism</a:t>
            </a:r>
          </a:p>
          <a:p>
            <a:pPr lvl="1" eaLnBrk="1" hangingPunct="1"/>
            <a:r>
              <a:rPr lang="en-US" altLang="en-US"/>
              <a:t>Functioning of the organism</a:t>
            </a:r>
          </a:p>
          <a:p>
            <a:pPr lvl="1" eaLnBrk="1" hangingPunct="1"/>
            <a:r>
              <a:rPr lang="en-US" altLang="en-US"/>
              <a:t>Evolution of organisms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88D5AC9F-6D95-2539-F942-2E0CC624E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 Regulation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DA4C259-0727-5093-8038-6BB23AF2E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Chromosomal activation/deactivation</a:t>
            </a:r>
          </a:p>
          <a:p>
            <a:pPr eaLnBrk="1" hangingPunct="1"/>
            <a:r>
              <a:rPr lang="en-US" altLang="en-US"/>
              <a:t>Transcriptional regulation</a:t>
            </a:r>
          </a:p>
          <a:p>
            <a:pPr eaLnBrk="1" hangingPunct="1"/>
            <a:r>
              <a:rPr lang="en-US" altLang="en-US"/>
              <a:t>Splicing regulation</a:t>
            </a:r>
          </a:p>
          <a:p>
            <a:pPr eaLnBrk="1" hangingPunct="1"/>
            <a:r>
              <a:rPr lang="en-US" altLang="en-US"/>
              <a:t>mRNA degradation</a:t>
            </a:r>
          </a:p>
          <a:p>
            <a:pPr eaLnBrk="1" hangingPunct="1"/>
            <a:r>
              <a:rPr lang="en-US" altLang="en-US"/>
              <a:t>mRNA transport regulation</a:t>
            </a:r>
          </a:p>
          <a:p>
            <a:pPr eaLnBrk="1" hangingPunct="1"/>
            <a:r>
              <a:rPr lang="en-US" altLang="en-US"/>
              <a:t>Control of translation initiation</a:t>
            </a:r>
          </a:p>
          <a:p>
            <a:pPr eaLnBrk="1" hangingPunct="1"/>
            <a:r>
              <a:rPr lang="en-US" altLang="en-US"/>
              <a:t>Post-translational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774413EA-FD28-6AEF-E89A-DEEC5EADE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A340788-DDD3-4AB8-926B-BBCBF95AA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800"/>
              <a:t>“</a:t>
            </a:r>
            <a:r>
              <a:rPr lang="en-US" altLang="ja-JP" sz="2800"/>
              <a:t>Enzymes</a:t>
            </a:r>
            <a:r>
              <a:rPr lang="ja-JP" altLang="en-US" sz="2800"/>
              <a:t>”</a:t>
            </a:r>
            <a:r>
              <a:rPr lang="en-US" altLang="ja-JP" sz="2800"/>
              <a:t> (catalysts)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 chemical reactions in cell</a:t>
            </a:r>
            <a:r>
              <a:rPr lang="en-US" altLang="ja-JP" sz="240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Transfer of signals/molecules between and inside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sensing of environment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Regulate production of other proteins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75154053-8558-9A9E-92BD-4CA324972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Genome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94F04989-85FA-79E2-9718-AD11C61ED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entire sequence of DNA in a cell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All cells have the same genome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 cells came from repeated duplications starting from initial cell (zygote)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Human genome is 99.9% identical among individuals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Human genome is 3 billion base-pairs (bp) long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485B82DB-9006-7622-857A-6F7E10360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Genome features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68DECC1-C502-734E-A2D9-AE1B57D8A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Genes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Regulatory sequences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above two make up 5% of human genome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What</a:t>
            </a:r>
            <a:r>
              <a:rPr lang="ja-JP" altLang="en-US" sz="2800"/>
              <a:t>’</a:t>
            </a:r>
            <a:r>
              <a:rPr lang="en-US" altLang="ja-JP" sz="2800"/>
              <a:t>s the rest doing?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don</a:t>
            </a:r>
            <a:r>
              <a:rPr lang="ja-JP" altLang="en-US" sz="2400"/>
              <a:t>’</a:t>
            </a:r>
            <a:r>
              <a:rPr lang="en-US" altLang="ja-JP" sz="2400"/>
              <a:t>t know for sure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ja-JP" altLang="en-US" sz="2800"/>
              <a:t>“</a:t>
            </a:r>
            <a:r>
              <a:rPr lang="en-US" altLang="ja-JP" sz="2800"/>
              <a:t>Annotating</a:t>
            </a:r>
            <a:r>
              <a:rPr lang="ja-JP" altLang="en-US" sz="2800"/>
              <a:t>”</a:t>
            </a:r>
            <a:r>
              <a:rPr lang="en-US" altLang="ja-JP" sz="2800"/>
              <a:t> the genome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Task of bioinformatics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F2F65A42-1CF3-869F-1765-4660EE214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genome sizes</a:t>
            </a:r>
          </a:p>
        </p:txBody>
      </p:sp>
      <p:sp>
        <p:nvSpPr>
          <p:cNvPr id="95234" name="Rectangle 4">
            <a:extLst>
              <a:ext uri="{FF2B5EF4-FFF2-40B4-BE49-F238E27FC236}">
                <a16:creationId xmlns:a16="http://schemas.microsoft.com/office/drawing/2014/main" id="{F6BD301E-2EAF-44F5-6127-32926057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Organism				Genome size (</a:t>
            </a: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base pairs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Virus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u="sng">
                <a:solidFill>
                  <a:srgbClr val="2FB400"/>
                </a:solidFill>
                <a:latin typeface="Helvetica" pitchFamily="2" charset="0"/>
              </a:rPr>
              <a:t>Phage Φ-X174;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		5387 - First sequenced genome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Virus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Phage λ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			5×10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4</a:t>
            </a:r>
            <a:endParaRPr lang="en-US" altLang="en-US" sz="2100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Bacterium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i="1" u="sng">
                <a:solidFill>
                  <a:srgbClr val="D9971D"/>
                </a:solidFill>
                <a:latin typeface="Helvetica" pitchFamily="2" charset="0"/>
              </a:rPr>
              <a:t>Escherichia coli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	4×10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6</a:t>
            </a:r>
            <a:endParaRPr lang="en-US" altLang="en-US" sz="2100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Plant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i="1" u="sng">
                <a:solidFill>
                  <a:srgbClr val="D9971D"/>
                </a:solidFill>
                <a:latin typeface="Helvetica" pitchFamily="2" charset="0"/>
              </a:rPr>
              <a:t>Fritillary</a:t>
            </a:r>
            <a:r>
              <a:rPr lang="en-US" altLang="en-US" sz="2100" i="1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en-US" sz="2100" i="1" u="sng">
                <a:solidFill>
                  <a:srgbClr val="2FB400"/>
                </a:solidFill>
                <a:latin typeface="Helvetica" pitchFamily="2" charset="0"/>
              </a:rPr>
              <a:t>assyrica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		13×10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10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 Largest known genome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Fungus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n-US" altLang="en-US" sz="2100" i="1" u="sng">
                <a:solidFill>
                  <a:srgbClr val="D9971D"/>
                </a:solidFill>
                <a:latin typeface="Helvetica" pitchFamily="2" charset="0"/>
              </a:rPr>
              <a:t>Saccharomyces cerevisiae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2×10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7</a:t>
            </a:r>
            <a:endParaRPr lang="en-US" altLang="en-US" sz="2100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Nematode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i="1" u="sng">
                <a:solidFill>
                  <a:srgbClr val="D9971D"/>
                </a:solidFill>
                <a:latin typeface="Helvetica" pitchFamily="2" charset="0"/>
              </a:rPr>
              <a:t>Caenorhabditis elegans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8×10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7</a:t>
            </a:r>
            <a:endParaRPr lang="en-US" altLang="en-US" sz="2100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Insect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i="1" u="sng">
                <a:solidFill>
                  <a:srgbClr val="D9971D"/>
                </a:solidFill>
                <a:latin typeface="Helvetica" pitchFamily="2" charset="0"/>
              </a:rPr>
              <a:t>Drosophila melanogaster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2×10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8</a:t>
            </a:r>
            <a:endParaRPr lang="en-US" altLang="en-US" sz="2100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u="sng">
                <a:solidFill>
                  <a:srgbClr val="D9971D"/>
                </a:solidFill>
                <a:latin typeface="Helvetica" pitchFamily="2" charset="0"/>
              </a:rPr>
              <a:t>Mammal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US" altLang="en-US" sz="2100" i="1" u="sng">
                <a:solidFill>
                  <a:srgbClr val="D9971D"/>
                </a:solidFill>
                <a:latin typeface="Helvetica" pitchFamily="2" charset="0"/>
              </a:rPr>
              <a:t>Homo sapiens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		3×10</a:t>
            </a:r>
            <a:r>
              <a:rPr lang="en-US" altLang="en-US" sz="1900" baseline="30000">
                <a:solidFill>
                  <a:srgbClr val="000000"/>
                </a:solidFill>
                <a:latin typeface="Helvetica" pitchFamily="2" charset="0"/>
              </a:rPr>
              <a:t>9</a:t>
            </a:r>
            <a:endParaRPr lang="en-US" altLang="en-US" sz="2100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100" i="1">
              <a:solidFill>
                <a:srgbClr val="000000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 i="1">
                <a:solidFill>
                  <a:srgbClr val="000000"/>
                </a:solidFill>
                <a:latin typeface="Helvetica" pitchFamily="2" charset="0"/>
              </a:rPr>
              <a:t>Note:</a:t>
            </a:r>
            <a:r>
              <a:rPr lang="en-US" altLang="en-US" sz="2100">
                <a:solidFill>
                  <a:srgbClr val="000000"/>
                </a:solidFill>
                <a:latin typeface="Helvetica" pitchFamily="2" charset="0"/>
              </a:rPr>
              <a:t> The DNA from a single human cell has a length of ~1.8m.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8EF3F5C0-9FE9-BAC5-0A56-835B95849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Evolution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C3696A4-C473-0D83-A26B-6A95752A0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model/theory to explain the diversity of life forms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Some aspects known, some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 active field of research in itself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Bioinformatics deals with genomes, which are end-products of evolution. Hence bioinformatics cannot ignore the study of 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9" descr="TREEOFLIFE">
            <a:extLst>
              <a:ext uri="{FF2B5EF4-FFF2-40B4-BE49-F238E27FC236}">
                <a16:creationId xmlns:a16="http://schemas.microsoft.com/office/drawing/2014/main" id="{39486309-10C2-D73F-CBDD-0B66FFD2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848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Oval 6">
            <a:extLst>
              <a:ext uri="{FF2B5EF4-FFF2-40B4-BE49-F238E27FC236}">
                <a16:creationId xmlns:a16="http://schemas.microsoft.com/office/drawing/2014/main" id="{0EAA50B1-0BD8-163A-DE1E-B22565E1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9144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9331" name="Text Box 7">
            <a:extLst>
              <a:ext uri="{FF2B5EF4-FFF2-40B4-BE49-F238E27FC236}">
                <a16:creationId xmlns:a16="http://schemas.microsoft.com/office/drawing/2014/main" id="{8360E1D0-B489-9F16-8066-32274B93C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019800"/>
            <a:ext cx="804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2400" i="1"/>
              <a:t>“</a:t>
            </a:r>
            <a:r>
              <a:rPr lang="en-US" altLang="ja-JP" sz="2400" i="1"/>
              <a:t>… endless forms most beautiful and most wonderful …</a:t>
            </a:r>
            <a:r>
              <a:rPr lang="ja-JP" altLang="en-US" sz="2400" i="1"/>
              <a:t>”</a:t>
            </a:r>
            <a:endParaRPr lang="en-US" altLang="ja-JP" sz="24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	- </a:t>
            </a:r>
            <a:r>
              <a:rPr lang="en-US" altLang="en-US" sz="2400"/>
              <a:t>Charles Darwin</a:t>
            </a:r>
            <a:endParaRPr lang="en-US" altLang="en-US" sz="2400"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2B856E4E-9957-33DF-041D-183423D75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Evolution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E2701A78-C5A8-B07B-2FF2-137B3D2C5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 organisms share the genetic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 genes across species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Probably had a common ancestor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Genomes are a wonderful resource to trace back the history of life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Got to be careful though -- the inferences may require clever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82AE78FE-549B-18C2-CE1A-10C5AA323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Home work (preparation for next lecture)</a:t>
            </a:r>
          </a:p>
        </p:txBody>
      </p:sp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50B8F27A-5790-BB77-A388-2A682901F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Read Basic probability and statistics: Bayes rule, Random variables, Expectation and moments, Discrete distributions, Continuous distributions.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Source: Slides ‘lect2_probstats-short.pdf’ posted on web page.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Source: Chap. 2 of Polanski &amp; Kimmel (free </a:t>
            </a:r>
            <a:r>
              <a:rPr lang="en-US" altLang="en-US" sz="2400" dirty="0" err="1"/>
              <a:t>ebook</a:t>
            </a:r>
            <a:r>
              <a:rPr lang="en-US" altLang="en-US" sz="2400" dirty="0"/>
              <a:t> through library), or Chap. 11 of DEKM or any other source.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A5961E5B-C585-9CE1-A144-5709191B1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Detour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0B598F1A-D793-29D3-B130-9DA1D59305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hlinkClick r:id="rId2"/>
              </a:rPr>
              <a:t>https://www.wired.com/story/meet-ace2-the-enzyme-at-the-center-of-the-covid-19-mystery/</a:t>
            </a:r>
            <a:endParaRPr lang="en-US" altLang="en-US" sz="1800" dirty="0"/>
          </a:p>
          <a:p>
            <a:endParaRPr lang="en-US" altLang="en-US" dirty="0"/>
          </a:p>
        </p:txBody>
      </p:sp>
      <p:pic>
        <p:nvPicPr>
          <p:cNvPr id="3891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45DE9954-BB89-2539-DAD4-46584A31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91440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8C747CED-4D8F-18E4-5A7A-7C70F05C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891088"/>
            <a:ext cx="81407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9908A9-3F15-F249-0CC9-22F26F9F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579813"/>
            <a:ext cx="47879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720DE-FF5E-CAF9-4A0A-568F44CB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80137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CABF6754-F009-92E5-2F92-EA8B3427F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molecule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6AFC050-BC5F-2CD5-11B6-75134C83C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is a sequence of amino-acids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20 possible amino acids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amino-acid sequence </a:t>
            </a:r>
            <a:r>
              <a:rPr lang="ja-JP" altLang="en-US"/>
              <a:t>“</a:t>
            </a:r>
            <a:r>
              <a:rPr lang="en-US" altLang="ja-JP"/>
              <a:t>folds</a:t>
            </a:r>
            <a:r>
              <a:rPr lang="ja-JP" altLang="en-US"/>
              <a:t>”</a:t>
            </a:r>
            <a:r>
              <a:rPr lang="en-US" altLang="ja-JP"/>
              <a:t> into a 3-D structure called protein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023DD37E-32A8-376C-4459-411BA6F3F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Structure</a:t>
            </a:r>
          </a:p>
        </p:txBody>
      </p:sp>
      <p:pic>
        <p:nvPicPr>
          <p:cNvPr id="41986" name="Picture 3">
            <a:extLst>
              <a:ext uri="{FF2B5EF4-FFF2-40B4-BE49-F238E27FC236}">
                <a16:creationId xmlns:a16="http://schemas.microsoft.com/office/drawing/2014/main" id="{B2DB80E2-1382-FC51-F8F8-8478F3375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76400"/>
            <a:ext cx="40767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Line 4">
            <a:extLst>
              <a:ext uri="{FF2B5EF4-FFF2-40B4-BE49-F238E27FC236}">
                <a16:creationId xmlns:a16="http://schemas.microsoft.com/office/drawing/2014/main" id="{C6C2F737-17BE-0C35-B4BF-E02ACC544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362200"/>
            <a:ext cx="137160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849D657D-45AC-4DEF-8354-66C4DCD0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2020888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Protein</a:t>
            </a:r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46802839-4A99-C687-B49A-6963659F5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352800"/>
            <a:ext cx="1828800" cy="1447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C54A9380-C52F-EB95-0112-94A48FAD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DNA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6951B39D-7385-5884-8E30-08A5CFA0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828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DNA repair protein MutY (blue) bound to DNA (purple). </a:t>
            </a:r>
          </a:p>
        </p:txBody>
      </p:sp>
      <p:sp>
        <p:nvSpPr>
          <p:cNvPr id="41992" name="Text Box 9">
            <a:extLst>
              <a:ext uri="{FF2B5EF4-FFF2-40B4-BE49-F238E27FC236}">
                <a16:creationId xmlns:a16="http://schemas.microsoft.com/office/drawing/2014/main" id="{B67ED31A-F559-8625-5A49-73CCA347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819400"/>
            <a:ext cx="428625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PNAS cover, courtesy Amie Boal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5179456-0775-9078-A49A-D17602A9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DNA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9BB994BA-4A32-006F-B369-75A46127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Deoxyribonucleic acid: </a:t>
            </a:r>
            <a:r>
              <a:rPr lang="en-US" altLang="en-US"/>
              <a:t>a molecule that is involved in production of proteins</a:t>
            </a:r>
          </a:p>
          <a:p>
            <a:pPr eaLnBrk="1" hangingPunct="1">
              <a:lnSpc>
                <a:spcPct val="90000"/>
              </a:lnSpc>
            </a:pPr>
            <a:endParaRPr lang="en-US" altLang="en-US" i="1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Double helical structure (discovered by Watson, Crick, Wilkins &amp; Franklin)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Chromosomes are densely coiled and packed DNA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4">
            <a:extLst>
              <a:ext uri="{FF2B5EF4-FFF2-40B4-BE49-F238E27FC236}">
                <a16:creationId xmlns:a16="http://schemas.microsoft.com/office/drawing/2014/main" id="{A10AA70B-EDF1-FB16-3828-EE81EDFC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4838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5">
            <a:extLst>
              <a:ext uri="{FF2B5EF4-FFF2-40B4-BE49-F238E27FC236}">
                <a16:creationId xmlns:a16="http://schemas.microsoft.com/office/drawing/2014/main" id="{1E841610-7BA7-EFF2-7904-08750F14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248400"/>
            <a:ext cx="5668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SOURCE: http://www.microbe.org/espanol/news/human_genome.asp</a:t>
            </a:r>
          </a:p>
        </p:txBody>
      </p:sp>
      <p:sp>
        <p:nvSpPr>
          <p:cNvPr id="46083" name="Line 6">
            <a:extLst>
              <a:ext uri="{FF2B5EF4-FFF2-40B4-BE49-F238E27FC236}">
                <a16:creationId xmlns:a16="http://schemas.microsoft.com/office/drawing/2014/main" id="{C10561B9-841E-FF18-8D5E-E492F4E65B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7">
            <a:extLst>
              <a:ext uri="{FF2B5EF4-FFF2-40B4-BE49-F238E27FC236}">
                <a16:creationId xmlns:a16="http://schemas.microsoft.com/office/drawing/2014/main" id="{9FE3DC07-3ADD-F3BA-5077-B5E2E3AF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6210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Chromosome</a:t>
            </a:r>
          </a:p>
        </p:txBody>
      </p:sp>
      <p:sp>
        <p:nvSpPr>
          <p:cNvPr id="46085" name="Line 8">
            <a:extLst>
              <a:ext uri="{FF2B5EF4-FFF2-40B4-BE49-F238E27FC236}">
                <a16:creationId xmlns:a16="http://schemas.microsoft.com/office/drawing/2014/main" id="{95BF0B8D-5027-4E72-BCC0-58579BFF5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04797D97-0169-38CB-F3FD-22B49B51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41910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5">
            <a:extLst>
              <a:ext uri="{FF2B5EF4-FFF2-40B4-BE49-F238E27FC236}">
                <a16:creationId xmlns:a16="http://schemas.microsoft.com/office/drawing/2014/main" id="{1B9F3391-B6E4-1AF5-2554-EB28443BA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/>
              <a:t>The DNA Molecule</a:t>
            </a:r>
          </a:p>
        </p:txBody>
      </p:sp>
      <p:sp>
        <p:nvSpPr>
          <p:cNvPr id="48130" name="Text Box 7">
            <a:extLst>
              <a:ext uri="{FF2B5EF4-FFF2-40B4-BE49-F238E27FC236}">
                <a16:creationId xmlns:a16="http://schemas.microsoft.com/office/drawing/2014/main" id="{07DD8AC2-C111-0935-EFBC-B8844773B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838200"/>
            <a:ext cx="15240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 -- C A -- T T -- A G -- C C -- G G -- C T -- A G -- C T -- A T -- A A -- T A -- T C -- G T -- A</a:t>
            </a:r>
          </a:p>
        </p:txBody>
      </p:sp>
      <p:sp>
        <p:nvSpPr>
          <p:cNvPr id="48131" name="Text Box 10">
            <a:extLst>
              <a:ext uri="{FF2B5EF4-FFF2-40B4-BE49-F238E27FC236}">
                <a16:creationId xmlns:a16="http://schemas.microsoft.com/office/drawing/2014/main" id="{51394129-E159-2642-C8E4-B568490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200400"/>
            <a:ext cx="569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≅</a:t>
            </a:r>
            <a:endParaRPr lang="en-US" altLang="en-US" sz="6000"/>
          </a:p>
        </p:txBody>
      </p:sp>
      <p:pic>
        <p:nvPicPr>
          <p:cNvPr id="48132" name="Picture 11">
            <a:extLst>
              <a:ext uri="{FF2B5EF4-FFF2-40B4-BE49-F238E27FC236}">
                <a16:creationId xmlns:a16="http://schemas.microsoft.com/office/drawing/2014/main" id="{96F58551-7C28-9159-D46F-51920365F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38877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12">
            <a:extLst>
              <a:ext uri="{FF2B5EF4-FFF2-40B4-BE49-F238E27FC236}">
                <a16:creationId xmlns:a16="http://schemas.microsoft.com/office/drawing/2014/main" id="{348F76F0-0DAB-F49F-3172-16957325F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622776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Base = Nucleotide</a:t>
            </a:r>
            <a:endParaRPr lang="en-US" altLang="en-US" sz="1600"/>
          </a:p>
        </p:txBody>
      </p:sp>
      <p:sp>
        <p:nvSpPr>
          <p:cNvPr id="48134" name="Text Box 13">
            <a:extLst>
              <a:ext uri="{FF2B5EF4-FFF2-40B4-BE49-F238E27FC236}">
                <a16:creationId xmlns:a16="http://schemas.microsoft.com/office/drawing/2014/main" id="{207261BC-CF3F-0959-02D2-03F93E85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4968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  <a:r>
              <a:rPr lang="ja-JP" altLang="en-US" sz="2400"/>
              <a:t>’</a:t>
            </a:r>
            <a:endParaRPr lang="en-US" altLang="en-US" sz="2400"/>
          </a:p>
        </p:txBody>
      </p:sp>
      <p:sp>
        <p:nvSpPr>
          <p:cNvPr id="48135" name="Text Box 14">
            <a:extLst>
              <a:ext uri="{FF2B5EF4-FFF2-40B4-BE49-F238E27FC236}">
                <a16:creationId xmlns:a16="http://schemas.microsoft.com/office/drawing/2014/main" id="{454AF455-B5A7-BA15-2B7A-63F8A5C6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7150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</a:t>
            </a:r>
            <a:r>
              <a:rPr lang="ja-JP" altLang="en-US" sz="2400"/>
              <a:t>’</a:t>
            </a:r>
            <a:endParaRPr lang="en-US" altLang="en-US" sz="2400"/>
          </a:p>
        </p:txBody>
      </p:sp>
      <p:sp>
        <p:nvSpPr>
          <p:cNvPr id="48136" name="Line 15">
            <a:extLst>
              <a:ext uri="{FF2B5EF4-FFF2-40B4-BE49-F238E27FC236}">
                <a16:creationId xmlns:a16="http://schemas.microsoft.com/office/drawing/2014/main" id="{B79ADCD1-110D-C805-B8C8-42E64B513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1127</Words>
  <Application>Microsoft Macintosh PowerPoint</Application>
  <PresentationFormat>On-screen Show (4:3)</PresentationFormat>
  <Paragraphs>231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ゴシック</vt:lpstr>
      <vt:lpstr>Arial</vt:lpstr>
      <vt:lpstr>Courier New</vt:lpstr>
      <vt:lpstr>Helvetica</vt:lpstr>
      <vt:lpstr>Times New Roman</vt:lpstr>
      <vt:lpstr>Wingdings</vt:lpstr>
      <vt:lpstr>Blank Presentation</vt:lpstr>
      <vt:lpstr>PowerPoint Presentation</vt:lpstr>
      <vt:lpstr>Life, Cells, Proteins </vt:lpstr>
      <vt:lpstr>Protein functions</vt:lpstr>
      <vt:lpstr>Detour</vt:lpstr>
      <vt:lpstr>Protein molecule</vt:lpstr>
      <vt:lpstr>Protein Structure</vt:lpstr>
      <vt:lpstr>DNA</vt:lpstr>
      <vt:lpstr>PowerPoint Presentation</vt:lpstr>
      <vt:lpstr>PowerPoint Presentation</vt:lpstr>
      <vt:lpstr>PowerPoint Presentation</vt:lpstr>
      <vt:lpstr>From DNA to Protein: In words</vt:lpstr>
      <vt:lpstr>DNA and genes</vt:lpstr>
      <vt:lpstr>Genes code for proteins</vt:lpstr>
      <vt:lpstr>Transcription</vt:lpstr>
      <vt:lpstr>Step 1: From DNA to mRNA</vt:lpstr>
      <vt:lpstr>Translation</vt:lpstr>
      <vt:lpstr>PowerPoint Presentation</vt:lpstr>
      <vt:lpstr>The Genetic Code</vt:lpstr>
      <vt:lpstr>Step 2: mRNA to Amino acid sequence</vt:lpstr>
      <vt:lpstr>Review so far</vt:lpstr>
      <vt:lpstr>Gene structure</vt:lpstr>
      <vt:lpstr>Gene structure</vt:lpstr>
      <vt:lpstr>Gene expression</vt:lpstr>
      <vt:lpstr>Transcriptional regulation</vt:lpstr>
      <vt:lpstr>Transcriptional regulation</vt:lpstr>
      <vt:lpstr>The importance of  gene regulation</vt:lpstr>
      <vt:lpstr>PowerPoint Presentation</vt:lpstr>
      <vt:lpstr>PowerPoint Presentation</vt:lpstr>
      <vt:lpstr>Gene Regulation</vt:lpstr>
      <vt:lpstr>Genome</vt:lpstr>
      <vt:lpstr>Genome features</vt:lpstr>
      <vt:lpstr>Some genome sizes</vt:lpstr>
      <vt:lpstr>Evolution</vt:lpstr>
      <vt:lpstr>PowerPoint Presentation</vt:lpstr>
      <vt:lpstr>Evolution</vt:lpstr>
      <vt:lpstr>Home work (preparation for next lecture)</vt:lpstr>
    </vt:vector>
  </TitlesOfParts>
  <Company>Office 2004 Test Drive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598SS Probabilistic Methods in Biological Sequence Analysis</dc:title>
  <dc:creator>Office 2004 Test Drive User</dc:creator>
  <cp:lastModifiedBy>Sinha, Saurabh</cp:lastModifiedBy>
  <cp:revision>78</cp:revision>
  <cp:lastPrinted>2013-08-27T17:25:12Z</cp:lastPrinted>
  <dcterms:created xsi:type="dcterms:W3CDTF">2005-08-22T22:05:51Z</dcterms:created>
  <dcterms:modified xsi:type="dcterms:W3CDTF">2023-01-09T15:00:16Z</dcterms:modified>
</cp:coreProperties>
</file>