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45"/>
  </p:notesMasterIdLst>
  <p:sldIdLst>
    <p:sldId id="256" r:id="rId2"/>
    <p:sldId id="257" r:id="rId3"/>
    <p:sldId id="270" r:id="rId4"/>
    <p:sldId id="268" r:id="rId5"/>
    <p:sldId id="269" r:id="rId6"/>
    <p:sldId id="266" r:id="rId7"/>
    <p:sldId id="267" r:id="rId8"/>
    <p:sldId id="273" r:id="rId9"/>
    <p:sldId id="274" r:id="rId10"/>
    <p:sldId id="272" r:id="rId11"/>
    <p:sldId id="271" r:id="rId12"/>
    <p:sldId id="275" r:id="rId13"/>
    <p:sldId id="276" r:id="rId14"/>
    <p:sldId id="277" r:id="rId15"/>
    <p:sldId id="278" r:id="rId16"/>
    <p:sldId id="279" r:id="rId17"/>
    <p:sldId id="280" r:id="rId18"/>
    <p:sldId id="296" r:id="rId19"/>
    <p:sldId id="293" r:id="rId20"/>
    <p:sldId id="294" r:id="rId21"/>
    <p:sldId id="295" r:id="rId22"/>
    <p:sldId id="284" r:id="rId23"/>
    <p:sldId id="290" r:id="rId24"/>
    <p:sldId id="287" r:id="rId25"/>
    <p:sldId id="289" r:id="rId26"/>
    <p:sldId id="291" r:id="rId27"/>
    <p:sldId id="292" r:id="rId28"/>
    <p:sldId id="298" r:id="rId29"/>
    <p:sldId id="297" r:id="rId30"/>
    <p:sldId id="299" r:id="rId31"/>
    <p:sldId id="300" r:id="rId32"/>
    <p:sldId id="286" r:id="rId33"/>
    <p:sldId id="301" r:id="rId34"/>
    <p:sldId id="304" r:id="rId35"/>
    <p:sldId id="302" r:id="rId36"/>
    <p:sldId id="259" r:id="rId37"/>
    <p:sldId id="303" r:id="rId38"/>
    <p:sldId id="281" r:id="rId39"/>
    <p:sldId id="260" r:id="rId40"/>
    <p:sldId id="261" r:id="rId41"/>
    <p:sldId id="262" r:id="rId42"/>
    <p:sldId id="263" r:id="rId43"/>
    <p:sldId id="264" r:id="rId44"/>
  </p:sldIdLst>
  <p:sldSz cx="9144000" cy="5143500" type="screen16x9"/>
  <p:notesSz cx="6858000" cy="9144000"/>
  <p:embeddedFontLst>
    <p:embeddedFont>
      <p:font typeface="Baskerville Old Face" panose="02020602080505020303" pitchFamily="18" charset="0"/>
      <p:regular r:id="rId46"/>
    </p:embeddedFont>
    <p:embeddedFont>
      <p:font typeface="Cambria Math" panose="02040503050406030204" pitchFamily="18" charset="0"/>
      <p:regular r:id="rId47"/>
    </p:embeddedFont>
    <p:embeddedFont>
      <p:font typeface="PT Serif" panose="020A0603040505020204" pitchFamily="18"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E3E58-F716-4BC3-99A9-CECA8DA83CC6}" v="1" dt="2024-02-28T10:13:07.846"/>
    <p1510:client id="{22BEE9B5-34B3-47B8-9825-C1A6769F42EE}" v="17" dt="2024-02-28T10:13:10.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16" autoAdjust="0"/>
  </p:normalViewPr>
  <p:slideViewPr>
    <p:cSldViewPr snapToGrid="0">
      <p:cViewPr varScale="1">
        <p:scale>
          <a:sx n="99" d="100"/>
          <a:sy n="99" d="100"/>
        </p:scale>
        <p:origin x="994"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ARCH(1) model is the simplest form in the ARCH family and focuses on modeling volatility based on only the previous period's squared error term (squared residual).</a:t>
            </a:r>
          </a:p>
          <a:p>
            <a:r>
              <a:rPr lang="en-US" b="1" i="0" dirty="0">
                <a:effectLst/>
                <a:latin typeface="Söhne"/>
              </a:rPr>
              <a:t>Use Case</a:t>
            </a:r>
            <a:r>
              <a:rPr lang="en-US" b="0" i="0" dirty="0">
                <a:solidFill>
                  <a:srgbClr val="D1D5DB"/>
                </a:solidFill>
                <a:effectLst/>
                <a:latin typeface="Söhne"/>
              </a:rPr>
              <a:t>: ARCH(1) is suitable for capturing volatility clustering, where periods of high volatility tend to be followed by more periods of high volatility.</a:t>
            </a:r>
          </a:p>
          <a:p>
            <a:r>
              <a:rPr lang="en-US" b="1" i="0" dirty="0">
                <a:solidFill>
                  <a:srgbClr val="D1D5DB"/>
                </a:solidFill>
                <a:effectLst/>
                <a:latin typeface="Söhne"/>
              </a:rPr>
              <a:t>Advantage 2: </a:t>
            </a:r>
            <a:r>
              <a:rPr lang="en-US" b="0" i="0" dirty="0">
                <a:solidFill>
                  <a:srgbClr val="D1D5DB"/>
                </a:solidFill>
                <a:effectLst/>
                <a:latin typeface="Söhne"/>
              </a:rPr>
              <a:t>ARCH(1) is suitable for modeling heavy-tailed shocks because it allows the conditional variance to respond to extreme past residuals. When the model detects heavy-tailed shocks in the data, it can increase the conditional variance for future periods, which is crucial for risk management and capturing rare but impactful events in financial markets.</a:t>
            </a:r>
            <a:endParaRPr lang="en-US" dirty="0"/>
          </a:p>
        </p:txBody>
      </p:sp>
    </p:spTree>
    <p:extLst>
      <p:ext uri="{BB962C8B-B14F-4D97-AF65-F5344CB8AC3E}">
        <p14:creationId xmlns:p14="http://schemas.microsoft.com/office/powerpoint/2010/main" val="3109871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latin typeface="Times New Roman" panose="02020603050405020304" pitchFamily="18" charset="0"/>
                <a:cs typeface="Times New Roman" panose="02020603050405020304" pitchFamily="18" charset="0"/>
              </a:rPr>
              <a:t>{Rt}(return at time t) is a covariance stationary and ergodic process provided α1+β1&lt;1 – the stability of the terms  α1+β1&lt;1 ensures that the conditional variance sigma squared remains bounded by time</a:t>
            </a:r>
          </a:p>
          <a:p>
            <a:r>
              <a:rPr lang="en-US" dirty="0"/>
              <a:t>Suggests the relationship between the variance of the returns, the expectation of the squared innovation and the expectation of the conditional variance</a:t>
            </a:r>
          </a:p>
          <a:p>
            <a:endParaRPr lang="en-US" dirty="0"/>
          </a:p>
        </p:txBody>
      </p:sp>
    </p:spTree>
    <p:extLst>
      <p:ext uri="{BB962C8B-B14F-4D97-AF65-F5344CB8AC3E}">
        <p14:creationId xmlns:p14="http://schemas.microsoft.com/office/powerpoint/2010/main" val="316029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336bf10f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336bf10f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04f75c8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04f75c8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336bf10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336bf10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04f75c8f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04f75c8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04f75c8f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04f75c8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105d3e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105d3e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04f75c8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04f75c8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Volatility generally refers to fluctuations of something</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 stock price</a:t>
            </a:r>
          </a:p>
          <a:p>
            <a:r>
              <a:rPr lang="en-US" dirty="0"/>
              <a:t>R = risk free rate</a:t>
            </a:r>
          </a:p>
          <a:p>
            <a:r>
              <a:rPr lang="el-GR" sz="1100" dirty="0">
                <a:latin typeface="Times New Roman" panose="02020603050405020304" pitchFamily="18" charset="0"/>
                <a:cs typeface="Times New Roman" panose="02020603050405020304" pitchFamily="18" charset="0"/>
              </a:rPr>
              <a:t>σ</a:t>
            </a:r>
            <a:r>
              <a:rPr lang="en-US" dirty="0"/>
              <a:t> = volatility</a:t>
            </a:r>
          </a:p>
          <a:p>
            <a:r>
              <a:rPr lang="en-US" dirty="0"/>
              <a:t>𝑑𝑊_𝑡 = represents the stochastic process, the </a:t>
            </a:r>
            <a:r>
              <a:rPr lang="en-US" dirty="0" err="1"/>
              <a:t>weiner</a:t>
            </a:r>
            <a:r>
              <a:rPr lang="en-US" dirty="0"/>
              <a:t> process</a:t>
            </a:r>
          </a:p>
          <a:p>
            <a:endParaRPr lang="en-US" dirty="0"/>
          </a:p>
        </p:txBody>
      </p:sp>
    </p:spTree>
    <p:extLst>
      <p:ext uri="{BB962C8B-B14F-4D97-AF65-F5344CB8AC3E}">
        <p14:creationId xmlns:p14="http://schemas.microsoft.com/office/powerpoint/2010/main" val="40634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drift term - </a:t>
                </a:r>
                <a:r>
                  <a:rPr lang="en-US" b="0" i="0" dirty="0">
                    <a:solidFill>
                      <a:srgbClr val="D1D5DB"/>
                    </a:solidFill>
                    <a:effectLst/>
                    <a:latin typeface="Söhne"/>
                  </a:rPr>
                  <a:t>represents the expected or trend-like component of the change</a:t>
                </a:r>
              </a:p>
              <a:p>
                <a:r>
                  <a:rPr lang="en-US" dirty="0"/>
                  <a:t>Volatility term </a:t>
                </a:r>
                <a14:m>
                  <m:oMath xmlns:m="http://schemas.openxmlformats.org/officeDocument/2006/math">
                    <m:r>
                      <a:rPr lang="en-US" sz="110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11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100" b="0" i="1" smtClean="0">
                        <a:latin typeface="Cambria Math" panose="02040503050406030204" pitchFamily="18" charset="0"/>
                        <a:ea typeface="Cambria Math" panose="02040503050406030204" pitchFamily="18" charset="0"/>
                        <a:cs typeface="Times New Roman" panose="02020603050405020304" pitchFamily="18" charset="0"/>
                      </a:rPr>
                      <m:t>𝑑</m:t>
                    </m:r>
                    <m:sSub>
                      <m:sSubPr>
                        <m:ctrlPr>
                          <a:rPr lang="en-US" sz="11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0" i="1" smtClean="0">
                            <a:latin typeface="Cambria Math" panose="02040503050406030204" pitchFamily="18" charset="0"/>
                            <a:ea typeface="Cambria Math" panose="02040503050406030204" pitchFamily="18" charset="0"/>
                            <a:cs typeface="Times New Roman" panose="02020603050405020304" pitchFamily="18" charset="0"/>
                          </a:rPr>
                          <m:t>𝑊</m:t>
                        </m:r>
                      </m:e>
                      <m:sub>
                        <m:r>
                          <a:rPr lang="en-US" sz="1100" b="0" i="1" smtClean="0">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b="0" i="0" dirty="0">
                    <a:solidFill>
                      <a:srgbClr val="D1D5DB"/>
                    </a:solidFill>
                    <a:effectLst/>
                    <a:latin typeface="Söhne"/>
                  </a:rPr>
                  <a:t> represents the random or noisy component of the change.</a:t>
                </a:r>
              </a:p>
              <a:p>
                <a:r>
                  <a:rPr lang="en-US" dirty="0"/>
                  <a:t>Last point :::: </a:t>
                </a:r>
                <a:r>
                  <a:rPr lang="en-US" b="0" i="0" dirty="0">
                    <a:solidFill>
                      <a:srgbClr val="D1D5DB"/>
                    </a:solidFill>
                    <a:effectLst/>
                    <a:latin typeface="Söhne"/>
                  </a:rPr>
                  <a:t>The standard deviation of lognormal returns effectively quantifies how much the stock price fluctuates over one day.</a:t>
                </a:r>
              </a:p>
              <a:p>
                <a:endParaRPr lang="en-US" dirty="0"/>
              </a:p>
            </p:txBody>
          </p:sp>
        </mc:Choice>
        <mc:Fallback xmlns="">
          <p:sp>
            <p:nvSpPr>
              <p:cNvPr id="3" name="Notes Placeholder 2"/>
              <p:cNvSpPr>
                <a:spLocks noGrp="1"/>
              </p:cNvSpPr>
              <p:nvPr>
                <p:ph type="body" idx="1"/>
              </p:nvPr>
            </p:nvSpPr>
            <p:spPr/>
            <p:txBody>
              <a:bodyPr/>
              <a:lstStyle/>
              <a:p>
                <a:r>
                  <a:rPr lang="en-US" dirty="0"/>
                  <a:t>The drift term - </a:t>
                </a:r>
                <a:r>
                  <a:rPr lang="en-US" b="0" i="0" dirty="0">
                    <a:solidFill>
                      <a:srgbClr val="D1D5DB"/>
                    </a:solidFill>
                    <a:effectLst/>
                    <a:latin typeface="Söhne"/>
                  </a:rPr>
                  <a:t>represents the expected or trend-like component of the change</a:t>
                </a:r>
              </a:p>
              <a:p>
                <a:r>
                  <a:rPr lang="en-US" dirty="0"/>
                  <a:t>Volatility term </a:t>
                </a:r>
                <a:r>
                  <a:rPr lang="en-US" sz="1100" i="0">
                    <a:latin typeface="Cambria Math" panose="02040503050406030204" pitchFamily="18" charset="0"/>
                    <a:ea typeface="Cambria Math" panose="02040503050406030204" pitchFamily="18" charset="0"/>
                    <a:cs typeface="Times New Roman" panose="02020603050405020304" pitchFamily="18" charset="0"/>
                  </a:rPr>
                  <a:t>𝜎</a:t>
                </a:r>
                <a:r>
                  <a:rPr lang="en-US" sz="1100" b="0" i="0">
                    <a:latin typeface="Cambria Math" panose="02040503050406030204" pitchFamily="18" charset="0"/>
                    <a:ea typeface="Cambria Math" panose="02040503050406030204" pitchFamily="18" charset="0"/>
                    <a:cs typeface="Times New Roman" panose="02020603050405020304" pitchFamily="18" charset="0"/>
                  </a:rPr>
                  <a:t> 𝑑𝑊_𝑡</a:t>
                </a:r>
                <a:r>
                  <a:rPr lang="en-US" b="0" i="0" dirty="0">
                    <a:solidFill>
                      <a:srgbClr val="D1D5DB"/>
                    </a:solidFill>
                    <a:effectLst/>
                    <a:latin typeface="Söhne"/>
                  </a:rPr>
                  <a:t> represents the random or noisy component of the change.</a:t>
                </a:r>
              </a:p>
              <a:p>
                <a:r>
                  <a:rPr lang="en-US" dirty="0"/>
                  <a:t>Last point :::: </a:t>
                </a:r>
                <a:r>
                  <a:rPr lang="en-US" b="0" i="0" dirty="0">
                    <a:solidFill>
                      <a:srgbClr val="D1D5DB"/>
                    </a:solidFill>
                    <a:effectLst/>
                    <a:latin typeface="Söhne"/>
                  </a:rPr>
                  <a:t>The standard deviation of lognormal returns effectively quantifies how much the stock price fluctuates over one day.</a:t>
                </a:r>
              </a:p>
              <a:p>
                <a:endParaRPr lang="en-US" dirty="0"/>
              </a:p>
            </p:txBody>
          </p:sp>
        </mc:Fallback>
      </mc:AlternateContent>
    </p:spTree>
    <p:extLst>
      <p:ext uri="{BB962C8B-B14F-4D97-AF65-F5344CB8AC3E}">
        <p14:creationId xmlns:p14="http://schemas.microsoft.com/office/powerpoint/2010/main" val="405171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S₀ = Current Stock Price</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This is the current market price of the underlying stock.</a:t>
            </a:r>
          </a:p>
          <a:p>
            <a:pPr algn="l">
              <a:buFont typeface="+mj-lt"/>
              <a:buAutoNum type="arabicPeriod"/>
            </a:pPr>
            <a:r>
              <a:rPr lang="en-US" b="1" i="0" dirty="0">
                <a:solidFill>
                  <a:srgbClr val="D1D5DB"/>
                </a:solidFill>
                <a:effectLst/>
                <a:latin typeface="Söhne"/>
              </a:rPr>
              <a:t>X = Strike Price</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The strike price is the predetermined price at which the option holder has the right to buy the underlying stock.</a:t>
            </a:r>
          </a:p>
          <a:p>
            <a:endParaRPr lang="en-US" dirty="0"/>
          </a:p>
        </p:txBody>
      </p:sp>
    </p:spTree>
    <p:extLst>
      <p:ext uri="{BB962C8B-B14F-4D97-AF65-F5344CB8AC3E}">
        <p14:creationId xmlns:p14="http://schemas.microsoft.com/office/powerpoint/2010/main" val="334598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D1D5DB"/>
                </a:solidFill>
                <a:effectLst/>
                <a:latin typeface="Söhne"/>
              </a:rPr>
              <a:t>(AFTER FIRST POINT) These models are particularly useful in financial time series analysis to capture changing volatility over time.</a:t>
            </a:r>
            <a:endParaRPr lang="en-US" dirty="0"/>
          </a:p>
        </p:txBody>
      </p:sp>
    </p:spTree>
    <p:extLst>
      <p:ext uri="{BB962C8B-B14F-4D97-AF65-F5344CB8AC3E}">
        <p14:creationId xmlns:p14="http://schemas.microsoft.com/office/powerpoint/2010/main" val="112788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Yt</a:t>
            </a:r>
            <a:r>
              <a:rPr lang="en-US" dirty="0"/>
              <a:t> = current value of the time series</a:t>
            </a:r>
          </a:p>
          <a:p>
            <a:r>
              <a:rPr lang="en-US" dirty="0"/>
              <a:t>Sigma t is the condition standard deviation</a:t>
            </a:r>
          </a:p>
          <a:p>
            <a:r>
              <a:rPr lang="en-US" dirty="0"/>
              <a:t>Et is the white noise error term.</a:t>
            </a:r>
          </a:p>
        </p:txBody>
      </p:sp>
    </p:spTree>
    <p:extLst>
      <p:ext uri="{BB962C8B-B14F-4D97-AF65-F5344CB8AC3E}">
        <p14:creationId xmlns:p14="http://schemas.microsoft.com/office/powerpoint/2010/main" val="306284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conditional mean is zero since on average the series does not have a constant mean.</a:t>
            </a:r>
          </a:p>
          <a:p>
            <a:endParaRPr lang="en-US" b="0" i="0" dirty="0">
              <a:solidFill>
                <a:srgbClr val="D1D5DB"/>
              </a:solidFill>
              <a:effectLst/>
              <a:latin typeface="Söhne"/>
            </a:endParaRPr>
          </a:p>
          <a:p>
            <a:r>
              <a:rPr lang="en-US" b="0" i="0" dirty="0">
                <a:solidFill>
                  <a:srgbClr val="D1D5DB"/>
                </a:solidFill>
                <a:effectLst/>
                <a:latin typeface="Söhne"/>
              </a:rPr>
              <a:t>Next slide : In some applications, especially those involving risk assessment or the analysis of extreme events, it may be necessary to consider higher-order moments of the variable </a:t>
            </a:r>
            <a:r>
              <a:rPr lang="en-US" b="0" i="0" dirty="0" err="1">
                <a:solidFill>
                  <a:srgbClr val="D1D5DB"/>
                </a:solidFill>
                <a:effectLst/>
                <a:latin typeface="KaTeX_Main"/>
              </a:rPr>
              <a:t>yt</a:t>
            </a:r>
            <a:r>
              <a:rPr lang="en-US" b="0" i="0" dirty="0">
                <a:solidFill>
                  <a:srgbClr val="D1D5DB"/>
                </a:solidFill>
                <a:effectLst/>
                <a:latin typeface="Söhne"/>
              </a:rPr>
              <a:t> which represents the return or volatility.</a:t>
            </a:r>
          </a:p>
          <a:p>
            <a:endParaRPr lang="en-US" dirty="0"/>
          </a:p>
        </p:txBody>
      </p:sp>
    </p:spTree>
    <p:extLst>
      <p:ext uri="{BB962C8B-B14F-4D97-AF65-F5344CB8AC3E}">
        <p14:creationId xmlns:p14="http://schemas.microsoft.com/office/powerpoint/2010/main" val="173205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At this point </a:t>
                </a:r>
                <a14:m>
                  <m:oMath xmlns:m="http://schemas.openxmlformats.org/officeDocument/2006/math">
                    <m:r>
                      <a:rPr lang="en-US" sz="1100" b="0" i="1" smtClean="0">
                        <a:latin typeface="Cambria Math" panose="02040503050406030204" pitchFamily="18" charset="0"/>
                        <a:cs typeface="Times New Roman" panose="02020603050405020304" pitchFamily="18" charset="0"/>
                      </a:rPr>
                      <m:t>𝑉𝑎𝑟</m:t>
                    </m:r>
                    <m:d>
                      <m:dPr>
                        <m:ctrlPr>
                          <a:rPr lang="en-US" sz="1100" b="0" i="1" smtClean="0">
                            <a:latin typeface="Cambria Math" panose="02040503050406030204" pitchFamily="18" charset="0"/>
                            <a:cs typeface="Times New Roman" panose="02020603050405020304" pitchFamily="18" charset="0"/>
                          </a:rPr>
                        </m:ctrlPr>
                      </m:dPr>
                      <m:e>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𝑦</m:t>
                            </m:r>
                          </m:e>
                          <m:sub>
                            <m:r>
                              <a:rPr lang="en-US" sz="1100" i="1">
                                <a:latin typeface="Cambria Math" panose="02040503050406030204" pitchFamily="18" charset="0"/>
                                <a:cs typeface="Times New Roman" panose="02020603050405020304" pitchFamily="18" charset="0"/>
                              </a:rPr>
                              <m:t>𝑡</m:t>
                            </m:r>
                          </m:sub>
                        </m:sSub>
                      </m:e>
                    </m:d>
                    <m:r>
                      <a:rPr lang="en-US" sz="1100" b="0" i="1" smtClean="0">
                        <a:latin typeface="Cambria Math" panose="02040503050406030204" pitchFamily="18" charset="0"/>
                        <a:cs typeface="Times New Roman" panose="02020603050405020304" pitchFamily="18" charset="0"/>
                      </a:rPr>
                      <m:t>= </m:t>
                    </m:r>
                    <m:f>
                      <m:fPr>
                        <m:ctrlPr>
                          <a:rPr lang="en-US" sz="1100" b="0" i="1" smtClean="0">
                            <a:latin typeface="Cambria Math" panose="02040503050406030204" pitchFamily="18" charset="0"/>
                            <a:cs typeface="Times New Roman" panose="02020603050405020304" pitchFamily="18" charset="0"/>
                          </a:rPr>
                        </m:ctrlPr>
                      </m:fPr>
                      <m:num>
                        <m:sSub>
                          <m:sSubPr>
                            <m:ctrlPr>
                              <a:rPr lang="en-US" sz="1100" b="0" i="1" smtClean="0">
                                <a:latin typeface="Cambria Math" panose="02040503050406030204" pitchFamily="18" charset="0"/>
                                <a:cs typeface="Times New Roman" panose="02020603050405020304" pitchFamily="18" charset="0"/>
                              </a:rPr>
                            </m:ctrlPr>
                          </m:sSubPr>
                          <m:e>
                            <m:r>
                              <a:rPr lang="en-US" sz="11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100" b="0" i="1" smtClean="0">
                                <a:latin typeface="Cambria Math" panose="02040503050406030204" pitchFamily="18" charset="0"/>
                                <a:cs typeface="Times New Roman" panose="02020603050405020304" pitchFamily="18" charset="0"/>
                              </a:rPr>
                              <m:t>𝑜</m:t>
                            </m:r>
                          </m:sub>
                        </m:sSub>
                      </m:num>
                      <m:den>
                        <m:r>
                          <a:rPr lang="en-US" sz="1100" b="0" i="1" smtClean="0">
                            <a:latin typeface="Cambria Math" panose="02040503050406030204" pitchFamily="18" charset="0"/>
                            <a:cs typeface="Times New Roman" panose="02020603050405020304" pitchFamily="18" charset="0"/>
                          </a:rPr>
                          <m:t>(1−</m:t>
                        </m:r>
                        <m:sSub>
                          <m:sSubPr>
                            <m:ctrlPr>
                              <a:rPr lang="en-US" sz="1100" b="0" i="1" smtClean="0">
                                <a:latin typeface="Cambria Math" panose="02040503050406030204" pitchFamily="18" charset="0"/>
                                <a:cs typeface="Times New Roman" panose="02020603050405020304" pitchFamily="18" charset="0"/>
                              </a:rPr>
                            </m:ctrlPr>
                          </m:sSubPr>
                          <m:e>
                            <m:r>
                              <a:rPr lang="en-US" sz="11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100" b="0" i="1" smtClean="0">
                                <a:latin typeface="Cambria Math" panose="02040503050406030204" pitchFamily="18" charset="0"/>
                                <a:cs typeface="Times New Roman" panose="02020603050405020304" pitchFamily="18" charset="0"/>
                              </a:rPr>
                              <m:t>1</m:t>
                            </m:r>
                          </m:sub>
                        </m:sSub>
                        <m:r>
                          <a:rPr lang="en-US" sz="1100" b="0" i="1" smtClean="0">
                            <a:latin typeface="Cambria Math" panose="02040503050406030204" pitchFamily="18" charset="0"/>
                            <a:cs typeface="Times New Roman" panose="02020603050405020304" pitchFamily="18" charset="0"/>
                          </a:rPr>
                          <m:t>)</m:t>
                        </m:r>
                      </m:den>
                    </m:f>
                  </m:oMath>
                </a14:m>
                <a:r>
                  <a:rPr lang="en-US" sz="1100" dirty="0">
                    <a:latin typeface="Times New Roman" panose="02020603050405020304" pitchFamily="18" charset="0"/>
                    <a:cs typeface="Times New Roman" panose="02020603050405020304" pitchFamily="18" charset="0"/>
                  </a:rPr>
                  <a:t> , variance reached a steady state value that does not change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latin typeface="Times New Roman" panose="02020603050405020304" pitchFamily="18" charset="0"/>
                    <a:cs typeface="Times New Roman" panose="02020603050405020304" pitchFamily="18" charset="0"/>
                  </a:rPr>
                  <a:t>Point 3: For example to study the tail of distribution of volatility, we require that the fourth moment of </a:t>
                </a:r>
                <a14:m>
                  <m:oMath xmlns:m="http://schemas.openxmlformats.org/officeDocument/2006/math">
                    <m:sSub>
                      <m:sSubPr>
                        <m:ctrlPr>
                          <a:rPr lang="en-US" sz="1100" i="1" smtClean="0">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𝑦</m:t>
                        </m:r>
                      </m:e>
                      <m:sub>
                        <m:r>
                          <a:rPr lang="en-US" sz="1100" i="1">
                            <a:latin typeface="Cambria Math" panose="02040503050406030204" pitchFamily="18" charset="0"/>
                            <a:cs typeface="Times New Roman" panose="02020603050405020304" pitchFamily="18" charset="0"/>
                          </a:rPr>
                          <m:t>𝑡</m:t>
                        </m:r>
                      </m:sub>
                    </m:sSub>
                  </m:oMath>
                </a14:m>
                <a:r>
                  <a:rPr lang="en-US" sz="1100" dirty="0">
                    <a:latin typeface="Times New Roman" panose="02020603050405020304" pitchFamily="18" charset="0"/>
                    <a:cs typeface="Times New Roman" panose="02020603050405020304" pitchFamily="18" charset="0"/>
                  </a:rPr>
                  <a:t> is finite under the normality assumption of the error term. </a:t>
                </a:r>
              </a:p>
              <a:p>
                <a:endParaRPr lang="en-US" dirty="0"/>
              </a:p>
            </p:txBody>
          </p:sp>
        </mc:Choice>
        <mc:Fallback xmlns="">
          <p:sp>
            <p:nvSpPr>
              <p:cNvPr id="3" name="Notes Placeholder 2"/>
              <p:cNvSpPr>
                <a:spLocks noGrp="1"/>
              </p:cNvSpPr>
              <p:nvPr>
                <p:ph type="body" idx="1"/>
              </p:nvPr>
            </p:nvSpPr>
            <p:spPr/>
            <p:txBody>
              <a:bodyPr/>
              <a:lstStyle/>
              <a:p>
                <a:r>
                  <a:rPr lang="en-US" dirty="0"/>
                  <a:t>At this point </a:t>
                </a:r>
                <a:r>
                  <a:rPr lang="en-US" sz="1100" b="0" i="0">
                    <a:latin typeface="Cambria Math" panose="02040503050406030204" pitchFamily="18" charset="0"/>
                    <a:cs typeface="Times New Roman" panose="02020603050405020304" pitchFamily="18" charset="0"/>
                  </a:rPr>
                  <a:t>𝑉𝑎𝑟(</a:t>
                </a:r>
                <a:r>
                  <a:rPr lang="en-US" sz="1100" i="0">
                    <a:latin typeface="Cambria Math" panose="02040503050406030204" pitchFamily="18" charset="0"/>
                    <a:cs typeface="Times New Roman" panose="02020603050405020304" pitchFamily="18" charset="0"/>
                  </a:rPr>
                  <a:t>𝑦_𝑡 )</a:t>
                </a:r>
                <a:r>
                  <a:rPr lang="en-US" sz="1100" b="0" i="0">
                    <a:latin typeface="Cambria Math" panose="02040503050406030204" pitchFamily="18" charset="0"/>
                    <a:cs typeface="Times New Roman" panose="02020603050405020304" pitchFamily="18" charset="0"/>
                  </a:rPr>
                  <a:t>=  </a:t>
                </a:r>
                <a:r>
                  <a:rPr lang="en-US" sz="1100" b="0" i="0">
                    <a:latin typeface="Cambria Math" panose="02040503050406030204" pitchFamily="18" charset="0"/>
                    <a:ea typeface="Cambria Math" panose="02040503050406030204" pitchFamily="18" charset="0"/>
                    <a:cs typeface="Times New Roman" panose="02020603050405020304" pitchFamily="18" charset="0"/>
                  </a:rPr>
                  <a:t>𝛼_</a:t>
                </a:r>
                <a:r>
                  <a:rPr lang="en-US" sz="1100" b="0" i="0">
                    <a:latin typeface="Cambria Math" panose="02040503050406030204" pitchFamily="18" charset="0"/>
                    <a:cs typeface="Times New Roman" panose="02020603050405020304" pitchFamily="18" charset="0"/>
                  </a:rPr>
                  <a:t>𝑜/((1−</a:t>
                </a:r>
                <a:r>
                  <a:rPr lang="en-US" sz="1100" b="0" i="0">
                    <a:latin typeface="Cambria Math" panose="02040503050406030204" pitchFamily="18" charset="0"/>
                    <a:ea typeface="Cambria Math" panose="02040503050406030204" pitchFamily="18" charset="0"/>
                    <a:cs typeface="Times New Roman" panose="02020603050405020304" pitchFamily="18" charset="0"/>
                  </a:rPr>
                  <a:t>𝛼_</a:t>
                </a:r>
                <a:r>
                  <a:rPr lang="en-US" sz="1100" b="0" i="0">
                    <a:latin typeface="Cambria Math" panose="02040503050406030204" pitchFamily="18" charset="0"/>
                    <a:cs typeface="Times New Roman" panose="02020603050405020304" pitchFamily="18" charset="0"/>
                  </a:rPr>
                  <a:t>1))</a:t>
                </a:r>
                <a:r>
                  <a:rPr lang="en-US" sz="1100" dirty="0">
                    <a:latin typeface="Times New Roman" panose="02020603050405020304" pitchFamily="18" charset="0"/>
                    <a:cs typeface="Times New Roman" panose="02020603050405020304" pitchFamily="18" charset="0"/>
                  </a:rPr>
                  <a:t> , variance reached a steady state value that does not change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latin typeface="Times New Roman" panose="02020603050405020304" pitchFamily="18" charset="0"/>
                    <a:cs typeface="Times New Roman" panose="02020603050405020304" pitchFamily="18" charset="0"/>
                  </a:rPr>
                  <a:t>Point 3: For example to study the tail of distribution of volatility, we require that the fourth moment of </a:t>
                </a:r>
                <a:r>
                  <a:rPr lang="en-US" sz="1100" i="0">
                    <a:latin typeface="Cambria Math" panose="02040503050406030204" pitchFamily="18" charset="0"/>
                    <a:cs typeface="Times New Roman" panose="02020603050405020304" pitchFamily="18" charset="0"/>
                  </a:rPr>
                  <a:t>𝑦_𝑡</a:t>
                </a:r>
                <a:r>
                  <a:rPr lang="en-US" sz="1100" dirty="0">
                    <a:latin typeface="Times New Roman" panose="02020603050405020304" pitchFamily="18" charset="0"/>
                    <a:cs typeface="Times New Roman" panose="02020603050405020304" pitchFamily="18" charset="0"/>
                  </a:rPr>
                  <a:t> is finite under the normality assumption of the error term. </a:t>
                </a:r>
              </a:p>
              <a:p>
                <a:endParaRPr lang="en-US" dirty="0"/>
              </a:p>
            </p:txBody>
          </p:sp>
        </mc:Fallback>
      </mc:AlternateContent>
    </p:spTree>
    <p:extLst>
      <p:ext uri="{BB962C8B-B14F-4D97-AF65-F5344CB8AC3E}">
        <p14:creationId xmlns:p14="http://schemas.microsoft.com/office/powerpoint/2010/main" val="148591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B6D7-7C5E-9250-5CC9-CA401C68F1E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7FF4A45-263F-6B05-EBFC-4C0C8EFCEEE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3ACFFAB-39A1-0F25-F047-3DC2349F3758}"/>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5" name="Footer Placeholder 4">
            <a:extLst>
              <a:ext uri="{FF2B5EF4-FFF2-40B4-BE49-F238E27FC236}">
                <a16:creationId xmlns:a16="http://schemas.microsoft.com/office/drawing/2014/main" id="{FD3E0432-D94D-948D-D87C-C15B2120F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D8920-011A-A3B9-6B2B-69957FB7B9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97328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0AB4-A570-2F72-EA0B-9EC0FBD6D7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9803A-5BEF-E5B6-8CE8-280CA09FC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85666-2106-6C0D-ED58-52A9FD1EF2E6}"/>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5" name="Footer Placeholder 4">
            <a:extLst>
              <a:ext uri="{FF2B5EF4-FFF2-40B4-BE49-F238E27FC236}">
                <a16:creationId xmlns:a16="http://schemas.microsoft.com/office/drawing/2014/main" id="{AB9778CA-5B11-B8DE-E14A-BAD0990CB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1B499-0801-6817-1D43-9DBEFE1E29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79353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58675-05B5-0124-B09A-CEB61DB8F989}"/>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4EB539-EEC2-8C66-134F-F215A42BF83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F2A6A-72E4-DC37-A67E-967A9B767C7B}"/>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5" name="Footer Placeholder 4">
            <a:extLst>
              <a:ext uri="{FF2B5EF4-FFF2-40B4-BE49-F238E27FC236}">
                <a16:creationId xmlns:a16="http://schemas.microsoft.com/office/drawing/2014/main" id="{6014B903-F5EF-A329-916D-1FDFA72B7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74084-6536-8ABE-B27D-69C366BF23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11689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094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896F-BED9-8013-7233-BC927A46D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8CD63-A00B-2EDC-13CF-92B5A1ECF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CDE4E-A7C9-6D27-2B51-F191E7AE935F}"/>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5" name="Footer Placeholder 4">
            <a:extLst>
              <a:ext uri="{FF2B5EF4-FFF2-40B4-BE49-F238E27FC236}">
                <a16:creationId xmlns:a16="http://schemas.microsoft.com/office/drawing/2014/main" id="{06E6C1FD-704A-D2ED-54E0-48B525912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F03A3-3E7E-C274-C562-D0B0BD19D6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45938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D7CD-55D2-BADF-953B-38108AE77E7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94DD4E5-5CEE-69CC-7D4D-4C48C06B2E8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67E7B-14D7-EEF4-BDF7-23D013A2F0F6}"/>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5" name="Footer Placeholder 4">
            <a:extLst>
              <a:ext uri="{FF2B5EF4-FFF2-40B4-BE49-F238E27FC236}">
                <a16:creationId xmlns:a16="http://schemas.microsoft.com/office/drawing/2014/main" id="{21442CA3-F99E-1E68-4539-EBF33BFD8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20293-67AC-B38E-BCDB-25C7E692D9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48912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14EF-3A94-4473-75D7-BB69AF43A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834AAE-257C-24E7-5274-4CA61AAA9D6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282D5B-7E7E-85E2-A61C-36C2776E704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698F4D-65E3-D115-BD82-A24BAC1C8076}"/>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6" name="Footer Placeholder 5">
            <a:extLst>
              <a:ext uri="{FF2B5EF4-FFF2-40B4-BE49-F238E27FC236}">
                <a16:creationId xmlns:a16="http://schemas.microsoft.com/office/drawing/2014/main" id="{2B4BC056-38AD-C0BD-940E-67D7DBED4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1D3F6-51B4-272B-949A-255C9A99D7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42414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C53B-F2DD-3181-EACE-89DC3132FB16}"/>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3FC802-A323-EAC2-22F5-407B7935132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70F78-F573-41E0-EB46-304C55C057C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284F55-181D-ABC0-2E36-641F94FB34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276EFD3-B32A-A618-06D8-E2F5A356A56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10269F-206F-A858-67A2-E8284629FF2C}"/>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8" name="Footer Placeholder 7">
            <a:extLst>
              <a:ext uri="{FF2B5EF4-FFF2-40B4-BE49-F238E27FC236}">
                <a16:creationId xmlns:a16="http://schemas.microsoft.com/office/drawing/2014/main" id="{B3BFB2E5-1DC5-ADF0-D082-6B7C6E3BF8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9B639-9540-08E4-4D15-0AEF704DDD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20371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872-A51E-D1AD-6C56-7540039B24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0D5303-E1FA-1A8B-E12E-6B0DD5E53BDA}"/>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4" name="Footer Placeholder 3">
            <a:extLst>
              <a:ext uri="{FF2B5EF4-FFF2-40B4-BE49-F238E27FC236}">
                <a16:creationId xmlns:a16="http://schemas.microsoft.com/office/drawing/2014/main" id="{D8D5317E-6DD1-135B-3014-C81552228B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7CCB41-B414-CD73-F911-323618AAE2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16103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C961DB-1CF7-BC35-D75C-D04CBAF4D3AA}"/>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3" name="Footer Placeholder 2">
            <a:extLst>
              <a:ext uri="{FF2B5EF4-FFF2-40B4-BE49-F238E27FC236}">
                <a16:creationId xmlns:a16="http://schemas.microsoft.com/office/drawing/2014/main" id="{35A569B4-2D7A-6AF3-5DFF-68E0AC61E7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0F1A91-CA74-F18F-C8A2-0A748E61E1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36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4057-1898-BA8D-31EA-8F1DA5769CE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1B8D2B9-DDE4-C827-35F9-37C30C3FF47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B5B287-5A3F-309D-A62B-C814D0EC71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013427F-20A3-FDC4-F56C-0DADC07D374E}"/>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6" name="Footer Placeholder 5">
            <a:extLst>
              <a:ext uri="{FF2B5EF4-FFF2-40B4-BE49-F238E27FC236}">
                <a16:creationId xmlns:a16="http://schemas.microsoft.com/office/drawing/2014/main" id="{24429C93-18FF-E3E8-6372-C5C83B191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59CEA-50A3-6616-1A3D-2645697C3C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33749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0BE7-669F-7A00-7CEA-8CFE0BC1B0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2B171C5-88F4-BA81-92FA-C1E4B551C8A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240761C-CC71-D192-8037-88A20C820B1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D9086C7-62BA-F6C4-DDC5-D3E3EF9D29C8}"/>
              </a:ext>
            </a:extLst>
          </p:cNvPr>
          <p:cNvSpPr>
            <a:spLocks noGrp="1"/>
          </p:cNvSpPr>
          <p:nvPr>
            <p:ph type="dt" sz="half" idx="10"/>
          </p:nvPr>
        </p:nvSpPr>
        <p:spPr/>
        <p:txBody>
          <a:bodyPr/>
          <a:lstStyle/>
          <a:p>
            <a:fld id="{874F5E3D-B474-45FF-B6D3-167C028D930B}" type="datetimeFigureOut">
              <a:rPr lang="en-US" smtClean="0"/>
              <a:t>2/28/2024</a:t>
            </a:fld>
            <a:endParaRPr lang="en-US"/>
          </a:p>
        </p:txBody>
      </p:sp>
      <p:sp>
        <p:nvSpPr>
          <p:cNvPr id="6" name="Footer Placeholder 5">
            <a:extLst>
              <a:ext uri="{FF2B5EF4-FFF2-40B4-BE49-F238E27FC236}">
                <a16:creationId xmlns:a16="http://schemas.microsoft.com/office/drawing/2014/main" id="{511E691C-7876-8B65-B8AB-EE0B2237F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E2FDB-9EFD-73F0-2EF4-6EB5721480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75704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8E080-AF4B-733F-B19E-D1C6A84C6BD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7110F7-DC86-4E94-8F39-250CF70DFEA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78AD7-E11F-6583-E4A7-C770C5E5D4D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74F5E3D-B474-45FF-B6D3-167C028D930B}" type="datetimeFigureOut">
              <a:rPr lang="en-US" smtClean="0"/>
              <a:t>2/28/2024</a:t>
            </a:fld>
            <a:endParaRPr lang="en-US"/>
          </a:p>
        </p:txBody>
      </p:sp>
      <p:sp>
        <p:nvSpPr>
          <p:cNvPr id="5" name="Footer Placeholder 4">
            <a:extLst>
              <a:ext uri="{FF2B5EF4-FFF2-40B4-BE49-F238E27FC236}">
                <a16:creationId xmlns:a16="http://schemas.microsoft.com/office/drawing/2014/main" id="{1EBCA95E-CE4E-743B-EF78-0CCD8B02C57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531F30-3CF1-2F26-5721-A2261F0C210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27909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volquant.medium.com/a-brief-history-of-volatility-models-cc0bbefe8b90"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mc-stan.org/docs/2_21/stan-users-guide/stochastic-volatility-models.html" TargetMode="External"/><Relationship Id="rId4" Type="http://schemas.openxmlformats.org/officeDocument/2006/relationships/hyperlink" Target="https://www.linkedin.com/pulse/introduction-volatility-modeling-quantace-research/"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zbw.eu/econis-archiv/bitstream/11159/411278/1/EBP076225380_0.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academic.oup.com/jfec/advance-article/doi/10.1093/jjfinec/nbad005/7081291"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VOLATILITY FORECASTING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94DD02C-8142-AA44-4445-E02767BAE384}"/>
                  </a:ext>
                </a:extLst>
              </p:cNvPr>
              <p:cNvSpPr>
                <a:spLocks noGrp="1"/>
              </p:cNvSpPr>
              <p:nvPr>
                <p:ph type="body" idx="1"/>
              </p:nvPr>
            </p:nvSpPr>
            <p:spPr>
              <a:xfrm>
                <a:off x="264319" y="235744"/>
                <a:ext cx="8651081" cy="4650581"/>
              </a:xfrm>
            </p:spPr>
            <p:txBody>
              <a:bodyPr>
                <a:normAutofit/>
              </a:bodyPr>
              <a:lstStyle/>
              <a:p>
                <a:pPr marL="146050" indent="0" algn="just">
                  <a:lnSpc>
                    <a:spcPct val="150000"/>
                  </a:lnSpc>
                  <a:buNone/>
                </a:pPr>
                <a:r>
                  <a:rPr lang="en-US" sz="1600" b="1" dirty="0">
                    <a:latin typeface="Times New Roman" panose="02020603050405020304" pitchFamily="18" charset="0"/>
                    <a:cs typeface="Times New Roman" panose="02020603050405020304" pitchFamily="18" charset="0"/>
                  </a:rPr>
                  <a:t>Volatility Models</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put the volatility models in proper perspective, it is useful to consider the conditional mean and variance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given the information set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𝐼</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oMath>
                </a14:m>
                <a:endParaRPr lang="en-US" sz="16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Where :</a:t>
                </a:r>
              </a:p>
              <a:p>
                <a:pPr lvl="2" algn="just">
                  <a:lnSpc>
                    <a:spcPct val="150000"/>
                  </a:lnSpc>
                  <a:buFont typeface="Wingdings" panose="05000000000000000000" pitchFamily="2" charset="2"/>
                  <a:buChar char="ü"/>
                </a:pPr>
                <a:r>
                  <a:rPr lang="en-US" sz="1400" dirty="0" err="1">
                    <a:latin typeface="Times New Roman" panose="02020603050405020304" pitchFamily="18" charset="0"/>
                    <a:cs typeface="Times New Roman" panose="02020603050405020304" pitchFamily="18" charset="0"/>
                  </a:rPr>
                  <a:t>yt</a:t>
                </a:r>
                <a:r>
                  <a:rPr lang="en-US" sz="1400" dirty="0">
                    <a:latin typeface="Times New Roman" panose="02020603050405020304" pitchFamily="18" charset="0"/>
                    <a:cs typeface="Times New Roman" panose="02020603050405020304" pitchFamily="18" charset="0"/>
                  </a:rPr>
                  <a:t> is the observed value of a variable.</a:t>
                </a:r>
              </a:p>
              <a:p>
                <a:pPr lvl="2" algn="just">
                  <a:lnSpc>
                    <a:spcPct val="150000"/>
                  </a:lnSpc>
                  <a:buFont typeface="Wingdings" panose="05000000000000000000" pitchFamily="2" charset="2"/>
                  <a:buChar char="ü"/>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𝐼</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−1 </m:t>
                        </m:r>
                      </m:sub>
                    </m:sSub>
                  </m:oMath>
                </a14:m>
                <a:r>
                  <a:rPr lang="en-US" sz="1600" dirty="0">
                    <a:latin typeface="Times New Roman" panose="02020603050405020304" pitchFamily="18" charset="0"/>
                    <a:cs typeface="Times New Roman" panose="02020603050405020304" pitchFamily="18" charset="0"/>
                  </a:rPr>
                  <a:t>is  consists of all linear functions of the past observed values of this 	variable</a:t>
                </a:r>
              </a:p>
              <a:p>
                <a:pPr marL="1460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US" sz="1600" b="0" i="1" smtClean="0">
                              <a:latin typeface="Cambria Math" panose="02040503050406030204" pitchFamily="18" charset="0"/>
                              <a:cs typeface="Times New Roman" panose="02020603050405020304" pitchFamily="18" charset="0"/>
                            </a:rPr>
                            <m:t>𝑡</m:t>
                          </m:r>
                        </m:sub>
                      </m:sSub>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𝐸</m:t>
                      </m:r>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𝐼</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cs typeface="Times New Roman" panose="02020603050405020304" pitchFamily="18" charset="0"/>
                            </a:rPr>
                          </m:ctrlPr>
                        </m:sSubSup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b="0" i="1" smtClean="0">
                              <a:latin typeface="Cambria Math" panose="02040503050406030204" pitchFamily="18" charset="0"/>
                              <a:cs typeface="Times New Roman" panose="02020603050405020304" pitchFamily="18" charset="0"/>
                            </a:rPr>
                            <m:t>𝑡</m:t>
                          </m:r>
                        </m:sub>
                        <m:sup>
                          <m:r>
                            <a:rPr lang="en-US" sz="1600" b="0" i="1" smtClean="0">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𝑣𝑎𝑟</m:t>
                      </m:r>
                      <m:d>
                        <m:dPr>
                          <m:begChr m:val="["/>
                          <m:endChr m:val="]"/>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e>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𝐼</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𝐸</m:t>
                      </m:r>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US" sz="1600" b="0" i="1" smtClean="0">
                                  <a:latin typeface="Cambria Math" panose="02040503050406030204" pitchFamily="18" charset="0"/>
                                  <a:cs typeface="Times New Roman" panose="02020603050405020304" pitchFamily="18" charset="0"/>
                                </a:rPr>
                                <m:t>𝑡</m:t>
                              </m:r>
                            </m:sub>
                          </m:sSub>
                        </m:e>
                      </m:d>
                      <m:r>
                        <a:rPr lang="en-US" sz="1600" b="0" i="1" smtClean="0">
                          <a:latin typeface="Cambria Math" panose="02040503050406030204" pitchFamily="18" charset="0"/>
                          <a:cs typeface="Times New Roman" panose="02020603050405020304" pitchFamily="18" charset="0"/>
                        </a:rPr>
                        <m:t>2 |</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𝐼</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oMath>
                  </m:oMathPara>
                </a14:m>
                <a:endParaRPr lang="en-US" sz="1600" dirty="0">
                  <a:latin typeface="Times New Roman" panose="02020603050405020304" pitchFamily="18" charset="0"/>
                  <a:cs typeface="Times New Roman" panose="02020603050405020304" pitchFamily="18" charset="0"/>
                </a:endParaRPr>
              </a:p>
              <a:p>
                <a:pPr lvl="2" algn="just">
                  <a:lnSpc>
                    <a:spcPct val="150000"/>
                  </a:lnSpc>
                  <a:buFont typeface="Wingdings" panose="05000000000000000000" pitchFamily="2" charset="2"/>
                  <a:buChar char="ü"/>
                </a:pPr>
                <a14:m>
                  <m:oMath xmlns:m="http://schemas.openxmlformats.org/officeDocument/2006/math">
                    <m:sSub>
                      <m:sSubPr>
                        <m:ctrlPr>
                          <a:rPr lang="en-US" sz="1400" i="1" smtClean="0">
                            <a:latin typeface="Cambria Math" panose="02040503050406030204" pitchFamily="18" charset="0"/>
                            <a:cs typeface="Times New Roman" panose="02020603050405020304" pitchFamily="18" charset="0"/>
                          </a:rPr>
                        </m:ctrlPr>
                      </m:sSubPr>
                      <m:e>
                        <m:r>
                          <a:rPr lang="en-US" sz="140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US" sz="1400" b="0" i="1" smtClean="0">
                            <a:latin typeface="Cambria Math" panose="02040503050406030204" pitchFamily="18" charset="0"/>
                            <a:cs typeface="Times New Roman" panose="02020603050405020304" pitchFamily="18" charset="0"/>
                          </a:rPr>
                          <m:t>𝑡</m:t>
                        </m:r>
                      </m:sub>
                    </m:sSub>
                  </m:oMath>
                </a14:m>
                <a:r>
                  <a:rPr lang="en-US" sz="1400" dirty="0">
                    <a:latin typeface="Times New Roman" panose="02020603050405020304" pitchFamily="18" charset="0"/>
                    <a:cs typeface="Times New Roman" panose="02020603050405020304" pitchFamily="18" charset="0"/>
                  </a:rPr>
                  <a:t> is the expected mean</a:t>
                </a:r>
              </a:p>
            </p:txBody>
          </p:sp>
        </mc:Choice>
        <mc:Fallback xmlns="">
          <p:sp>
            <p:nvSpPr>
              <p:cNvPr id="3" name="Text Placeholder 2">
                <a:extLst>
                  <a:ext uri="{FF2B5EF4-FFF2-40B4-BE49-F238E27FC236}">
                    <a16:creationId xmlns:a16="http://schemas.microsoft.com/office/drawing/2014/main" id="{A94DD02C-8142-AA44-4445-E02767BAE384}"/>
                  </a:ext>
                </a:extLst>
              </p:cNvPr>
              <p:cNvSpPr>
                <a:spLocks noGrp="1" noRot="1" noChangeAspect="1" noMove="1" noResize="1" noEditPoints="1" noAdjustHandles="1" noChangeArrowheads="1" noChangeShapeType="1" noTextEdit="1"/>
              </p:cNvSpPr>
              <p:nvPr>
                <p:ph type="body" idx="1"/>
              </p:nvPr>
            </p:nvSpPr>
            <p:spPr>
              <a:xfrm>
                <a:off x="264319" y="235744"/>
                <a:ext cx="8651081" cy="4650581"/>
              </a:xfrm>
              <a:blipFill>
                <a:blip r:embed="rId2"/>
                <a:stretch>
                  <a:fillRect r="-352"/>
                </a:stretch>
              </a:blipFill>
            </p:spPr>
            <p:txBody>
              <a:bodyPr/>
              <a:lstStyle/>
              <a:p>
                <a:r>
                  <a:rPr lang="en-US">
                    <a:noFill/>
                  </a:rPr>
                  <a:t> </a:t>
                </a:r>
              </a:p>
            </p:txBody>
          </p:sp>
        </mc:Fallback>
      </mc:AlternateContent>
    </p:spTree>
    <p:extLst>
      <p:ext uri="{BB962C8B-B14F-4D97-AF65-F5344CB8AC3E}">
        <p14:creationId xmlns:p14="http://schemas.microsoft.com/office/powerpoint/2010/main" val="299941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DF09CC-6352-1EE5-8BF9-335B6EBCB91D}"/>
              </a:ext>
            </a:extLst>
          </p:cNvPr>
          <p:cNvSpPr>
            <a:spLocks noGrp="1"/>
          </p:cNvSpPr>
          <p:nvPr>
            <p:ph type="body" idx="1"/>
          </p:nvPr>
        </p:nvSpPr>
        <p:spPr>
          <a:xfrm>
            <a:off x="285750" y="821409"/>
            <a:ext cx="8572500" cy="2642461"/>
          </a:xfrm>
        </p:spPr>
        <p:txBody>
          <a:bodyPr>
            <a:normAutofit lnSpcReduction="10000"/>
          </a:bodyPr>
          <a:lstStyle/>
          <a:p>
            <a:pPr marL="146050" indent="0" algn="ctr">
              <a:lnSpc>
                <a:spcPct val="150000"/>
              </a:lnSpc>
              <a:buNone/>
            </a:pPr>
            <a:r>
              <a:rPr lang="en-US" sz="1600" b="1" u="sng" dirty="0">
                <a:latin typeface="Times New Roman" panose="02020603050405020304" pitchFamily="18" charset="0"/>
                <a:cs typeface="Times New Roman" panose="02020603050405020304" pitchFamily="18" charset="0"/>
              </a:rPr>
              <a:t>Volatility Models</a:t>
            </a:r>
          </a:p>
          <a:p>
            <a:pPr algn="just">
              <a:lnSpc>
                <a:spcPct val="150000"/>
              </a:lnSpc>
            </a:pPr>
            <a:r>
              <a:rPr lang="en-US" sz="1600" dirty="0">
                <a:latin typeface="Times New Roman" panose="02020603050405020304" pitchFamily="18" charset="0"/>
                <a:cs typeface="Times New Roman" panose="02020603050405020304" pitchFamily="18" charset="0"/>
              </a:rPr>
              <a:t>ARCH</a:t>
            </a:r>
          </a:p>
          <a:p>
            <a:pPr algn="just">
              <a:lnSpc>
                <a:spcPct val="150000"/>
              </a:lnSpc>
            </a:pPr>
            <a:r>
              <a:rPr lang="en-US" sz="1600" dirty="0">
                <a:latin typeface="Times New Roman" panose="02020603050405020304" pitchFamily="18" charset="0"/>
                <a:cs typeface="Times New Roman" panose="02020603050405020304" pitchFamily="18" charset="0"/>
              </a:rPr>
              <a:t>GARCH</a:t>
            </a:r>
          </a:p>
          <a:p>
            <a:pPr algn="just">
              <a:lnSpc>
                <a:spcPct val="150000"/>
              </a:lnSpc>
            </a:pPr>
            <a:r>
              <a:rPr lang="en-US" sz="1600" dirty="0">
                <a:latin typeface="Times New Roman" panose="02020603050405020304" pitchFamily="18" charset="0"/>
                <a:cs typeface="Times New Roman" panose="02020603050405020304" pitchFamily="18" charset="0"/>
              </a:rPr>
              <a:t>EGARCH</a:t>
            </a:r>
          </a:p>
          <a:p>
            <a:pPr algn="just">
              <a:lnSpc>
                <a:spcPct val="150000"/>
              </a:lnSpc>
            </a:pPr>
            <a:r>
              <a:rPr lang="en-US" sz="1600" dirty="0">
                <a:latin typeface="Times New Roman" panose="02020603050405020304" pitchFamily="18" charset="0"/>
                <a:cs typeface="Times New Roman" panose="02020603050405020304" pitchFamily="18" charset="0"/>
              </a:rPr>
              <a:t>TGARCH</a:t>
            </a:r>
          </a:p>
          <a:p>
            <a:pPr algn="just">
              <a:lnSpc>
                <a:spcPct val="150000"/>
              </a:lnSpc>
            </a:pPr>
            <a:r>
              <a:rPr lang="en-US" sz="1600" dirty="0">
                <a:latin typeface="Times New Roman" panose="02020603050405020304" pitchFamily="18" charset="0"/>
                <a:cs typeface="Times New Roman" panose="02020603050405020304" pitchFamily="18" charset="0"/>
              </a:rPr>
              <a:t>EGARCH and TGARCH models were developed to capture the asymmetric effects in volatility that is induced by the differences in positive and negative price movements.</a:t>
            </a:r>
          </a:p>
        </p:txBody>
      </p:sp>
    </p:spTree>
    <p:extLst>
      <p:ext uri="{BB962C8B-B14F-4D97-AF65-F5344CB8AC3E}">
        <p14:creationId xmlns:p14="http://schemas.microsoft.com/office/powerpoint/2010/main" val="280780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DCC8968-BCDE-0E53-84B9-0416E682C056}"/>
                  </a:ext>
                </a:extLst>
              </p:cNvPr>
              <p:cNvSpPr>
                <a:spLocks noGrp="1"/>
              </p:cNvSpPr>
              <p:nvPr>
                <p:ph type="body" idx="1"/>
              </p:nvPr>
            </p:nvSpPr>
            <p:spPr>
              <a:xfrm>
                <a:off x="300037" y="257174"/>
                <a:ext cx="8586788" cy="4614863"/>
              </a:xfrm>
            </p:spPr>
            <p:txBody>
              <a:bodyPr>
                <a:normAutofit/>
              </a:bodyPr>
              <a:lstStyle/>
              <a:p>
                <a:pPr marL="146050" indent="0" algn="just">
                  <a:lnSpc>
                    <a:spcPct val="150000"/>
                  </a:lnSpc>
                  <a:buNone/>
                </a:pPr>
                <a:r>
                  <a:rPr lang="en-US" sz="1600" b="1" dirty="0">
                    <a:latin typeface="Times New Roman" panose="02020603050405020304" pitchFamily="18" charset="0"/>
                    <a:cs typeface="Times New Roman" panose="02020603050405020304" pitchFamily="18" charset="0"/>
                  </a:rPr>
                  <a:t>ARCH MODELS</a:t>
                </a:r>
              </a:p>
              <a:p>
                <a:pPr marL="146050" indent="0" algn="ctr">
                  <a:lnSpc>
                    <a:spcPct val="150000"/>
                  </a:lnSpc>
                  <a:buNone/>
                </a:pPr>
                <a:r>
                  <a:rPr lang="en-US" sz="1600" b="1" dirty="0">
                    <a:latin typeface="Times New Roman" panose="02020603050405020304" pitchFamily="18" charset="0"/>
                    <a:cs typeface="Times New Roman" panose="02020603050405020304" pitchFamily="18" charset="0"/>
                  </a:rPr>
                  <a:t>ARCH(1)</a:t>
                </a:r>
              </a:p>
              <a:p>
                <a:pPr algn="just">
                  <a:lnSpc>
                    <a:spcPct val="150000"/>
                  </a:lnSpc>
                </a:pPr>
                <a:r>
                  <a:rPr lang="en-US" sz="1600" dirty="0">
                    <a:latin typeface="Times New Roman" panose="02020603050405020304" pitchFamily="18" charset="0"/>
                    <a:cs typeface="Times New Roman" panose="02020603050405020304" pitchFamily="18" charset="0"/>
                  </a:rPr>
                  <a:t>ARCH(1) model is used to model time series data with changing conditional variance.</a:t>
                </a:r>
              </a:p>
              <a:p>
                <a:pPr algn="just">
                  <a:lnSpc>
                    <a:spcPct val="150000"/>
                  </a:lnSpc>
                </a:pPr>
                <a:r>
                  <a:rPr lang="en-US" sz="1600" dirty="0">
                    <a:latin typeface="Times New Roman" panose="02020603050405020304" pitchFamily="18" charset="0"/>
                    <a:cs typeface="Times New Roman" panose="02020603050405020304" pitchFamily="18" charset="0"/>
                  </a:rPr>
                  <a:t>Suppose we are modeling the variance of a series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The ARCH model for the variance of model yt is that conditional on yt-1 , the variance at time t is</a:t>
                </a: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𝑉𝑎𝑟</m:t>
                      </m:r>
                      <m:d>
                        <m:dPr>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e>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e>
                      </m:d>
                      <m:r>
                        <a:rPr lang="en-US" sz="1600" b="0" i="1" smtClean="0">
                          <a:latin typeface="Cambria Math" panose="02040503050406030204" pitchFamily="18" charset="0"/>
                          <a:cs typeface="Times New Roman" panose="02020603050405020304" pitchFamily="18" charset="0"/>
                        </a:rPr>
                        <m:t>=</m:t>
                      </m:r>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b="0" i="1" smtClean="0">
                              <a:latin typeface="Cambria Math" panose="02040503050406030204" pitchFamily="18" charset="0"/>
                              <a:cs typeface="Times New Roman" panose="02020603050405020304" pitchFamily="18" charset="0"/>
                            </a:rPr>
                            <m:t>𝑡</m:t>
                          </m:r>
                        </m:sub>
                        <m:sup>
                          <m:r>
                            <a:rPr lang="en-US" sz="1600" b="0" i="1" smtClean="0">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1</m:t>
                          </m:r>
                        </m:sub>
                      </m:sSub>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2</m:t>
                          </m:r>
                        </m:sup>
                      </m:sSubSup>
                    </m:oMath>
                  </m:oMathPara>
                </a14:m>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We impose the constraints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 0 and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r>
                      <a:rPr lang="en-US" sz="1600" i="1">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 0 to avoid negative variance.</a:t>
                </a:r>
              </a:p>
              <a:p>
                <a:pPr algn="just">
                  <a:lnSpc>
                    <a:spcPct val="150000"/>
                  </a:lnSpc>
                </a:pPr>
                <a:r>
                  <a:rPr lang="en-US" sz="1600" dirty="0">
                    <a:latin typeface="Times New Roman" panose="02020603050405020304" pitchFamily="18" charset="0"/>
                    <a:cs typeface="Times New Roman" panose="02020603050405020304" pitchFamily="18" charset="0"/>
                  </a:rPr>
                  <a:t>NB: The variance at time t is connected to the value of the series at time t – 1. A relatively large value of </a:t>
                </a:r>
                <a14:m>
                  <m:oMath xmlns:m="http://schemas.openxmlformats.org/officeDocument/2006/math">
                    <m:sSubSup>
                      <m:sSubSupPr>
                        <m:ctrlPr>
                          <a:rPr lang="en-US" sz="160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2</m:t>
                        </m:r>
                      </m:sup>
                    </m:sSubSup>
                  </m:oMath>
                </a14:m>
                <a:r>
                  <a:rPr lang="en-US" sz="1600" dirty="0">
                    <a:latin typeface="Times New Roman" panose="02020603050405020304" pitchFamily="18" charset="0"/>
                    <a:cs typeface="Times New Roman" panose="02020603050405020304" pitchFamily="18" charset="0"/>
                  </a:rPr>
                  <a:t> gives a relatively large value of the variance at time t . </a:t>
                </a: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      This means that the value of </a:t>
                </a:r>
                <a:r>
                  <a:rPr lang="en-US" sz="1600" dirty="0" err="1">
                    <a:latin typeface="Times New Roman" panose="02020603050405020304" pitchFamily="18" charset="0"/>
                    <a:cs typeface="Times New Roman" panose="02020603050405020304" pitchFamily="18" charset="0"/>
                  </a:rPr>
                  <a:t>yt</a:t>
                </a:r>
                <a:r>
                  <a:rPr lang="en-US" sz="1600" dirty="0">
                    <a:latin typeface="Times New Roman" panose="02020603050405020304" pitchFamily="18" charset="0"/>
                    <a:cs typeface="Times New Roman" panose="02020603050405020304" pitchFamily="18" charset="0"/>
                  </a:rPr>
                  <a:t> is less predictable at time t −1 than at times after a relatively small value of </a:t>
                </a:r>
                <a14:m>
                  <m:oMath xmlns:m="http://schemas.openxmlformats.org/officeDocument/2006/math">
                    <m:sSubSup>
                      <m:sSubSupPr>
                        <m:ctrlPr>
                          <a:rPr lang="en-US" sz="160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2</m:t>
                        </m:r>
                      </m:sup>
                    </m:sSubSup>
                  </m:oMath>
                </a14:m>
                <a:r>
                  <a:rPr lang="en-US" sz="1600" dirty="0">
                    <a:latin typeface="Times New Roman" panose="02020603050405020304" pitchFamily="18" charset="0"/>
                    <a:cs typeface="Times New Roman" panose="02020603050405020304" pitchFamily="18" charset="0"/>
                  </a:rPr>
                  <a:t> </a:t>
                </a:r>
              </a:p>
              <a:p>
                <a:pPr algn="just">
                  <a:lnSpc>
                    <a:spcPct val="150000"/>
                  </a:lnSpc>
                </a:pPr>
                <a:r>
                  <a:rPr lang="en-US" sz="1600" dirty="0">
                    <a:latin typeface="Times New Roman" panose="02020603050405020304" pitchFamily="18" charset="0"/>
                    <a:cs typeface="Times New Roman" panose="02020603050405020304" pitchFamily="18" charset="0"/>
                  </a:rPr>
                  <a:t>If we assume that the series has mean = 0 ,the ARCH model could be written as</a:t>
                </a:r>
              </a:p>
            </p:txBody>
          </p:sp>
        </mc:Choice>
        <mc:Fallback xmlns="">
          <p:sp>
            <p:nvSpPr>
              <p:cNvPr id="3" name="Text Placeholder 2">
                <a:extLst>
                  <a:ext uri="{FF2B5EF4-FFF2-40B4-BE49-F238E27FC236}">
                    <a16:creationId xmlns:a16="http://schemas.microsoft.com/office/drawing/2014/main" id="{FDCC8968-BCDE-0E53-84B9-0416E682C056}"/>
                  </a:ext>
                </a:extLst>
              </p:cNvPr>
              <p:cNvSpPr>
                <a:spLocks noGrp="1" noRot="1" noChangeAspect="1" noMove="1" noResize="1" noEditPoints="1" noAdjustHandles="1" noChangeArrowheads="1" noChangeShapeType="1" noTextEdit="1"/>
              </p:cNvSpPr>
              <p:nvPr>
                <p:ph type="body" idx="1"/>
              </p:nvPr>
            </p:nvSpPr>
            <p:spPr>
              <a:xfrm>
                <a:off x="300037" y="257174"/>
                <a:ext cx="8586788" cy="4614863"/>
              </a:xfrm>
              <a:blipFill>
                <a:blip r:embed="rId3"/>
                <a:stretch>
                  <a:fillRect r="-355"/>
                </a:stretch>
              </a:blipFill>
            </p:spPr>
            <p:txBody>
              <a:bodyPr/>
              <a:lstStyle/>
              <a:p>
                <a:r>
                  <a:rPr lang="en-US">
                    <a:noFill/>
                  </a:rPr>
                  <a:t> </a:t>
                </a:r>
              </a:p>
            </p:txBody>
          </p:sp>
        </mc:Fallback>
      </mc:AlternateContent>
    </p:spTree>
    <p:extLst>
      <p:ext uri="{BB962C8B-B14F-4D97-AF65-F5344CB8AC3E}">
        <p14:creationId xmlns:p14="http://schemas.microsoft.com/office/powerpoint/2010/main" val="181947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3BBAF5B-B91B-A948-6208-305D680F1937}"/>
                  </a:ext>
                </a:extLst>
              </p:cNvPr>
              <p:cNvSpPr>
                <a:spLocks noGrp="1"/>
              </p:cNvSpPr>
              <p:nvPr>
                <p:ph type="body" idx="1"/>
              </p:nvPr>
            </p:nvSpPr>
            <p:spPr>
              <a:xfrm>
                <a:off x="278605" y="321469"/>
                <a:ext cx="8551069" cy="4521994"/>
              </a:xfrm>
            </p:spPr>
            <p:txBody>
              <a:bodyPr>
                <a:normAutofit lnSpcReduction="10000"/>
              </a:bodyPr>
              <a:lstStyle/>
              <a:p>
                <a:pPr marL="1460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b="0" i="1" smtClean="0">
                              <a:latin typeface="Cambria Math" panose="02040503050406030204" pitchFamily="18" charset="0"/>
                              <a:cs typeface="Times New Roman" panose="02020603050405020304" pitchFamily="18" charset="0"/>
                            </a:rPr>
                            <m:t>𝑡</m:t>
                          </m:r>
                        </m:sub>
                      </m:sSub>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𝑡</m:t>
                          </m:r>
                        </m:sub>
                      </m:sSub>
                    </m:oMath>
                  </m:oMathPara>
                </a14:m>
                <a:endParaRPr lang="en-US" sz="1600" b="0" dirty="0">
                  <a:latin typeface="Times New Roman" panose="02020603050405020304" pitchFamily="18" charset="0"/>
                  <a:cs typeface="Times New Roman" panose="02020603050405020304" pitchFamily="18" charset="0"/>
                </a:endParaRP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𝑤𝑖𝑡h</m:t>
                      </m:r>
                      <m:r>
                        <a:rPr lang="en-US" sz="1600" b="0" i="1" smtClean="0">
                          <a:latin typeface="Cambria Math" panose="02040503050406030204" pitchFamily="18" charset="0"/>
                          <a:cs typeface="Times New Roman" panose="02020603050405020304" pitchFamily="18" charset="0"/>
                        </a:rPr>
                        <m:t> </m:t>
                      </m:r>
                      <m:sSub>
                        <m:sSubPr>
                          <m:ctrlPr>
                            <a:rPr lang="en-US" sz="1600" b="0" i="1" smtClean="0">
                              <a:latin typeface="Cambria Math" panose="02040503050406030204" pitchFamily="18" charset="0"/>
                              <a:cs typeface="Times New Roman" panose="02020603050405020304" pitchFamily="18" charset="0"/>
                            </a:rPr>
                          </m:ctrlPr>
                        </m:sSubPr>
                        <m:e>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600" b="0" i="1" smtClean="0">
                                  <a:latin typeface="Cambria Math" panose="02040503050406030204" pitchFamily="18" charset="0"/>
                                  <a:cs typeface="Times New Roman" panose="02020603050405020304" pitchFamily="18" charset="0"/>
                                </a:rPr>
                                <m:t>2</m:t>
                              </m:r>
                            </m:sup>
                          </m:sSup>
                        </m:e>
                        <m:sub>
                          <m:r>
                            <a:rPr lang="en-US" sz="1600" b="0" i="1" smtClean="0">
                              <a:latin typeface="Cambria Math" panose="02040503050406030204" pitchFamily="18" charset="0"/>
                              <a:cs typeface="Times New Roman" panose="02020603050405020304" pitchFamily="18" charset="0"/>
                            </a:rPr>
                            <m:t>𝑡</m:t>
                          </m:r>
                        </m:sub>
                      </m:sSub>
                      <m:r>
                        <a:rPr lang="en-US" sz="1600" b="0" i="1" smtClean="0">
                          <a:latin typeface="Cambria Math" panose="02040503050406030204" pitchFamily="18" charset="0"/>
                          <a:cs typeface="Times New Roman" panose="02020603050405020304" pitchFamily="18" charset="0"/>
                        </a:rPr>
                        <m:t>=</m:t>
                      </m:r>
                      <m:rad>
                        <m:radPr>
                          <m:degHide m:val="on"/>
                          <m:ctrlPr>
                            <a:rPr lang="en-US" sz="1600" b="0" i="1" smtClean="0">
                              <a:latin typeface="Cambria Math" panose="02040503050406030204" pitchFamily="18" charset="0"/>
                              <a:cs typeface="Times New Roman" panose="02020603050405020304" pitchFamily="18" charset="0"/>
                            </a:rPr>
                          </m:ctrlPr>
                        </m:radPr>
                        <m:deg/>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𝑜</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1</m:t>
                              </m:r>
                            </m:sub>
                          </m:sSub>
                          <m:sSub>
                            <m:sSubPr>
                              <m:ctrlPr>
                                <a:rPr lang="en-US" sz="1600" b="0" i="1" smtClean="0">
                                  <a:latin typeface="Cambria Math" panose="02040503050406030204" pitchFamily="18" charset="0"/>
                                  <a:cs typeface="Times New Roman" panose="02020603050405020304" pitchFamily="18" charset="0"/>
                                </a:rPr>
                              </m:ctrlPr>
                            </m:sSubPr>
                            <m:e>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𝑦</m:t>
                                  </m:r>
                                </m:e>
                                <m:sup>
                                  <m:r>
                                    <a:rPr lang="en-US" sz="1600" b="0" i="1" smtClean="0">
                                      <a:latin typeface="Cambria Math" panose="02040503050406030204" pitchFamily="18" charset="0"/>
                                      <a:cs typeface="Times New Roman" panose="02020603050405020304" pitchFamily="18" charset="0"/>
                                    </a:rPr>
                                    <m:t>2</m:t>
                                  </m:r>
                                </m:sup>
                              </m:sSup>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e>
                      </m:rad>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𝑡</m:t>
                          </m:r>
                        </m:sub>
                      </m:sSub>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𝑖𝑖𝑑</m:t>
                          </m:r>
                        </m:e>
                      </m:acc>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sSup>
                        <m:sSup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can assume that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 </m:t>
                        </m:r>
                      </m:sub>
                    </m:sSub>
                  </m:oMath>
                </a14:m>
                <a:r>
                  <a:rPr lang="en-US" sz="1600" dirty="0">
                    <a:latin typeface="Times New Roman" panose="02020603050405020304" pitchFamily="18" charset="0"/>
                    <a:cs typeface="Times New Roman" panose="02020603050405020304" pitchFamily="18" charset="0"/>
                  </a:rPr>
                  <a:t>are independent and </a:t>
                </a:r>
                <a:r>
                  <a:rPr lang="en-US" sz="1600" dirty="0" err="1">
                    <a:latin typeface="Times New Roman" panose="02020603050405020304" pitchFamily="18" charset="0"/>
                    <a:cs typeface="Times New Roman" panose="02020603050405020304" pitchFamily="18" charset="0"/>
                  </a:rPr>
                  <a:t>indentically</a:t>
                </a:r>
                <a:r>
                  <a:rPr lang="en-US" sz="1600" dirty="0">
                    <a:latin typeface="Times New Roman" panose="02020603050405020304" pitchFamily="18" charset="0"/>
                    <a:cs typeface="Times New Roman" panose="02020603050405020304" pitchFamily="18" charset="0"/>
                  </a:rPr>
                  <a:t> distributed random variables with a mean of 0 and a variance of 1. It is also assumed to be normally distributed </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From the structure of the model, it is seen that large past squared shocks,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1</m:t>
                        </m:r>
                      </m:sub>
                    </m:sSub>
                    <m:sSub>
                      <m:sSubPr>
                        <m:ctrlPr>
                          <a:rPr lang="en-US" sz="1600" b="0" i="1" smtClean="0">
                            <a:latin typeface="Cambria Math" panose="02040503050406030204" pitchFamily="18" charset="0"/>
                            <a:cs typeface="Times New Roman" panose="02020603050405020304" pitchFamily="18" charset="0"/>
                          </a:rPr>
                        </m:ctrlPr>
                      </m:sSubPr>
                      <m:e>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𝑦</m:t>
                            </m:r>
                          </m:e>
                          <m:sup>
                            <m:r>
                              <a:rPr lang="en-US" sz="1600" b="0" i="1" smtClean="0">
                                <a:latin typeface="Cambria Math" panose="02040503050406030204" pitchFamily="18" charset="0"/>
                                <a:cs typeface="Times New Roman" panose="02020603050405020304" pitchFamily="18" charset="0"/>
                              </a:rPr>
                              <m:t>2</m:t>
                            </m:r>
                          </m:sup>
                        </m:sSup>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 , imply a large conditional variance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sSup>
                          <m:sSupPr>
                            <m:ctrlPr>
                              <a:rPr lang="en-US" sz="1600" i="1">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1600" i="1">
                                <a:latin typeface="Cambria Math" panose="02040503050406030204" pitchFamily="18" charset="0"/>
                                <a:cs typeface="Times New Roman" panose="02020603050405020304" pitchFamily="18" charset="0"/>
                              </a:rPr>
                              <m:t>2</m:t>
                            </m:r>
                          </m:sup>
                        </m:sSup>
                      </m:e>
                      <m:sub>
                        <m:r>
                          <a:rPr lang="en-US" sz="1600" i="1">
                            <a:latin typeface="Cambria Math" panose="02040503050406030204" pitchFamily="18" charset="0"/>
                            <a:cs typeface="Times New Roman" panose="02020603050405020304" pitchFamily="18" charset="0"/>
                          </a:rPr>
                          <m:t>𝑡</m:t>
                        </m:r>
                      </m:sub>
                    </m:sSub>
                    <m:r>
                      <a:rPr lang="en-US" sz="1600" i="1">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 for the innovation </a:t>
                </a:r>
                <a:r>
                  <a:rPr lang="en-US" sz="1600" dirty="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means that, under the ARCH framework, large shocks tend to be followed by another large shock. Hence, the probability of obtaining a large variance is greater than obtaining a smaller variance, when the immediate past includes relatively large measures for the variance. </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feature may induce the volatility </a:t>
                </a:r>
                <a:r>
                  <a:rPr lang="en-US" sz="1600" dirty="0" err="1">
                    <a:latin typeface="Times New Roman" panose="02020603050405020304" pitchFamily="18" charset="0"/>
                    <a:cs typeface="Times New Roman" panose="02020603050405020304" pitchFamily="18" charset="0"/>
                  </a:rPr>
                  <a:t>clusterings</a:t>
                </a:r>
                <a:r>
                  <a:rPr lang="en-US" sz="1600" dirty="0">
                    <a:latin typeface="Times New Roman" panose="02020603050405020304" pitchFamily="18" charset="0"/>
                    <a:cs typeface="Times New Roman" panose="02020603050405020304" pitchFamily="18" charset="0"/>
                  </a:rPr>
                  <a:t> that is observed in most asset returns.</a:t>
                </a:r>
              </a:p>
            </p:txBody>
          </p:sp>
        </mc:Choice>
        <mc:Fallback xmlns="">
          <p:sp>
            <p:nvSpPr>
              <p:cNvPr id="3" name="Text Placeholder 2">
                <a:extLst>
                  <a:ext uri="{FF2B5EF4-FFF2-40B4-BE49-F238E27FC236}">
                    <a16:creationId xmlns:a16="http://schemas.microsoft.com/office/drawing/2014/main" id="{33BBAF5B-B91B-A948-6208-305D680F1937}"/>
                  </a:ext>
                </a:extLst>
              </p:cNvPr>
              <p:cNvSpPr>
                <a:spLocks noGrp="1" noRot="1" noChangeAspect="1" noMove="1" noResize="1" noEditPoints="1" noAdjustHandles="1" noChangeArrowheads="1" noChangeShapeType="1" noTextEdit="1"/>
              </p:cNvSpPr>
              <p:nvPr>
                <p:ph type="body" idx="1"/>
              </p:nvPr>
            </p:nvSpPr>
            <p:spPr>
              <a:xfrm>
                <a:off x="278605" y="321469"/>
                <a:ext cx="8551069" cy="4521994"/>
              </a:xfrm>
              <a:blipFill>
                <a:blip r:embed="rId3"/>
                <a:stretch>
                  <a:fillRect r="-428"/>
                </a:stretch>
              </a:blipFill>
            </p:spPr>
            <p:txBody>
              <a:bodyPr/>
              <a:lstStyle/>
              <a:p>
                <a:r>
                  <a:rPr lang="en-US">
                    <a:noFill/>
                  </a:rPr>
                  <a:t> </a:t>
                </a:r>
              </a:p>
            </p:txBody>
          </p:sp>
        </mc:Fallback>
      </mc:AlternateContent>
    </p:spTree>
    <p:extLst>
      <p:ext uri="{BB962C8B-B14F-4D97-AF65-F5344CB8AC3E}">
        <p14:creationId xmlns:p14="http://schemas.microsoft.com/office/powerpoint/2010/main" val="276713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06CD07D-D4A3-484D-DC28-780A4D57CF7A}"/>
                  </a:ext>
                </a:extLst>
              </p:cNvPr>
              <p:cNvSpPr>
                <a:spLocks noGrp="1"/>
              </p:cNvSpPr>
              <p:nvPr>
                <p:ph type="body" idx="1"/>
              </p:nvPr>
            </p:nvSpPr>
            <p:spPr>
              <a:xfrm>
                <a:off x="257175" y="264319"/>
                <a:ext cx="8636794" cy="4636294"/>
              </a:xfrm>
            </p:spPr>
            <p:txBody>
              <a:bodyPr>
                <a:normAutofit fontScale="92500" lnSpcReduction="10000"/>
              </a:bodyPr>
              <a:lstStyle/>
              <a:p>
                <a:pPr marL="146050" indent="0" algn="just">
                  <a:lnSpc>
                    <a:spcPct val="150000"/>
                  </a:lnSpc>
                  <a:buNone/>
                </a:pPr>
                <a:r>
                  <a:rPr lang="en-US" sz="1600" b="1" u="sng" dirty="0">
                    <a:latin typeface="Times New Roman" panose="02020603050405020304" pitchFamily="18" charset="0"/>
                    <a:cs typeface="Times New Roman" panose="02020603050405020304" pitchFamily="18" charset="0"/>
                  </a:rPr>
                  <a:t>Properties of ARCH Models</a:t>
                </a: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1. The conditional mean is zero</a:t>
                </a:r>
              </a:p>
              <a:p>
                <a:pPr marL="1460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sub>
                      </m:sSub>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𝑡</m:t>
                          </m:r>
                        </m:sub>
                      </m:sSub>
                      <m:r>
                        <a:rPr lang="en-US" sz="1600" b="0" i="1" smtClean="0">
                          <a:latin typeface="Cambria Math" panose="02040503050406030204" pitchFamily="18" charset="0"/>
                          <a:cs typeface="Times New Roman" panose="02020603050405020304" pitchFamily="18" charset="0"/>
                        </a:rPr>
                        <m:t>,  </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i="1">
                              <a:latin typeface="Cambria Math" panose="02040503050406030204" pitchFamily="18" charset="0"/>
                              <a:cs typeface="Times New Roman" panose="02020603050405020304" pitchFamily="18" charset="0"/>
                            </a:rPr>
                            <m:t>𝑡</m:t>
                          </m:r>
                        </m:sub>
                        <m:sup>
                          <m:r>
                            <a:rPr lang="en-US" sz="1600" i="1">
                              <a:latin typeface="Cambria Math" panose="02040503050406030204" pitchFamily="18" charset="0"/>
                              <a:cs typeface="Times New Roman" panose="02020603050405020304" pitchFamily="18" charset="0"/>
                            </a:rPr>
                            <m:t>2</m:t>
                          </m:r>
                        </m:sup>
                      </m:sSubSup>
                      <m:r>
                        <a:rPr lang="en-US" sz="1600" i="1">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0</m:t>
                          </m:r>
                        </m:sub>
                      </m:sSub>
                      <m:r>
                        <a:rPr lang="en-US" sz="1600" i="1">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r>
                            <a:rPr lang="en-US" sz="1600" i="1">
                              <a:latin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0</m:t>
                        </m:r>
                      </m:sub>
                    </m:sSub>
                  </m:oMath>
                </a14:m>
                <a:r>
                  <a:rPr lang="en-US" sz="1600" dirty="0">
                    <a:latin typeface="Times New Roman" panose="02020603050405020304" pitchFamily="18" charset="0"/>
                    <a:cs typeface="Times New Roman" panose="02020603050405020304" pitchFamily="18" charset="0"/>
                  </a:rPr>
                  <a:t> &gt; 0 and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 0</a:t>
                </a: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	the conditional mean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remains</a:t>
                </a: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0" dirty="0">
                    <a:cs typeface="Times New Roman" panose="02020603050405020304" pitchFamily="18" charset="0"/>
                  </a:rPr>
                  <a:t>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is the generalized error distribution</a:t>
                </a: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Since </a:t>
                </a: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𝐸</m:t>
                      </m:r>
                      <m:d>
                        <m:dPr>
                          <m:ctrlPr>
                            <a:rPr lang="en-US" sz="1600" b="0" i="1" smtClean="0">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𝐸</m:t>
                      </m:r>
                      <m:d>
                        <m:dPr>
                          <m:begChr m:val="{"/>
                          <m:endChr m:val="}"/>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𝐸</m:t>
                          </m:r>
                          <m:d>
                            <m:dPr>
                              <m:begChr m:val="["/>
                              <m:endChr m:val="]"/>
                              <m:ctrlPr>
                                <a:rPr lang="en-US" sz="1600" b="0" i="1" smtClean="0">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e>
                          </m:d>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𝐸</m:t>
                      </m:r>
                      <m:d>
                        <m:dPr>
                          <m:begChr m:val="["/>
                          <m:endChr m:val="}"/>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b="0" i="1" smtClean="0">
                                  <a:latin typeface="Cambria Math" panose="02040503050406030204" pitchFamily="18" charset="0"/>
                                  <a:cs typeface="Times New Roman" panose="02020603050405020304" pitchFamily="18" charset="0"/>
                                </a:rPr>
                                <m:t>𝑡</m:t>
                              </m:r>
                            </m:sub>
                          </m:sSub>
                          <m:r>
                            <a:rPr lang="en-US" sz="1600" b="0" i="1" smtClean="0">
                              <a:latin typeface="Cambria Math" panose="02040503050406030204" pitchFamily="18" charset="0"/>
                              <a:cs typeface="Times New Roman" panose="02020603050405020304" pitchFamily="18" charset="0"/>
                            </a:rPr>
                            <m:t>𝐸</m:t>
                          </m:r>
                          <m:d>
                            <m:dPr>
                              <m:begChr m:val="["/>
                              <m:endChr m:val="]"/>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𝑡</m:t>
                                  </m:r>
                                </m:sub>
                              </m:sSub>
                            </m:e>
                          </m:d>
                        </m:e>
                      </m:d>
                      <m:r>
                        <a:rPr lang="en-US" sz="1600" b="0" i="1" smtClean="0">
                          <a:latin typeface="Cambria Math" panose="02040503050406030204" pitchFamily="18" charset="0"/>
                          <a:cs typeface="Times New Roman" panose="02020603050405020304" pitchFamily="18" charset="0"/>
                        </a:rPr>
                        <m:t>=0</m:t>
                      </m:r>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2. The unconditional variance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can be derived</a:t>
                </a: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𝑉𝑎𝑟</m:t>
                      </m:r>
                      <m:d>
                        <m:dPr>
                          <m:ctrlPr>
                            <a:rPr lang="en-US" sz="1600" b="0" i="1" smtClean="0">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d>
                      <m:r>
                        <a:rPr lang="en-US" sz="1600" b="0" i="0" smtClean="0">
                          <a:latin typeface="Cambria Math" panose="02040503050406030204" pitchFamily="18" charset="0"/>
                          <a:cs typeface="Times New Roman" panose="02020603050405020304" pitchFamily="18" charset="0"/>
                        </a:rPr>
                        <m:t>=</m:t>
                      </m:r>
                      <m:r>
                        <m:rPr>
                          <m:sty m:val="p"/>
                        </m:rPr>
                        <a:rPr lang="en-US" sz="1600" b="0" i="0" smtClean="0">
                          <a:latin typeface="Cambria Math" panose="02040503050406030204" pitchFamily="18" charset="0"/>
                          <a:cs typeface="Times New Roman" panose="02020603050405020304" pitchFamily="18" charset="0"/>
                        </a:rPr>
                        <m:t>E</m:t>
                      </m:r>
                      <m:d>
                        <m:dPr>
                          <m:ctrlPr>
                            <a:rPr lang="en-US" sz="1600" b="0" i="1" smtClean="0">
                              <a:latin typeface="Cambria Math" panose="02040503050406030204" pitchFamily="18" charset="0"/>
                              <a:cs typeface="Times New Roman" panose="02020603050405020304" pitchFamily="18" charset="0"/>
                            </a:rPr>
                          </m:ctrlPr>
                        </m:dPr>
                        <m:e>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up>
                              <m:r>
                                <a:rPr lang="en-US" sz="1600" b="0" i="1" smtClean="0">
                                  <a:latin typeface="Cambria Math" panose="02040503050406030204" pitchFamily="18" charset="0"/>
                                  <a:cs typeface="Times New Roman" panose="02020603050405020304" pitchFamily="18" charset="0"/>
                                </a:rPr>
                                <m:t>2</m:t>
                              </m:r>
                            </m:sup>
                          </m:sSubSup>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𝐸</m:t>
                      </m:r>
                      <m:d>
                        <m:dPr>
                          <m:begChr m:val="{"/>
                          <m:endChr m:val="}"/>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𝐸</m:t>
                          </m:r>
                          <m:d>
                            <m:dPr>
                              <m:begChr m:val="["/>
                              <m:endChr m:val="]"/>
                              <m:ctrlPr>
                                <a:rPr lang="en-US" sz="1600" b="0" i="1" smtClean="0">
                                  <a:latin typeface="Cambria Math" panose="02040503050406030204" pitchFamily="18" charset="0"/>
                                  <a:cs typeface="Times New Roman" panose="02020603050405020304" pitchFamily="18" charset="0"/>
                                </a:rPr>
                              </m:ctrlPr>
                            </m:dPr>
                            <m:e>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up>
                                  <m:r>
                                    <a:rPr lang="en-US" sz="1600" i="1">
                                      <a:latin typeface="Cambria Math" panose="02040503050406030204" pitchFamily="18" charset="0"/>
                                      <a:cs typeface="Times New Roman" panose="02020603050405020304" pitchFamily="18" charset="0"/>
                                    </a:rPr>
                                    <m:t>2</m:t>
                                  </m:r>
                                </m:sup>
                              </m:sSubSup>
                            </m:e>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𝐼</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e>
                          </m:d>
                        </m:e>
                      </m:d>
                    </m:oMath>
                  </m:oMathPara>
                </a14:m>
                <a:endParaRPr lang="en-US" sz="1600" b="0" dirty="0">
                  <a:latin typeface="Times New Roman" panose="02020603050405020304" pitchFamily="18" charset="0"/>
                  <a:cs typeface="Times New Roman" panose="02020603050405020304" pitchFamily="18" charset="0"/>
                </a:endParaRP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𝑡h𝑒𝑟𝑒𝑓𝑜𝑟𝑒</m:t>
                      </m:r>
                      <m:r>
                        <a:rPr lang="en-US" sz="1600" b="0" i="1" smtClean="0">
                          <a:latin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cs typeface="Times New Roman" panose="02020603050405020304" pitchFamily="18" charset="0"/>
                        </a:rPr>
                        <m:t>𝐸</m:t>
                      </m:r>
                      <m:d>
                        <m:dPr>
                          <m:begChr m:val="["/>
                          <m:endChr m:val="]"/>
                          <m:ctrlPr>
                            <a:rPr lang="en-US" sz="1600" b="0" i="1" smtClean="0">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0</m:t>
                              </m:r>
                            </m:sub>
                          </m:sSub>
                          <m:r>
                            <a:rPr lang="en-US" sz="1600" i="1">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r>
                                <a:rPr lang="en-US" sz="1600" i="1">
                                  <a:latin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e>
                      </m:d>
                      <m:r>
                        <a:rPr lang="en-US" sz="1600" b="0" i="1" smtClean="0">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0</m:t>
                          </m:r>
                        </m:sub>
                      </m:sSub>
                      <m:r>
                        <a:rPr lang="en-US" sz="1600" i="1">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sSubSup>
                        <m:sSubSupPr>
                          <m:ctrlPr>
                            <a:rPr lang="en-US" sz="1600" i="1">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𝐸</m:t>
                          </m:r>
                          <m:r>
                            <a:rPr lang="en-US" sz="1600" b="0" i="1"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r>
                            <a:rPr lang="en-US" sz="1600" i="1">
                              <a:latin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m:t>
                      </m:r>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Since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is a stationary process (meaning the statistical properties do not change) with</a:t>
                </a: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𝐸</m:t>
                      </m:r>
                      <m:d>
                        <m:dPr>
                          <m:ctrlPr>
                            <a:rPr lang="en-US" sz="1600" b="0" i="1" smtClean="0">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d>
                      <m:r>
                        <a:rPr lang="en-US" sz="1600" i="1">
                          <a:latin typeface="Cambria Math" panose="02040503050406030204" pitchFamily="18" charset="0"/>
                          <a:cs typeface="Times New Roman" panose="02020603050405020304" pitchFamily="18" charset="0"/>
                        </a:rPr>
                        <m:t>=0, </m:t>
                      </m:r>
                      <m:r>
                        <a:rPr lang="en-US" sz="1600" b="0" i="1" smtClean="0">
                          <a:latin typeface="Cambria Math" panose="02040503050406030204" pitchFamily="18" charset="0"/>
                          <a:cs typeface="Times New Roman" panose="02020603050405020304" pitchFamily="18" charset="0"/>
                        </a:rPr>
                        <m:t> </m:t>
                      </m:r>
                      <m:r>
                        <a:rPr lang="en-US" sz="1600" i="1">
                          <a:latin typeface="Cambria Math" panose="02040503050406030204" pitchFamily="18" charset="0"/>
                          <a:cs typeface="Times New Roman" panose="02020603050405020304" pitchFamily="18" charset="0"/>
                        </a:rPr>
                        <m:t>𝑉𝑎𝑟</m:t>
                      </m:r>
                      <m:d>
                        <m:dPr>
                          <m:ctrlPr>
                            <a:rPr lang="en-US" sz="1600" i="1">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𝑉𝑎𝑟</m:t>
                      </m:r>
                      <m:d>
                        <m:dPr>
                          <m:ctrlPr>
                            <a:rPr lang="en-US" sz="1600" b="0" i="1" smtClean="0">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r>
                                <a:rPr lang="en-US" sz="1600" i="1">
                                  <a:latin typeface="Cambria Math" panose="02040503050406030204" pitchFamily="18" charset="0"/>
                                  <a:cs typeface="Times New Roman" panose="02020603050405020304" pitchFamily="18" charset="0"/>
                                </a:rPr>
                                <m:t>−1</m:t>
                              </m:r>
                            </m:sub>
                          </m:sSub>
                        </m:e>
                      </m:d>
                      <m:r>
                        <a:rPr lang="en-US" sz="1600" b="0" i="1" smtClean="0">
                          <a:latin typeface="Cambria Math" panose="02040503050406030204" pitchFamily="18" charset="0"/>
                          <a:cs typeface="Times New Roman" panose="02020603050405020304" pitchFamily="18" charset="0"/>
                        </a:rPr>
                        <m:t>=</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𝐸</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r>
                            <a:rPr lang="en-US" sz="1600" i="1">
                              <a:latin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r>
                        <a:rPr lang="en-US" sz="1600" i="1">
                          <a:latin typeface="Cambria Math" panose="02040503050406030204" pitchFamily="18" charset="0"/>
                          <a:cs typeface="Times New Roman" panose="02020603050405020304" pitchFamily="18" charset="0"/>
                        </a:rPr>
                        <m:t>]</m:t>
                      </m:r>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C06CD07D-D4A3-484D-DC28-780A4D57CF7A}"/>
                  </a:ext>
                </a:extLst>
              </p:cNvPr>
              <p:cNvSpPr>
                <a:spLocks noGrp="1" noRot="1" noChangeAspect="1" noMove="1" noResize="1" noEditPoints="1" noAdjustHandles="1" noChangeArrowheads="1" noChangeShapeType="1" noTextEdit="1"/>
              </p:cNvSpPr>
              <p:nvPr>
                <p:ph type="body" idx="1"/>
              </p:nvPr>
            </p:nvSpPr>
            <p:spPr>
              <a:xfrm>
                <a:off x="257175" y="264319"/>
                <a:ext cx="8636794" cy="4636294"/>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8642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359548-2F6B-5E08-306E-7E69C41F709A}"/>
                  </a:ext>
                </a:extLst>
              </p:cNvPr>
              <p:cNvSpPr>
                <a:spLocks noGrp="1"/>
              </p:cNvSpPr>
              <p:nvPr>
                <p:ph type="body" idx="1"/>
              </p:nvPr>
            </p:nvSpPr>
            <p:spPr>
              <a:xfrm>
                <a:off x="263471" y="255722"/>
                <a:ext cx="8640305" cy="4610746"/>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Therefore, we have</a:t>
                </a: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𝑉𝑎𝑟</m:t>
                      </m:r>
                      <m:d>
                        <m:dPr>
                          <m:ctrlPr>
                            <a:rPr lang="en-US" sz="1600" b="0" i="1" smtClean="0">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d>
                      <m:r>
                        <a:rPr lang="en-US" sz="1600" b="0" i="1" smtClean="0">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r>
                        <a:rPr lang="en-US" sz="1600" i="1">
                          <a:latin typeface="Cambria Math" panose="02040503050406030204" pitchFamily="18" charset="0"/>
                          <a:cs typeface="Times New Roman" panose="02020603050405020304" pitchFamily="18" charset="0"/>
                        </a:rPr>
                        <m:t>𝑉𝑎𝑟</m:t>
                      </m:r>
                      <m:d>
                        <m:dPr>
                          <m:ctrlPr>
                            <a:rPr lang="en-US" sz="1600" i="1">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d>
                      <m:r>
                        <a:rPr lang="en-US" sz="1600" b="0" i="1" smtClean="0">
                          <a:latin typeface="Cambria Math" panose="02040503050406030204" pitchFamily="18" charset="0"/>
                          <a:cs typeface="Times New Roman" panose="02020603050405020304" pitchFamily="18" charset="0"/>
                        </a:rPr>
                        <m:t> </m:t>
                      </m:r>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And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𝑉𝑎𝑟</m:t>
                    </m:r>
                    <m:d>
                      <m:dPr>
                        <m:ctrlPr>
                          <a:rPr lang="en-US" sz="1600" b="0" i="1" smtClean="0">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d>
                    <m:r>
                      <a:rPr lang="en-US" sz="1600" b="0" i="1" smtClean="0">
                        <a:latin typeface="Cambria Math" panose="02040503050406030204" pitchFamily="18" charset="0"/>
                        <a:cs typeface="Times New Roman" panose="02020603050405020304" pitchFamily="18" charset="0"/>
                      </a:rPr>
                      <m:t>= </m:t>
                    </m:r>
                    <m:f>
                      <m:fPr>
                        <m:ctrlPr>
                          <a:rPr lang="en-US" sz="1600" b="0" i="1" smtClean="0">
                            <a:latin typeface="Cambria Math" panose="02040503050406030204" pitchFamily="18" charset="0"/>
                            <a:cs typeface="Times New Roman" panose="02020603050405020304" pitchFamily="18" charset="0"/>
                          </a:rPr>
                        </m:ctrlPr>
                      </m:fPr>
                      <m:num>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𝑜</m:t>
                            </m:r>
                          </m:sub>
                        </m:sSub>
                      </m:num>
                      <m:den>
                        <m:r>
                          <a:rPr lang="en-US" sz="1600" b="0" i="1" smtClean="0">
                            <a:latin typeface="Cambria Math" panose="02040503050406030204" pitchFamily="18" charset="0"/>
                            <a:cs typeface="Times New Roman" panose="02020603050405020304" pitchFamily="18" charset="0"/>
                          </a:rPr>
                          <m:t>(1−</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den>
                    </m:f>
                  </m:oMath>
                </a14:m>
                <a:r>
                  <a:rPr lang="en-US" sz="1600" dirty="0">
                    <a:latin typeface="Times New Roman" panose="02020603050405020304" pitchFamily="18" charset="0"/>
                    <a:cs typeface="Times New Roman" panose="02020603050405020304" pitchFamily="18" charset="0"/>
                  </a:rPr>
                  <a:t> </a:t>
                </a: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Since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must be positive, we impose restrictions on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to ensure this such that 0≤</a:t>
                </a:r>
                <a:r>
                  <a:rPr lang="en-US" sz="1600" dirty="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&lt;1</a:t>
                </a:r>
              </a:p>
              <a:p>
                <a:pPr marL="14605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3. In some applications we may use higher order moments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Therefore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must also satisfy some conditional constraints.</a:t>
                </a: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𝐸</m:t>
                      </m:r>
                      <m:d>
                        <m:dPr>
                          <m:ctrlPr>
                            <a:rPr lang="en-US" sz="1600" b="0" i="1" smtClean="0">
                              <a:latin typeface="Cambria Math" panose="02040503050406030204" pitchFamily="18" charset="0"/>
                              <a:cs typeface="Times New Roman" panose="02020603050405020304" pitchFamily="18" charset="0"/>
                            </a:rPr>
                          </m:ctrlPr>
                        </m:dPr>
                        <m:e>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𝑡</m:t>
                              </m:r>
                            </m:sub>
                            <m:sup>
                              <m:r>
                                <a:rPr lang="en-US" sz="1600" b="0" i="1" smtClean="0">
                                  <a:latin typeface="Cambria Math" panose="02040503050406030204" pitchFamily="18" charset="0"/>
                                  <a:cs typeface="Times New Roman" panose="02020603050405020304" pitchFamily="18" charset="0"/>
                                </a:rPr>
                                <m:t>4</m:t>
                              </m:r>
                            </m:sup>
                          </m:sSubSup>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𝐸</m:t>
                      </m:r>
                      <m:d>
                        <m:dPr>
                          <m:begChr m:val="{"/>
                          <m:endChr m:val="}"/>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𝐸</m:t>
                          </m:r>
                          <m:d>
                            <m:dPr>
                              <m:begChr m:val="["/>
                              <m:endChr m:val="]"/>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𝑦</m:t>
                              </m:r>
                              <m:r>
                                <a:rPr lang="en-US" sz="1600" b="0" i="1" smtClean="0">
                                  <a:latin typeface="Cambria Math" panose="02040503050406030204" pitchFamily="18" charset="0"/>
                                  <a:cs typeface="Times New Roman" panose="02020603050405020304" pitchFamily="18" charset="0"/>
                                </a:rPr>
                                <m:t>4</m:t>
                              </m:r>
                              <m:r>
                                <a:rPr lang="en-US" sz="1600" b="0" i="1" smtClean="0">
                                  <a:latin typeface="Cambria Math" panose="02040503050406030204" pitchFamily="18" charset="0"/>
                                  <a:cs typeface="Times New Roman" panose="02020603050405020304" pitchFamily="18" charset="0"/>
                                </a:rPr>
                                <m:t>𝑡</m:t>
                              </m:r>
                            </m:e>
                            <m:e>
                              <m:sSub>
                                <m:sSubPr>
                                  <m:ctrlPr>
                                    <a:rPr lang="en-US" sz="1600" i="1">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𝐼</m:t>
                                  </m:r>
                                </m:e>
                                <m:sub>
                                  <m:r>
                                    <a:rPr lang="en-US" sz="1600" i="1">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e>
                          </m:d>
                        </m:e>
                      </m:d>
                      <m:r>
                        <a:rPr lang="en-US" sz="1600" b="0" i="1" smtClean="0">
                          <a:latin typeface="Cambria Math" panose="02040503050406030204" pitchFamily="18" charset="0"/>
                          <a:cs typeface="Times New Roman" panose="02020603050405020304" pitchFamily="18" charset="0"/>
                        </a:rPr>
                        <m:t>=3</m:t>
                      </m:r>
                      <m:r>
                        <a:rPr lang="en-US" sz="1600" b="0" i="1" smtClean="0">
                          <a:latin typeface="Cambria Math" panose="02040503050406030204" pitchFamily="18" charset="0"/>
                          <a:cs typeface="Times New Roman" panose="02020603050405020304" pitchFamily="18" charset="0"/>
                        </a:rPr>
                        <m:t>𝐸</m:t>
                      </m:r>
                      <m:r>
                        <a:rPr lang="en-US" sz="1600" b="0" i="1" smtClean="0">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0</m:t>
                          </m:r>
                        </m:sub>
                      </m:sSub>
                      <m:r>
                        <a:rPr lang="en-US" sz="1600" i="1">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r>
                            <a:rPr lang="en-US" sz="1600" i="1">
                              <a:latin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)^2</m:t>
                      </m:r>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=3</m:t>
                      </m:r>
                      <m:r>
                        <a:rPr lang="en-US" sz="1600" b="0" i="1" smtClean="0">
                          <a:latin typeface="Cambria Math" panose="02040503050406030204" pitchFamily="18" charset="0"/>
                          <a:cs typeface="Times New Roman" panose="02020603050405020304" pitchFamily="18" charset="0"/>
                        </a:rPr>
                        <m:t>𝐸</m:t>
                      </m:r>
                      <m:r>
                        <a:rPr lang="en-US" sz="1600" b="0" i="1" smtClean="0">
                          <a:latin typeface="Cambria Math" panose="02040503050406030204" pitchFamily="18" charset="0"/>
                          <a:cs typeface="Times New Roman" panose="02020603050405020304" pitchFamily="18" charset="0"/>
                        </a:rPr>
                        <m:t>(</m:t>
                      </m:r>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𝑜</m:t>
                          </m:r>
                        </m:sub>
                        <m:sup>
                          <m:r>
                            <a:rPr lang="en-US" sz="1600" b="0" i="1" smtClean="0">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+2</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0</m:t>
                          </m:r>
                        </m:sub>
                      </m:sSub>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r>
                            <a:rPr lang="en-US" sz="1600" i="1">
                              <a:latin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𝑦</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4</m:t>
                          </m:r>
                        </m:e>
                        <m:sub>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40359548-2F6B-5E08-306E-7E69C41F709A}"/>
                  </a:ext>
                </a:extLst>
              </p:cNvPr>
              <p:cNvSpPr>
                <a:spLocks noGrp="1" noRot="1" noChangeAspect="1" noMove="1" noResize="1" noEditPoints="1" noAdjustHandles="1" noChangeArrowheads="1" noChangeShapeType="1" noTextEdit="1"/>
              </p:cNvSpPr>
              <p:nvPr>
                <p:ph type="body" idx="1"/>
              </p:nvPr>
            </p:nvSpPr>
            <p:spPr>
              <a:xfrm>
                <a:off x="263471" y="255722"/>
                <a:ext cx="8640305" cy="4610746"/>
              </a:xfrm>
              <a:blipFill>
                <a:blip r:embed="rId3"/>
                <a:stretch>
                  <a:fillRect r="-353"/>
                </a:stretch>
              </a:blipFill>
            </p:spPr>
            <p:txBody>
              <a:bodyPr/>
              <a:lstStyle/>
              <a:p>
                <a:r>
                  <a:rPr lang="en-US">
                    <a:noFill/>
                  </a:rPr>
                  <a:t> </a:t>
                </a:r>
              </a:p>
            </p:txBody>
          </p:sp>
        </mc:Fallback>
      </mc:AlternateContent>
    </p:spTree>
    <p:extLst>
      <p:ext uri="{BB962C8B-B14F-4D97-AF65-F5344CB8AC3E}">
        <p14:creationId xmlns:p14="http://schemas.microsoft.com/office/powerpoint/2010/main" val="245752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0C71734-00B6-3D67-24C1-A5CDEFC15C9A}"/>
                  </a:ext>
                </a:extLst>
              </p:cNvPr>
              <p:cNvSpPr>
                <a:spLocks noGrp="1"/>
              </p:cNvSpPr>
              <p:nvPr>
                <p:ph type="body" idx="1"/>
              </p:nvPr>
            </p:nvSpPr>
            <p:spPr>
              <a:xfrm>
                <a:off x="263471" y="263470"/>
                <a:ext cx="8609309" cy="4618495"/>
              </a:xfrm>
            </p:spPr>
            <p:txBody>
              <a:bodyPr>
                <a:normAutofit lnSpcReduction="10000"/>
              </a:bodyPr>
              <a:lstStyle/>
              <a:p>
                <a:pPr algn="just">
                  <a:lnSpc>
                    <a:spcPct val="150000"/>
                  </a:lnSpc>
                </a:pPr>
                <a:r>
                  <a:rPr lang="en-US" sz="1600" dirty="0">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is fourth order stationary with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𝑚</m:t>
                        </m:r>
                      </m:e>
                      <m:sub>
                        <m:r>
                          <a:rPr lang="en-US" sz="1600" b="0" i="1" smtClean="0">
                            <a:latin typeface="Cambria Math" panose="02040503050406030204" pitchFamily="18" charset="0"/>
                            <a:cs typeface="Times New Roman" panose="02020603050405020304" pitchFamily="18" charset="0"/>
                          </a:rPr>
                          <m:t>4</m:t>
                        </m:r>
                      </m:sub>
                    </m:sSub>
                    <m:r>
                      <a:rPr lang="en-US" sz="1600" b="0" i="1"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𝐸</m:t>
                    </m:r>
                    <m:d>
                      <m:dPr>
                        <m:ctrlPr>
                          <a:rPr lang="en-US" sz="1600" i="1">
                            <a:latin typeface="Cambria Math" panose="02040503050406030204" pitchFamily="18" charset="0"/>
                            <a:cs typeface="Times New Roman" panose="02020603050405020304" pitchFamily="18" charset="0"/>
                          </a:rPr>
                        </m:ctrlPr>
                      </m:dPr>
                      <m:e>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up>
                            <m:r>
                              <a:rPr lang="en-US" sz="1600" i="1">
                                <a:latin typeface="Cambria Math" panose="02040503050406030204" pitchFamily="18" charset="0"/>
                                <a:cs typeface="Times New Roman" panose="02020603050405020304" pitchFamily="18" charset="0"/>
                              </a:rPr>
                              <m:t>4</m:t>
                            </m:r>
                          </m:sup>
                        </m:sSubSup>
                      </m:e>
                    </m:d>
                  </m:oMath>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Then</a:t>
                </a:r>
              </a:p>
              <a:p>
                <a:pPr marL="1460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𝑚</m:t>
                          </m:r>
                        </m:e>
                        <m:sub>
                          <m:r>
                            <a:rPr lang="en-US" sz="1600" b="0" i="1" smtClean="0">
                              <a:latin typeface="Cambria Math" panose="02040503050406030204" pitchFamily="18" charset="0"/>
                              <a:cs typeface="Times New Roman" panose="02020603050405020304" pitchFamily="18" charset="0"/>
                            </a:rPr>
                            <m:t>4</m:t>
                          </m:r>
                        </m:sub>
                      </m:sSub>
                      <m:r>
                        <a:rPr lang="en-US" sz="1600" i="1">
                          <a:latin typeface="Cambria Math" panose="02040503050406030204" pitchFamily="18" charset="0"/>
                          <a:cs typeface="Times New Roman" panose="02020603050405020304" pitchFamily="18" charset="0"/>
                        </a:rPr>
                        <m:t>=3</m:t>
                      </m:r>
                      <m:d>
                        <m:dPr>
                          <m:ctrlPr>
                            <a:rPr lang="en-US" sz="1600" i="1">
                              <a:latin typeface="Cambria Math" panose="02040503050406030204" pitchFamily="18" charset="0"/>
                              <a:cs typeface="Times New Roman" panose="02020603050405020304" pitchFamily="18" charset="0"/>
                            </a:rPr>
                          </m:ctrlPr>
                        </m:dPr>
                        <m:e>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𝑜</m:t>
                              </m:r>
                            </m:sub>
                            <m:sup>
                              <m:r>
                                <a:rPr lang="en-US" sz="1600" i="1">
                                  <a:latin typeface="Cambria Math" panose="02040503050406030204" pitchFamily="18" charset="0"/>
                                  <a:cs typeface="Times New Roman" panose="02020603050405020304" pitchFamily="18" charset="0"/>
                                </a:rPr>
                                <m:t>2</m:t>
                              </m:r>
                            </m:sup>
                          </m:sSubSup>
                          <m:r>
                            <a:rPr lang="en-US" sz="1600" i="1">
                              <a:latin typeface="Cambria Math" panose="02040503050406030204" pitchFamily="18" charset="0"/>
                              <a:cs typeface="Times New Roman" panose="02020603050405020304" pitchFamily="18" charset="0"/>
                            </a:rPr>
                            <m:t>+2</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0</m:t>
                              </m:r>
                            </m:sub>
                          </m:sSub>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r>
                            <a:rPr lang="en-US" sz="1600" i="1">
                              <a:latin typeface="Cambria Math" panose="02040503050406030204" pitchFamily="18" charset="0"/>
                              <a:cs typeface="Times New Roman" panose="02020603050405020304" pitchFamily="18" charset="0"/>
                            </a:rPr>
                            <m:t>𝑉𝑎𝑟</m:t>
                          </m:r>
                          <m:d>
                            <m:dPr>
                              <m:ctrlPr>
                                <a:rPr lang="en-US" sz="1600" i="1">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d>
                          <m:r>
                            <a:rPr lang="en-US" sz="1600" i="1">
                              <a:latin typeface="Cambria Math" panose="02040503050406030204" pitchFamily="18" charset="0"/>
                              <a:cs typeface="Times New Roman" panose="02020603050405020304" pitchFamily="18" charset="0"/>
                            </a:rPr>
                            <m:t>+</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𝑚</m:t>
                              </m:r>
                            </m:e>
                            <m:sub>
                              <m:r>
                                <a:rPr lang="en-US" sz="1600" i="1">
                                  <a:latin typeface="Cambria Math" panose="02040503050406030204" pitchFamily="18" charset="0"/>
                                  <a:cs typeface="Times New Roman" panose="02020603050405020304" pitchFamily="18" charset="0"/>
                                </a:rPr>
                                <m:t>4</m:t>
                              </m:r>
                            </m:sub>
                          </m:sSub>
                        </m:e>
                      </m:d>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3</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𝑜</m:t>
                          </m:r>
                        </m:sub>
                        <m:sup>
                          <m:r>
                            <a:rPr lang="en-US" sz="1600" i="1">
                              <a:latin typeface="Cambria Math" panose="02040503050406030204" pitchFamily="18" charset="0"/>
                              <a:cs typeface="Times New Roman" panose="02020603050405020304" pitchFamily="18" charset="0"/>
                            </a:rPr>
                            <m:t>2</m:t>
                          </m:r>
                        </m:sup>
                      </m:sSubSup>
                      <m:d>
                        <m:dPr>
                          <m:ctrlPr>
                            <a:rPr lang="en-US" sz="1600" i="1">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m:t>
                          </m:r>
                          <m:r>
                            <a:rPr lang="en-US" sz="1600" i="1">
                              <a:latin typeface="Cambria Math" panose="02040503050406030204" pitchFamily="18" charset="0"/>
                              <a:cs typeface="Times New Roman" panose="02020603050405020304" pitchFamily="18" charset="0"/>
                            </a:rPr>
                            <m:t>+2</m:t>
                          </m:r>
                          <m:f>
                            <m:fPr>
                              <m:ctrlPr>
                                <a:rPr lang="en-US" sz="1600" i="1" smtClean="0">
                                  <a:latin typeface="Cambria Math" panose="02040503050406030204" pitchFamily="18" charset="0"/>
                                  <a:cs typeface="Times New Roman" panose="02020603050405020304" pitchFamily="18" charset="0"/>
                                </a:rPr>
                              </m:ctrlPr>
                            </m:fPr>
                            <m:num>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num>
                            <m:den>
                              <m:r>
                                <a:rPr lang="en-US" sz="1600" i="1">
                                  <a:latin typeface="Cambria Math" panose="02040503050406030204" pitchFamily="18" charset="0"/>
                                  <a:cs typeface="Times New Roman" panose="02020603050405020304" pitchFamily="18" charset="0"/>
                                </a:rPr>
                                <m:t>(1−</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den>
                          </m:f>
                          <m:r>
                            <a:rPr lang="en-US" sz="1600" i="1">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3</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𝑚</m:t>
                              </m:r>
                            </m:e>
                            <m:sub>
                              <m:r>
                                <a:rPr lang="en-US" sz="1600" i="1">
                                  <a:latin typeface="Cambria Math" panose="02040503050406030204" pitchFamily="18" charset="0"/>
                                  <a:cs typeface="Times New Roman" panose="02020603050405020304" pitchFamily="18" charset="0"/>
                                </a:rPr>
                                <m:t>4</m:t>
                              </m:r>
                            </m:sub>
                          </m:sSub>
                        </m:e>
                      </m:d>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𝑚</m:t>
                          </m:r>
                        </m:e>
                        <m:sub>
                          <m:r>
                            <a:rPr lang="en-US" sz="1600" b="0" i="1" smtClean="0">
                              <a:latin typeface="Cambria Math" panose="02040503050406030204" pitchFamily="18" charset="0"/>
                              <a:cs typeface="Times New Roman" panose="02020603050405020304" pitchFamily="18" charset="0"/>
                            </a:rPr>
                            <m:t>4</m:t>
                          </m:r>
                        </m:sub>
                      </m:sSub>
                      <m:r>
                        <a:rPr lang="en-US" sz="1600" i="1">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3</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𝑜</m:t>
                              </m:r>
                            </m:sub>
                            <m:sup>
                              <m:r>
                                <a:rPr lang="en-US" sz="1600" i="1">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1</m:t>
                          </m:r>
                          <m:r>
                            <a:rPr lang="en-US" sz="1600" b="0" i="1" smtClean="0">
                              <a:latin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num>
                        <m:den>
                          <m:r>
                            <a:rPr lang="en-US" sz="1600" b="0" i="1"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1−</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1−</m:t>
                          </m:r>
                          <m:r>
                            <a:rPr lang="en-US" sz="1600" b="0" i="1" smtClean="0">
                              <a:latin typeface="Cambria Math" panose="02040503050406030204" pitchFamily="18" charset="0"/>
                              <a:cs typeface="Times New Roman" panose="02020603050405020304" pitchFamily="18" charset="0"/>
                            </a:rPr>
                            <m:t>3</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m:t>
                          </m:r>
                        </m:den>
                      </m:f>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This result has two important implications: as the fourth moment of</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 </m:t>
                        </m:r>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is positive , we see that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must also satisfy the condition </a:t>
                </a:r>
                <a14:m>
                  <m:oMath xmlns:m="http://schemas.openxmlformats.org/officeDocument/2006/math">
                    <m:r>
                      <a:rPr lang="en-US" sz="1600" i="1">
                        <a:latin typeface="Cambria Math" panose="02040503050406030204" pitchFamily="18" charset="0"/>
                        <a:cs typeface="Times New Roman" panose="02020603050405020304" pitchFamily="18" charset="0"/>
                      </a:rPr>
                      <m:t>1−3</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oMath>
                </a14:m>
                <a:r>
                  <a:rPr lang="en-US" sz="1600" dirty="0">
                    <a:latin typeface="Times New Roman" panose="02020603050405020304" pitchFamily="18" charset="0"/>
                    <a:cs typeface="Times New Roman" panose="02020603050405020304" pitchFamily="18" charset="0"/>
                  </a:rPr>
                  <a:t>&gt;0, where 0≤</a:t>
                </a:r>
                <a:r>
                  <a:rPr lang="en-US" sz="1600" dirty="0">
                    <a:cs typeface="Times New Roman" panose="02020603050405020304" pitchFamily="18" charset="0"/>
                  </a:rPr>
                  <a:t> </a:t>
                </a:r>
                <a14:m>
                  <m:oMath xmlns:m="http://schemas.openxmlformats.org/officeDocument/2006/math">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oMath>
                </a14:m>
                <a:r>
                  <a:rPr lang="en-US" sz="1600" dirty="0">
                    <a:latin typeface="Times New Roman" panose="02020603050405020304" pitchFamily="18" charset="0"/>
                    <a:cs typeface="Times New Roman" panose="02020603050405020304" pitchFamily="18" charset="0"/>
                  </a:rPr>
                  <a:t>&lt;</a:t>
                </a:r>
                <a14:m>
                  <m:oMath xmlns:m="http://schemas.openxmlformats.org/officeDocument/2006/math">
                    <m:f>
                      <m:fPr>
                        <m:ctrlPr>
                          <a:rPr lang="en-US" sz="1600" i="1" dirty="0" smtClean="0">
                            <a:latin typeface="Cambria Math" panose="02040503050406030204" pitchFamily="18" charset="0"/>
                            <a:cs typeface="Times New Roman" panose="02020603050405020304" pitchFamily="18" charset="0"/>
                          </a:rPr>
                        </m:ctrlPr>
                      </m:fPr>
                      <m:num>
                        <m:r>
                          <a:rPr lang="en-US" sz="1600" b="0" i="1" dirty="0" smtClean="0">
                            <a:latin typeface="Cambria Math" panose="02040503050406030204" pitchFamily="18" charset="0"/>
                            <a:cs typeface="Times New Roman" panose="02020603050405020304" pitchFamily="18" charset="0"/>
                          </a:rPr>
                          <m:t>1</m:t>
                        </m:r>
                      </m:num>
                      <m:den>
                        <m:r>
                          <a:rPr lang="en-US" sz="1600" b="0" i="1" dirty="0" smtClean="0">
                            <a:latin typeface="Cambria Math" panose="02040503050406030204" pitchFamily="18" charset="0"/>
                            <a:cs typeface="Times New Roman" panose="02020603050405020304" pitchFamily="18" charset="0"/>
                          </a:rPr>
                          <m:t>3</m:t>
                        </m:r>
                      </m:den>
                    </m:f>
                  </m:oMath>
                </a14:m>
                <a:r>
                  <a:rPr lang="en-US" sz="1600" dirty="0">
                    <a:latin typeface="Times New Roman" panose="02020603050405020304" pitchFamily="18" charset="0"/>
                    <a:cs typeface="Times New Roman" panose="02020603050405020304" pitchFamily="18" charset="0"/>
                  </a:rPr>
                  <a:t> and the unconditional kurtosis of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is </a:t>
                </a:r>
              </a:p>
              <a:p>
                <a:pPr marL="146050" indent="0" algn="just">
                  <a:lnSpc>
                    <a:spcPct val="150000"/>
                  </a:lnSpc>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𝐸</m:t>
                          </m:r>
                          <m:r>
                            <a:rPr lang="en-US" sz="1600" b="0" i="1" smtClean="0">
                              <a:latin typeface="Cambria Math" panose="02040503050406030204" pitchFamily="18" charset="0"/>
                              <a:cs typeface="Times New Roman" panose="02020603050405020304" pitchFamily="18" charset="0"/>
                            </a:rPr>
                            <m:t>[</m:t>
                          </m:r>
                          <m:sSubSup>
                            <m:sSubSupPr>
                              <m:ctrlPr>
                                <a:rPr lang="en-US" sz="1600" i="1">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sub>
                            <m:sup>
                              <m:r>
                                <a:rPr lang="en-US" sz="1600" b="0" i="1" smtClean="0">
                                  <a:latin typeface="Cambria Math" panose="02040503050406030204" pitchFamily="18" charset="0"/>
                                  <a:cs typeface="Times New Roman" panose="02020603050405020304" pitchFamily="18" charset="0"/>
                                </a:rPr>
                                <m:t>4</m:t>
                              </m:r>
                            </m:sup>
                          </m:sSubSup>
                          <m:r>
                            <a:rPr lang="en-US" sz="1600" b="0" i="1" smtClean="0">
                              <a:latin typeface="Cambria Math" panose="02040503050406030204" pitchFamily="18" charset="0"/>
                              <a:cs typeface="Times New Roman" panose="02020603050405020304" pitchFamily="18" charset="0"/>
                            </a:rPr>
                            <m:t>]</m:t>
                          </m:r>
                        </m:num>
                        <m:den>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𝑉𝑎𝑟</m:t>
                          </m:r>
                          <m:d>
                            <m:dPr>
                              <m:begChr m:val="["/>
                              <m:endChr m:val="]"/>
                              <m:ctrlPr>
                                <a:rPr lang="en-US" sz="1600" b="0" i="1" smtClean="0">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𝑦</m:t>
                                  </m:r>
                                </m:e>
                                <m:sub>
                                  <m:r>
                                    <a:rPr lang="en-US" sz="1600" i="1">
                                      <a:latin typeface="Cambria Math" panose="02040503050406030204" pitchFamily="18" charset="0"/>
                                      <a:cs typeface="Times New Roman" panose="02020603050405020304" pitchFamily="18" charset="0"/>
                                    </a:rPr>
                                    <m:t>𝑡</m:t>
                                  </m:r>
                                </m:sub>
                              </m:sSub>
                            </m:e>
                          </m:d>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=3</m:t>
                      </m:r>
                      <m:f>
                        <m:fPr>
                          <m:ctrlPr>
                            <a:rPr lang="en-US" sz="1600" b="0" i="1" smtClean="0">
                              <a:latin typeface="Cambria Math" panose="02040503050406030204" pitchFamily="18" charset="0"/>
                              <a:cs typeface="Times New Roman" panose="02020603050405020304" pitchFamily="18" charset="0"/>
                            </a:rPr>
                          </m:ctrlPr>
                        </m:fPr>
                        <m:num>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𝑜</m:t>
                              </m:r>
                            </m:sub>
                            <m:sup>
                              <m:r>
                                <a:rPr lang="en-US" sz="1600" i="1">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(1+</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num>
                        <m:den>
                          <m:r>
                            <a:rPr lang="en-US" sz="1600" b="0" i="1"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1−</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1−3</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sSup>
                            <m:sSupPr>
                              <m:ctrlPr>
                                <a:rPr lang="en-US" sz="1600" b="0" i="1" smtClean="0">
                                  <a:latin typeface="Cambria Math" panose="02040503050406030204" pitchFamily="18" charset="0"/>
                                  <a:cs typeface="Times New Roman" panose="02020603050405020304" pitchFamily="18" charset="0"/>
                                </a:rPr>
                              </m:ctrlPr>
                            </m:sSupPr>
                            <m:e>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1−</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1</m:t>
                                      </m:r>
                                    </m:sub>
                                  </m:sSub>
                                </m:e>
                              </m:d>
                            </m:e>
                            <m:sup>
                              <m:r>
                                <a:rPr lang="en-US" sz="1600" b="0" i="1" smtClean="0">
                                  <a:latin typeface="Cambria Math" panose="02040503050406030204" pitchFamily="18" charset="0"/>
                                  <a:cs typeface="Times New Roman" panose="02020603050405020304" pitchFamily="18" charset="0"/>
                                </a:rPr>
                                <m:t>2</m:t>
                              </m:r>
                            </m:sup>
                          </m:sSup>
                        </m:num>
                        <m:den>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cs typeface="Times New Roman" panose="02020603050405020304" pitchFamily="18" charset="0"/>
                                </a:rPr>
                                <m:t>𝑜</m:t>
                              </m:r>
                            </m:sub>
                            <m:sup>
                              <m:r>
                                <a:rPr lang="en-US" sz="1600" i="1">
                                  <a:latin typeface="Cambria Math" panose="02040503050406030204" pitchFamily="18" charset="0"/>
                                  <a:cs typeface="Times New Roman" panose="02020603050405020304" pitchFamily="18" charset="0"/>
                                </a:rPr>
                                <m:t>2</m:t>
                              </m:r>
                            </m:sup>
                          </m:sSubSup>
                        </m:den>
                      </m:f>
                      <m:r>
                        <a:rPr lang="en-US" sz="1600" b="0" i="1" smtClean="0">
                          <a:latin typeface="Cambria Math" panose="02040503050406030204" pitchFamily="18" charset="0"/>
                          <a:cs typeface="Times New Roman" panose="02020603050405020304" pitchFamily="18" charset="0"/>
                        </a:rPr>
                        <m:t>=3</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num>
                        <m:den>
                          <m:r>
                            <a:rPr lang="en-US" sz="1600" i="1">
                              <a:latin typeface="Cambria Math" panose="02040503050406030204" pitchFamily="18" charset="0"/>
                              <a:cs typeface="Times New Roman" panose="02020603050405020304" pitchFamily="18" charset="0"/>
                            </a:rPr>
                            <m:t>1−3</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2</m:t>
                              </m:r>
                            </m:sup>
                          </m:sSubSup>
                        </m:den>
                      </m:f>
                      <m:r>
                        <a:rPr lang="en-US" sz="1600" b="0" i="1" smtClean="0">
                          <a:latin typeface="Cambria Math" panose="02040503050406030204" pitchFamily="18" charset="0"/>
                          <a:cs typeface="Times New Roman" panose="02020603050405020304" pitchFamily="18" charset="0"/>
                        </a:rPr>
                        <m:t>&gt;3</m:t>
                      </m:r>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20C71734-00B6-3D67-24C1-A5CDEFC15C9A}"/>
                  </a:ext>
                </a:extLst>
              </p:cNvPr>
              <p:cNvSpPr>
                <a:spLocks noGrp="1" noRot="1" noChangeAspect="1" noMove="1" noResize="1" noEditPoints="1" noAdjustHandles="1" noChangeArrowheads="1" noChangeShapeType="1" noTextEdit="1"/>
              </p:cNvSpPr>
              <p:nvPr>
                <p:ph type="body" idx="1"/>
              </p:nvPr>
            </p:nvSpPr>
            <p:spPr>
              <a:xfrm>
                <a:off x="263471" y="263470"/>
                <a:ext cx="8609309" cy="4618495"/>
              </a:xfrm>
              <a:blipFill>
                <a:blip r:embed="rId2"/>
                <a:stretch>
                  <a:fillRect r="-354"/>
                </a:stretch>
              </a:blipFill>
            </p:spPr>
            <p:txBody>
              <a:bodyPr/>
              <a:lstStyle/>
              <a:p>
                <a:r>
                  <a:rPr lang="en-US">
                    <a:noFill/>
                  </a:rPr>
                  <a:t> </a:t>
                </a:r>
              </a:p>
            </p:txBody>
          </p:sp>
        </mc:Fallback>
      </mc:AlternateContent>
    </p:spTree>
    <p:extLst>
      <p:ext uri="{BB962C8B-B14F-4D97-AF65-F5344CB8AC3E}">
        <p14:creationId xmlns:p14="http://schemas.microsoft.com/office/powerpoint/2010/main" val="260145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95C85CD-C65C-66D1-A216-1C5BDAEE4F7D}"/>
                  </a:ext>
                </a:extLst>
              </p:cNvPr>
              <p:cNvSpPr>
                <a:spLocks noGrp="1"/>
              </p:cNvSpPr>
              <p:nvPr>
                <p:ph type="body" idx="1"/>
              </p:nvPr>
            </p:nvSpPr>
            <p:spPr>
              <a:xfrm>
                <a:off x="271220" y="278970"/>
                <a:ext cx="8694549" cy="4579750"/>
              </a:xfrm>
            </p:spPr>
            <p:txBody>
              <a:bodyPr>
                <a:normAutofit fontScale="85000" lnSpcReduction="20000"/>
              </a:bodyPr>
              <a:lstStyle/>
              <a:p>
                <a:pPr marL="146050" indent="0">
                  <a:lnSpc>
                    <a:spcPct val="160000"/>
                  </a:lnSpc>
                  <a:buNone/>
                </a:pPr>
                <a:r>
                  <a:rPr lang="en-US" sz="1600" dirty="0">
                    <a:latin typeface="Times New Roman" panose="02020603050405020304" pitchFamily="18" charset="0"/>
                    <a:cs typeface="Times New Roman" panose="02020603050405020304" pitchFamily="18" charset="0"/>
                  </a:rPr>
                  <a:t>Advantages of ARCH (1)</a:t>
                </a:r>
              </a:p>
              <a:p>
                <a:pPr algn="just">
                  <a:lnSpc>
                    <a:spcPct val="160000"/>
                  </a:lnSpc>
                  <a:buFont typeface="+mj-lt"/>
                  <a:buAutoNum type="arabicPeriod"/>
                </a:pPr>
                <a:r>
                  <a:rPr lang="en-US" sz="1600" dirty="0">
                    <a:latin typeface="Times New Roman" panose="02020603050405020304" pitchFamily="18" charset="0"/>
                    <a:cs typeface="Times New Roman" panose="02020603050405020304" pitchFamily="18" charset="0"/>
                  </a:rPr>
                  <a:t>The model can produce volatility clusters</a:t>
                </a:r>
              </a:p>
              <a:p>
                <a:pPr algn="just">
                  <a:lnSpc>
                    <a:spcPct val="160000"/>
                  </a:lnSpc>
                  <a:buFont typeface="+mj-lt"/>
                  <a:buAutoNum type="arabicPeriod"/>
                </a:pPr>
                <a:r>
                  <a:rPr lang="en-US" sz="1600" dirty="0">
                    <a:latin typeface="Times New Roman" panose="02020603050405020304" pitchFamily="18" charset="0"/>
                    <a:cs typeface="Times New Roman" panose="02020603050405020304" pitchFamily="18" charset="0"/>
                  </a:rPr>
                  <a:t>The shocks </a:t>
                </a:r>
                <a:r>
                  <a:rPr lang="en-US" sz="1600" dirty="0" err="1">
                    <a:latin typeface="Times New Roman" panose="02020603050405020304" pitchFamily="18" charset="0"/>
                    <a:cs typeface="Times New Roman" panose="02020603050405020304" pitchFamily="18" charset="0"/>
                  </a:rPr>
                  <a:t>yt</a:t>
                </a:r>
                <a:r>
                  <a:rPr lang="en-US" sz="1600" dirty="0">
                    <a:latin typeface="Times New Roman" panose="02020603050405020304" pitchFamily="18" charset="0"/>
                    <a:cs typeface="Times New Roman" panose="02020603050405020304" pitchFamily="18" charset="0"/>
                  </a:rPr>
                  <a:t> in the model have heavy tails</a:t>
                </a:r>
              </a:p>
              <a:p>
                <a:pPr marL="146050" indent="0" algn="just">
                  <a:lnSpc>
                    <a:spcPct val="160000"/>
                  </a:lnSpc>
                  <a:buNone/>
                </a:pPr>
                <a:r>
                  <a:rPr lang="en-US" sz="1600" dirty="0">
                    <a:latin typeface="Times New Roman" panose="02020603050405020304" pitchFamily="18" charset="0"/>
                    <a:cs typeface="Times New Roman" panose="02020603050405020304" pitchFamily="18" charset="0"/>
                  </a:rPr>
                  <a:t>Disadvantages</a:t>
                </a:r>
              </a:p>
              <a:p>
                <a:pPr marL="488950" indent="-342900" algn="just">
                  <a:lnSpc>
                    <a:spcPct val="160000"/>
                  </a:lnSpc>
                  <a:buAutoNum type="arabicPeriod"/>
                </a:pPr>
                <a:r>
                  <a:rPr lang="en-US" sz="1600" dirty="0">
                    <a:latin typeface="Times New Roman" panose="02020603050405020304" pitchFamily="18" charset="0"/>
                    <a:cs typeface="Times New Roman" panose="02020603050405020304" pitchFamily="18" charset="0"/>
                  </a:rPr>
                  <a:t>The model assumes that positive and negative shocks have the same effects on volatility, since it depends on the square of the previous shocks.</a:t>
                </a:r>
              </a:p>
              <a:p>
                <a:pPr algn="just">
                  <a:lnSpc>
                    <a:spcPct val="160000"/>
                  </a:lnSpc>
                  <a:buFont typeface="+mj-lt"/>
                  <a:buAutoNum type="arabicPeriod"/>
                </a:pPr>
                <a:r>
                  <a:rPr lang="en-US" sz="1600" dirty="0">
                    <a:latin typeface="Times New Roman" panose="02020603050405020304" pitchFamily="18" charset="0"/>
                    <a:cs typeface="Times New Roman" panose="02020603050405020304" pitchFamily="18" charset="0"/>
                  </a:rPr>
                  <a:t>The ARCH model is rather restrictive. </a:t>
                </a:r>
              </a:p>
              <a:p>
                <a:pPr marL="603250" lvl="1" indent="0" algn="just">
                  <a:lnSpc>
                    <a:spcPct val="160000"/>
                  </a:lnSpc>
                  <a:buNone/>
                </a:pPr>
                <a:r>
                  <a:rPr lang="en-US" sz="1400" dirty="0">
                    <a:latin typeface="Times New Roman" panose="02020603050405020304" pitchFamily="18" charset="0"/>
                    <a:cs typeface="Times New Roman" panose="02020603050405020304" pitchFamily="18" charset="0"/>
                  </a:rPr>
                  <a:t>For instance, the </a:t>
                </a:r>
                <a14:m>
                  <m:oMath xmlns:m="http://schemas.openxmlformats.org/officeDocument/2006/math">
                    <m:sSubSup>
                      <m:sSubSupPr>
                        <m:ctrlPr>
                          <a:rPr lang="en-US" sz="1400" i="1" smtClean="0">
                            <a:latin typeface="Cambria Math" panose="02040503050406030204" pitchFamily="18" charset="0"/>
                            <a:cs typeface="Times New Roman" panose="02020603050405020304" pitchFamily="18" charset="0"/>
                          </a:rPr>
                        </m:ctrlPr>
                      </m:sSubSupPr>
                      <m:e>
                        <m:r>
                          <a:rPr lang="en-US" sz="14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4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400" i="1">
                            <a:latin typeface="Cambria Math" panose="02040503050406030204" pitchFamily="18" charset="0"/>
                            <a:cs typeface="Times New Roman" panose="02020603050405020304" pitchFamily="18" charset="0"/>
                          </a:rPr>
                          <m:t>2</m:t>
                        </m:r>
                      </m:sup>
                    </m:sSubSup>
                    <m:r>
                      <a:rPr lang="en-US" sz="1400" i="1">
                        <a:latin typeface="Cambria Math" panose="02040503050406030204" pitchFamily="18" charset="0"/>
                        <a:cs typeface="Times New Roman" panose="02020603050405020304" pitchFamily="18" charset="0"/>
                      </a:rPr>
                      <m:t> </m:t>
                    </m:r>
                  </m:oMath>
                </a14:m>
                <a:r>
                  <a:rPr lang="en-US" sz="1400" dirty="0">
                    <a:latin typeface="Times New Roman" panose="02020603050405020304" pitchFamily="18" charset="0"/>
                    <a:cs typeface="Times New Roman" panose="02020603050405020304" pitchFamily="18" charset="0"/>
                  </a:rPr>
                  <a:t>parameter in the model must be between 0≤</a:t>
                </a:r>
                <a:r>
                  <a:rPr lang="en-US" sz="1400" dirty="0">
                    <a:cs typeface="Times New Roman" panose="02020603050405020304" pitchFamily="18" charset="0"/>
                  </a:rPr>
                  <a:t> </a:t>
                </a:r>
                <a14:m>
                  <m:oMath xmlns:m="http://schemas.openxmlformats.org/officeDocument/2006/math">
                    <m:sSubSup>
                      <m:sSubSupPr>
                        <m:ctrlPr>
                          <a:rPr lang="en-US" sz="1400" i="1">
                            <a:latin typeface="Cambria Math" panose="02040503050406030204" pitchFamily="18" charset="0"/>
                            <a:cs typeface="Times New Roman" panose="02020603050405020304" pitchFamily="18" charset="0"/>
                          </a:rPr>
                        </m:ctrlPr>
                      </m:sSubSupPr>
                      <m:e>
                        <m:r>
                          <a:rPr lang="en-US" sz="14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4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400" i="1">
                            <a:latin typeface="Cambria Math" panose="02040503050406030204" pitchFamily="18" charset="0"/>
                            <a:cs typeface="Times New Roman" panose="02020603050405020304" pitchFamily="18" charset="0"/>
                          </a:rPr>
                          <m:t>2</m:t>
                        </m:r>
                      </m:sup>
                    </m:sSubSup>
                  </m:oMath>
                </a14:m>
                <a:r>
                  <a:rPr lang="en-US" sz="1400" dirty="0">
                    <a:latin typeface="Times New Roman" panose="02020603050405020304" pitchFamily="18" charset="0"/>
                    <a:cs typeface="Times New Roman" panose="02020603050405020304" pitchFamily="18" charset="0"/>
                  </a:rPr>
                  <a:t>&lt;</a:t>
                </a:r>
                <a14:m>
                  <m:oMath xmlns:m="http://schemas.openxmlformats.org/officeDocument/2006/math">
                    <m:f>
                      <m:fPr>
                        <m:ctrlPr>
                          <a:rPr lang="en-US" sz="1400" i="1" dirty="0">
                            <a:latin typeface="Cambria Math" panose="02040503050406030204" pitchFamily="18" charset="0"/>
                            <a:cs typeface="Times New Roman" panose="02020603050405020304" pitchFamily="18" charset="0"/>
                          </a:rPr>
                        </m:ctrlPr>
                      </m:fPr>
                      <m:num>
                        <m:r>
                          <a:rPr lang="en-US" sz="1400" i="1" dirty="0">
                            <a:latin typeface="Cambria Math" panose="02040503050406030204" pitchFamily="18" charset="0"/>
                            <a:cs typeface="Times New Roman" panose="02020603050405020304" pitchFamily="18" charset="0"/>
                          </a:rPr>
                          <m:t>1</m:t>
                        </m:r>
                      </m:num>
                      <m:den>
                        <m:r>
                          <a:rPr lang="en-US" sz="1400" i="1" dirty="0">
                            <a:latin typeface="Cambria Math" panose="02040503050406030204" pitchFamily="18" charset="0"/>
                            <a:cs typeface="Times New Roman" panose="02020603050405020304" pitchFamily="18" charset="0"/>
                          </a:rPr>
                          <m:t>3</m:t>
                        </m:r>
                      </m:den>
                    </m:f>
                  </m:oMath>
                </a14:m>
                <a:r>
                  <a:rPr lang="en-US" sz="1400" dirty="0">
                    <a:latin typeface="Times New Roman" panose="02020603050405020304" pitchFamily="18" charset="0"/>
                    <a:cs typeface="Times New Roman" panose="02020603050405020304" pitchFamily="18" charset="0"/>
                  </a:rPr>
                  <a:t> if the measure of volatility has a finite fourth moment. </a:t>
                </a:r>
              </a:p>
              <a:p>
                <a:pPr marL="603250" lvl="1" indent="0" algn="just">
                  <a:lnSpc>
                    <a:spcPct val="160000"/>
                  </a:lnSpc>
                  <a:buNone/>
                </a:pPr>
                <a:r>
                  <a:rPr lang="en-US" sz="1400" dirty="0">
                    <a:latin typeface="Times New Roman" panose="02020603050405020304" pitchFamily="18" charset="0"/>
                    <a:cs typeface="Times New Roman" panose="02020603050405020304" pitchFamily="18" charset="0"/>
                  </a:rPr>
                  <a:t>This constraint becomes complicated for higher-order ARCH models. This would limit the ability of ARCH models with Gaussian innovations to capture excess kurtosis.</a:t>
                </a:r>
                <a:endParaRPr lang="en-US" sz="1800" b="0" i="0" dirty="0">
                  <a:solidFill>
                    <a:srgbClr val="3C3C3C"/>
                  </a:solidFill>
                  <a:effectLst/>
                  <a:latin typeface="PT Serif" panose="020A0603040505020204" pitchFamily="18" charset="0"/>
                </a:endParaRPr>
              </a:p>
              <a:p>
                <a:pPr marL="488950" indent="-342900" algn="just">
                  <a:lnSpc>
                    <a:spcPct val="160000"/>
                  </a:lnSpc>
                  <a:buAutoNum type="arabicPeriod"/>
                </a:pPr>
                <a:r>
                  <a:rPr lang="en-US" sz="1600" dirty="0">
                    <a:latin typeface="Times New Roman" panose="02020603050405020304" pitchFamily="18" charset="0"/>
                    <a:cs typeface="Times New Roman" panose="02020603050405020304" pitchFamily="18" charset="0"/>
                  </a:rPr>
                  <a:t>The ARCH model does not provide any new insight into our understanding of the source of variations in a financial time series. It merely provides a mechanical way to describe the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of the conditional variance.</a:t>
                </a:r>
              </a:p>
              <a:p>
                <a:pPr marL="488950" indent="-342900" algn="just">
                  <a:lnSpc>
                    <a:spcPct val="160000"/>
                  </a:lnSpc>
                  <a:buAutoNum type="arabicPeriod"/>
                </a:pPr>
                <a:r>
                  <a:rPr lang="en-US" sz="1600" dirty="0">
                    <a:latin typeface="Times New Roman" panose="02020603050405020304" pitchFamily="18" charset="0"/>
                    <a:cs typeface="Times New Roman" panose="02020603050405020304" pitchFamily="18" charset="0"/>
                  </a:rPr>
                  <a:t>ARCH models are likely to over-predict the volatility because they respond slowly to large isolated shocks in the time series.</a:t>
                </a:r>
              </a:p>
            </p:txBody>
          </p:sp>
        </mc:Choice>
        <mc:Fallback xmlns="">
          <p:sp>
            <p:nvSpPr>
              <p:cNvPr id="3" name="Text Placeholder 2">
                <a:extLst>
                  <a:ext uri="{FF2B5EF4-FFF2-40B4-BE49-F238E27FC236}">
                    <a16:creationId xmlns:a16="http://schemas.microsoft.com/office/drawing/2014/main" id="{595C85CD-C65C-66D1-A216-1C5BDAEE4F7D}"/>
                  </a:ext>
                </a:extLst>
              </p:cNvPr>
              <p:cNvSpPr>
                <a:spLocks noGrp="1" noRot="1" noChangeAspect="1" noMove="1" noResize="1" noEditPoints="1" noAdjustHandles="1" noChangeArrowheads="1" noChangeShapeType="1" noTextEdit="1"/>
              </p:cNvSpPr>
              <p:nvPr>
                <p:ph type="body" idx="1"/>
              </p:nvPr>
            </p:nvSpPr>
            <p:spPr>
              <a:xfrm>
                <a:off x="271220" y="278970"/>
                <a:ext cx="8694549" cy="4579750"/>
              </a:xfrm>
              <a:blipFill>
                <a:blip r:embed="rId3"/>
                <a:stretch>
                  <a:fillRect r="-140"/>
                </a:stretch>
              </a:blipFill>
            </p:spPr>
            <p:txBody>
              <a:bodyPr/>
              <a:lstStyle/>
              <a:p>
                <a:r>
                  <a:rPr lang="en-US">
                    <a:noFill/>
                  </a:rPr>
                  <a:t> </a:t>
                </a:r>
              </a:p>
            </p:txBody>
          </p:sp>
        </mc:Fallback>
      </mc:AlternateContent>
    </p:spTree>
    <p:extLst>
      <p:ext uri="{BB962C8B-B14F-4D97-AF65-F5344CB8AC3E}">
        <p14:creationId xmlns:p14="http://schemas.microsoft.com/office/powerpoint/2010/main" val="272169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C6D03-B1AC-07AB-8D81-876EAE42D437}"/>
              </a:ext>
            </a:extLst>
          </p:cNvPr>
          <p:cNvPicPr>
            <a:picLocks noChangeAspect="1"/>
          </p:cNvPicPr>
          <p:nvPr/>
        </p:nvPicPr>
        <p:blipFill>
          <a:blip r:embed="rId2"/>
          <a:stretch>
            <a:fillRect/>
          </a:stretch>
        </p:blipFill>
        <p:spPr>
          <a:xfrm>
            <a:off x="1720313" y="1170122"/>
            <a:ext cx="6083084" cy="2139815"/>
          </a:xfrm>
          <a:prstGeom prst="rect">
            <a:avLst/>
          </a:prstGeom>
        </p:spPr>
      </p:pic>
    </p:spTree>
    <p:extLst>
      <p:ext uri="{BB962C8B-B14F-4D97-AF65-F5344CB8AC3E}">
        <p14:creationId xmlns:p14="http://schemas.microsoft.com/office/powerpoint/2010/main" val="4155109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11339CED-C33B-33AA-6754-CA304832091D}"/>
                  </a:ext>
                </a:extLst>
              </p:cNvPr>
              <p:cNvSpPr>
                <a:spLocks noGrp="1"/>
              </p:cNvSpPr>
              <p:nvPr>
                <p:ph type="body" idx="1"/>
              </p:nvPr>
            </p:nvSpPr>
            <p:spPr>
              <a:xfrm>
                <a:off x="0" y="0"/>
                <a:ext cx="9144000" cy="5143500"/>
              </a:xfrm>
            </p:spPr>
            <p:txBody>
              <a:bodyPr>
                <a:noAutofit/>
              </a:bodyPr>
              <a:lstStyle/>
              <a:p>
                <a:pPr algn="just">
                  <a:lnSpc>
                    <a:spcPct val="150000"/>
                  </a:lnSpc>
                </a:pPr>
                <a:r>
                  <a:rPr lang="en-US" sz="1700" dirty="0">
                    <a:latin typeface="Times New Roman" panose="02020603050405020304" pitchFamily="18" charset="0"/>
                    <a:cs typeface="Times New Roman" panose="02020603050405020304" pitchFamily="18" charset="0"/>
                  </a:rPr>
                  <a:t>There are a number of extensions and variants that have been proposed under the GARCH models. </a:t>
                </a:r>
              </a:p>
              <a:p>
                <a:pPr algn="just">
                  <a:lnSpc>
                    <a:spcPct val="150000"/>
                  </a:lnSpc>
                </a:pPr>
                <a:r>
                  <a:rPr lang="en-US" sz="1700" dirty="0">
                    <a:latin typeface="Times New Roman" panose="02020603050405020304" pitchFamily="18" charset="0"/>
                    <a:cs typeface="Times New Roman" panose="02020603050405020304" pitchFamily="18" charset="0"/>
                  </a:rPr>
                  <a:t>These variants are well classified into:</a:t>
                </a:r>
              </a:p>
              <a:p>
                <a:pPr lvl="1" algn="just">
                  <a:lnSpc>
                    <a:spcPct val="150000"/>
                  </a:lnSpc>
                </a:pPr>
                <a:r>
                  <a:rPr lang="en-US" sz="1700" dirty="0">
                    <a:latin typeface="Times New Roman" panose="02020603050405020304" pitchFamily="18" charset="0"/>
                    <a:cs typeface="Times New Roman" panose="02020603050405020304" pitchFamily="18" charset="0"/>
                  </a:rPr>
                  <a:t>Symmetric (</a:t>
                </a:r>
                <a:r>
                  <a:rPr lang="en-US" sz="1700" dirty="0" err="1">
                    <a:latin typeface="Times New Roman" panose="02020603050405020304" pitchFamily="18" charset="0"/>
                    <a:cs typeface="Times New Roman" panose="02020603050405020304" pitchFamily="18" charset="0"/>
                  </a:rPr>
                  <a:t>Garch</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Garch</a:t>
                </a:r>
                <a:r>
                  <a:rPr lang="en-US" sz="1700" dirty="0">
                    <a:latin typeface="Times New Roman" panose="02020603050405020304" pitchFamily="18" charset="0"/>
                    <a:cs typeface="Times New Roman" panose="02020603050405020304" pitchFamily="18" charset="0"/>
                  </a:rPr>
                  <a:t>-M models)</a:t>
                </a:r>
              </a:p>
              <a:p>
                <a:pPr lvl="1" algn="just">
                  <a:lnSpc>
                    <a:spcPct val="150000"/>
                  </a:lnSpc>
                </a:pPr>
                <a:r>
                  <a:rPr lang="en-US" sz="1700" dirty="0">
                    <a:latin typeface="Times New Roman" panose="02020603050405020304" pitchFamily="18" charset="0"/>
                    <a:cs typeface="Times New Roman" panose="02020603050405020304" pitchFamily="18" charset="0"/>
                  </a:rPr>
                  <a:t>Asymmetric (TGARCH, EGARCH, PGARCH)</a:t>
                </a:r>
              </a:p>
              <a:p>
                <a:pPr marL="146050" indent="0" algn="just">
                  <a:lnSpc>
                    <a:spcPct val="150000"/>
                  </a:lnSpc>
                  <a:buNone/>
                </a:pPr>
                <a:r>
                  <a:rPr lang="en-US" sz="1700" dirty="0">
                    <a:latin typeface="Times New Roman" panose="02020603050405020304" pitchFamily="18" charset="0"/>
                    <a:cs typeface="Times New Roman" panose="02020603050405020304" pitchFamily="18" charset="0"/>
                  </a:rPr>
                  <a:t>Definitions and assumptions </a:t>
                </a:r>
              </a:p>
              <a:p>
                <a:pPr algn="just">
                  <a:lnSpc>
                    <a:spcPct val="150000"/>
                  </a:lnSpc>
                </a:pPr>
                <a:r>
                  <a:rPr lang="en-US" sz="1700" dirty="0">
                    <a:latin typeface="Times New Roman" panose="02020603050405020304" pitchFamily="18" charset="0"/>
                    <a:cs typeface="Times New Roman" panose="02020603050405020304" pitchFamily="18" charset="0"/>
                  </a:rPr>
                  <a:t>Let </a:t>
                </a:r>
                <a:r>
                  <a:rPr lang="en-US" sz="1700" dirty="0" err="1">
                    <a:latin typeface="Times New Roman" panose="02020603050405020304" pitchFamily="18" charset="0"/>
                    <a:cs typeface="Times New Roman" panose="02020603050405020304" pitchFamily="18" charset="0"/>
                  </a:rPr>
                  <a:t>εt</a:t>
                </a:r>
                <a:r>
                  <a:rPr lang="en-US" sz="1700" dirty="0">
                    <a:latin typeface="Times New Roman" panose="02020603050405020304" pitchFamily="18" charset="0"/>
                    <a:cs typeface="Times New Roman" panose="02020603050405020304" pitchFamily="18" charset="0"/>
                  </a:rPr>
                  <a:t> denote a real-valued discrete time stochastic process and </a:t>
                </a:r>
                <a:r>
                  <a:rPr lang="en-US" sz="1700" dirty="0" err="1">
                    <a:latin typeface="Times New Roman" panose="02020603050405020304" pitchFamily="18" charset="0"/>
                    <a:cs typeface="Times New Roman" panose="02020603050405020304" pitchFamily="18" charset="0"/>
                  </a:rPr>
                  <a:t>ψt</a:t>
                </a:r>
                <a:r>
                  <a:rPr lang="en-US" sz="1700" dirty="0">
                    <a:latin typeface="Times New Roman" panose="02020603050405020304" pitchFamily="18" charset="0"/>
                    <a:cs typeface="Times New Roman" panose="02020603050405020304" pitchFamily="18" charset="0"/>
                  </a:rPr>
                  <a:t> denote the information set of all information through time t. </a:t>
                </a:r>
              </a:p>
              <a:p>
                <a:pPr algn="just">
                  <a:lnSpc>
                    <a:spcPct val="150000"/>
                  </a:lnSpc>
                </a:pPr>
                <a:r>
                  <a:rPr lang="en-US" sz="1700" dirty="0">
                    <a:latin typeface="Times New Roman" panose="02020603050405020304" pitchFamily="18" charset="0"/>
                    <a:cs typeface="Times New Roman" panose="02020603050405020304" pitchFamily="18" charset="0"/>
                  </a:rPr>
                  <a:t>We define the model that contains the features of both conditional mean and conditional variance as </a:t>
                </a:r>
                <a:endParaRPr lang="en-US" sz="1700" i="1" dirty="0">
                  <a:latin typeface="Cambria Math" panose="02040503050406030204" pitchFamily="18" charset="0"/>
                  <a:cs typeface="Times New Roman" panose="02020603050405020304" pitchFamily="18" charset="0"/>
                </a:endParaRPr>
              </a:p>
              <a:p>
                <a:pPr marL="1460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1700" i="1" smtClean="0">
                              <a:latin typeface="Cambria Math" panose="02040503050406030204" pitchFamily="18" charset="0"/>
                              <a:cs typeface="Times New Roman" panose="02020603050405020304" pitchFamily="18" charset="0"/>
                            </a:rPr>
                          </m:ctrlPr>
                        </m:sSubPr>
                        <m:e>
                          <m:r>
                            <a:rPr lang="en-US" sz="1700" b="0" i="1" smtClean="0">
                              <a:latin typeface="Cambria Math" panose="02040503050406030204" pitchFamily="18" charset="0"/>
                              <a:cs typeface="Times New Roman" panose="02020603050405020304" pitchFamily="18" charset="0"/>
                            </a:rPr>
                            <m:t>𝑟</m:t>
                          </m:r>
                        </m:e>
                        <m:sub>
                          <m:r>
                            <a:rPr lang="en-US" sz="1700" b="0" i="1" smtClean="0">
                              <a:latin typeface="Cambria Math" panose="02040503050406030204" pitchFamily="18" charset="0"/>
                              <a:cs typeface="Times New Roman" panose="02020603050405020304" pitchFamily="18" charset="0"/>
                            </a:rPr>
                            <m:t>𝑡</m:t>
                          </m:r>
                        </m:sub>
                      </m:sSub>
                      <m:r>
                        <a:rPr lang="en-US" sz="1700" b="0" i="1" smtClean="0">
                          <a:latin typeface="Cambria Math" panose="02040503050406030204" pitchFamily="18" charset="0"/>
                          <a:cs typeface="Times New Roman" panose="02020603050405020304" pitchFamily="18" charset="0"/>
                        </a:rPr>
                        <m:t>=</m:t>
                      </m:r>
                      <m:r>
                        <a:rPr lang="en-US" sz="1700" b="0" i="1" smtClean="0">
                          <a:latin typeface="Cambria Math" panose="02040503050406030204" pitchFamily="18" charset="0"/>
                          <a:cs typeface="Times New Roman" panose="02020603050405020304" pitchFamily="18" charset="0"/>
                        </a:rPr>
                        <m:t>𝐸</m:t>
                      </m:r>
                      <m:d>
                        <m:dPr>
                          <m:ctrlPr>
                            <a:rPr lang="en-US" sz="1700" b="0" i="1" smtClean="0">
                              <a:latin typeface="Cambria Math" panose="02040503050406030204" pitchFamily="18" charset="0"/>
                              <a:cs typeface="Times New Roman" panose="02020603050405020304" pitchFamily="18" charset="0"/>
                            </a:rPr>
                          </m:ctrlPr>
                        </m:dPr>
                        <m:e>
                          <m:f>
                            <m:fPr>
                              <m:ctrlPr>
                                <a:rPr lang="en-US" sz="1700" b="0" i="1" smtClean="0">
                                  <a:latin typeface="Cambria Math" panose="02040503050406030204" pitchFamily="18" charset="0"/>
                                  <a:cs typeface="Times New Roman" panose="02020603050405020304" pitchFamily="18" charset="0"/>
                                </a:rPr>
                              </m:ctrlPr>
                            </m:fPr>
                            <m:num>
                              <m:sSub>
                                <m:sSubPr>
                                  <m:ctrlPr>
                                    <a:rPr lang="en-US" sz="1700" b="0" i="1" smtClean="0">
                                      <a:latin typeface="Cambria Math" panose="02040503050406030204" pitchFamily="18" charset="0"/>
                                      <a:cs typeface="Times New Roman" panose="02020603050405020304" pitchFamily="18" charset="0"/>
                                    </a:rPr>
                                  </m:ctrlPr>
                                </m:sSubPr>
                                <m:e>
                                  <m:r>
                                    <a:rPr lang="en-US" sz="1700" b="0" i="1" smtClean="0">
                                      <a:latin typeface="Cambria Math" panose="02040503050406030204" pitchFamily="18" charset="0"/>
                                      <a:cs typeface="Times New Roman" panose="02020603050405020304" pitchFamily="18" charset="0"/>
                                    </a:rPr>
                                    <m:t>𝑟</m:t>
                                  </m:r>
                                </m:e>
                                <m:sub>
                                  <m:r>
                                    <a:rPr lang="en-US" sz="1700" b="0" i="1" smtClean="0">
                                      <a:latin typeface="Cambria Math" panose="02040503050406030204" pitchFamily="18" charset="0"/>
                                      <a:cs typeface="Times New Roman" panose="02020603050405020304" pitchFamily="18" charset="0"/>
                                    </a:rPr>
                                    <m:t>𝑡</m:t>
                                  </m:r>
                                </m:sub>
                              </m:sSub>
                            </m:num>
                            <m:den>
                              <m:sSub>
                                <m:sSubPr>
                                  <m:ctrlPr>
                                    <a:rPr lang="en-US" sz="1700" b="0" i="1" smtClean="0">
                                      <a:latin typeface="Cambria Math" panose="02040503050406030204" pitchFamily="18" charset="0"/>
                                      <a:cs typeface="Times New Roman" panose="02020603050405020304" pitchFamily="18" charset="0"/>
                                    </a:rPr>
                                  </m:ctrlPr>
                                </m:sSub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𝜑</m:t>
                                  </m:r>
                                </m:e>
                                <m:sub>
                                  <m:r>
                                    <a:rPr lang="en-US" sz="1700" b="0" i="1" smtClean="0">
                                      <a:latin typeface="Cambria Math" panose="02040503050406030204" pitchFamily="18" charset="0"/>
                                      <a:cs typeface="Times New Roman" panose="02020603050405020304" pitchFamily="18" charset="0"/>
                                    </a:rPr>
                                    <m:t>𝑡</m:t>
                                  </m:r>
                                </m:sub>
                              </m:sSub>
                            </m:den>
                          </m:f>
                          <m:r>
                            <a:rPr lang="en-US" sz="1700" b="0" i="1" smtClean="0">
                              <a:latin typeface="Cambria Math" panose="02040503050406030204" pitchFamily="18" charset="0"/>
                              <a:cs typeface="Times New Roman" panose="02020603050405020304" pitchFamily="18" charset="0"/>
                            </a:rPr>
                            <m:t>−1</m:t>
                          </m:r>
                        </m:e>
                      </m:d>
                      <m:r>
                        <a:rPr lang="en-US" sz="1700" b="0" i="1" smtClean="0">
                          <a:latin typeface="Cambria Math" panose="02040503050406030204" pitchFamily="18" charset="0"/>
                          <a:cs typeface="Times New Roman" panose="02020603050405020304" pitchFamily="18" charset="0"/>
                        </a:rPr>
                        <m:t>+</m:t>
                      </m:r>
                      <m:sSub>
                        <m:sSubPr>
                          <m:ctrlPr>
                            <a:rPr lang="en-US" sz="1700" b="0" i="1" smtClean="0">
                              <a:latin typeface="Cambria Math" panose="02040503050406030204" pitchFamily="18" charset="0"/>
                              <a:cs typeface="Times New Roman" panose="02020603050405020304" pitchFamily="18" charset="0"/>
                            </a:rPr>
                          </m:ctrlPr>
                        </m:sSub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1700" b="0" i="1" smtClean="0">
                              <a:latin typeface="Cambria Math" panose="02040503050406030204" pitchFamily="18" charset="0"/>
                              <a:cs typeface="Times New Roman" panose="02020603050405020304" pitchFamily="18" charset="0"/>
                            </a:rPr>
                            <m:t>𝑡</m:t>
                          </m:r>
                        </m:sub>
                      </m:sSub>
                      <m:r>
                        <a:rPr lang="en-US" sz="1700" b="0" i="1" smtClean="0">
                          <a:latin typeface="Cambria Math" panose="02040503050406030204" pitchFamily="18" charset="0"/>
                          <a:cs typeface="Times New Roman" panose="02020603050405020304" pitchFamily="18" charset="0"/>
                        </a:rPr>
                        <m:t>;</m:t>
                      </m:r>
                      <m:sSub>
                        <m:sSubPr>
                          <m:ctrlPr>
                            <a:rPr lang="en-US" sz="1700" b="0" i="1" smtClean="0">
                              <a:latin typeface="Cambria Math" panose="02040503050406030204" pitchFamily="18" charset="0"/>
                              <a:cs typeface="Times New Roman" panose="02020603050405020304" pitchFamily="18" charset="0"/>
                            </a:rPr>
                          </m:ctrlPr>
                        </m:sSub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1700" b="0" i="1" smtClean="0">
                              <a:latin typeface="Cambria Math" panose="02040503050406030204" pitchFamily="18" charset="0"/>
                              <a:cs typeface="Times New Roman" panose="02020603050405020304" pitchFamily="18" charset="0"/>
                            </a:rPr>
                            <m:t>𝑡</m:t>
                          </m:r>
                        </m:sub>
                      </m:sSub>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𝑁</m:t>
                      </m:r>
                      <m:r>
                        <a:rPr lang="en-US" sz="1700" b="0" i="1" smtClean="0">
                          <a:latin typeface="Cambria Math" panose="02040503050406030204" pitchFamily="18" charset="0"/>
                          <a:ea typeface="Cambria Math" panose="02040503050406030204" pitchFamily="18" charset="0"/>
                          <a:cs typeface="Times New Roman" panose="02020603050405020304" pitchFamily="18" charset="0"/>
                        </a:rPr>
                        <m:t>(0,</m:t>
                      </m:r>
                      <m:sSubSup>
                        <m:sSubSup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𝑇</m:t>
                          </m:r>
                        </m:sub>
                        <m: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2</m:t>
                          </m:r>
                        </m:sup>
                      </m:sSub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17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11339CED-C33B-33AA-6754-CA304832091D}"/>
                  </a:ext>
                </a:extLst>
              </p:cNvPr>
              <p:cNvSpPr>
                <a:spLocks noGrp="1" noRot="1" noChangeAspect="1" noMove="1" noResize="1" noEditPoints="1" noAdjustHandles="1" noChangeArrowheads="1" noChangeShapeType="1" noTextEdit="1"/>
              </p:cNvSpPr>
              <p:nvPr>
                <p:ph type="body" idx="1"/>
              </p:nvPr>
            </p:nvSpPr>
            <p:spPr>
              <a:xfrm>
                <a:off x="0" y="0"/>
                <a:ext cx="9144000" cy="5143500"/>
              </a:xfrm>
              <a:blipFill>
                <a:blip r:embed="rId2"/>
                <a:stretch>
                  <a:fillRect r="-400"/>
                </a:stretch>
              </a:blipFill>
            </p:spPr>
            <p:txBody>
              <a:bodyPr/>
              <a:lstStyle/>
              <a:p>
                <a:r>
                  <a:rPr lang="en-US">
                    <a:noFill/>
                  </a:rPr>
                  <a:t> </a:t>
                </a:r>
              </a:p>
            </p:txBody>
          </p:sp>
        </mc:Fallback>
      </mc:AlternateContent>
    </p:spTree>
    <p:extLst>
      <p:ext uri="{BB962C8B-B14F-4D97-AF65-F5344CB8AC3E}">
        <p14:creationId xmlns:p14="http://schemas.microsoft.com/office/powerpoint/2010/main" val="48031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body" idx="1"/>
          </p:nvPr>
        </p:nvSpPr>
        <p:spPr>
          <a:xfrm>
            <a:off x="254100" y="578644"/>
            <a:ext cx="8635800" cy="3986212"/>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SzPts val="2000"/>
              <a:buFont typeface="Times New Roman"/>
              <a:buChar char="●"/>
            </a:pPr>
            <a:r>
              <a:rPr lang="en" sz="1600" dirty="0">
                <a:latin typeface="Times New Roman"/>
                <a:ea typeface="Times New Roman"/>
                <a:cs typeface="Times New Roman"/>
                <a:sym typeface="Times New Roman"/>
              </a:rPr>
              <a:t>Volatility refers to the annualized standard deviation of the change in price or value of a financial security.</a:t>
            </a:r>
            <a:endParaRPr sz="1600" dirty="0">
              <a:latin typeface="Times New Roman"/>
              <a:ea typeface="Times New Roman"/>
              <a:cs typeface="Times New Roman"/>
              <a:sym typeface="Times New Roman"/>
            </a:endParaRPr>
          </a:p>
          <a:p>
            <a:pPr marL="101600" lvl="0" indent="0" algn="ctr" rtl="0">
              <a:spcBef>
                <a:spcPts val="0"/>
              </a:spcBef>
              <a:spcAft>
                <a:spcPts val="0"/>
              </a:spcAft>
              <a:buSzPts val="2000"/>
              <a:buNone/>
            </a:pPr>
            <a:r>
              <a:rPr lang="en" sz="1600" dirty="0">
                <a:latin typeface="Times New Roman"/>
                <a:ea typeface="Times New Roman"/>
                <a:cs typeface="Times New Roman"/>
                <a:sym typeface="Times New Roman"/>
              </a:rPr>
              <a:t>OR</a:t>
            </a:r>
          </a:p>
          <a:p>
            <a:pPr marL="457200" lvl="0" indent="-355600" algn="just" rtl="0">
              <a:spcBef>
                <a:spcPts val="0"/>
              </a:spcBef>
              <a:spcAft>
                <a:spcPts val="0"/>
              </a:spcAft>
              <a:buSzPts val="2000"/>
              <a:buFont typeface="Times New Roman"/>
              <a:buChar char="●"/>
            </a:pPr>
            <a:r>
              <a:rPr lang="en" sz="1600" dirty="0">
                <a:latin typeface="Times New Roman"/>
                <a:ea typeface="Times New Roman"/>
                <a:cs typeface="Times New Roman"/>
                <a:sym typeface="Times New Roman"/>
              </a:rPr>
              <a:t>Volatility refers to the spread of all likely outcomes of an uncertain variable in this case stock returns.</a:t>
            </a:r>
          </a:p>
          <a:p>
            <a:pPr marL="457200" lvl="0" indent="-355600" algn="just" rtl="0">
              <a:spcBef>
                <a:spcPts val="0"/>
              </a:spcBef>
              <a:spcAft>
                <a:spcPts val="0"/>
              </a:spcAft>
              <a:buSzPts val="2000"/>
              <a:buFont typeface="Times New Roman"/>
              <a:buChar char="●"/>
            </a:pPr>
            <a:r>
              <a:rPr lang="en-US" sz="1600" dirty="0">
                <a:latin typeface="Times New Roman"/>
                <a:ea typeface="Times New Roman"/>
                <a:cs typeface="Times New Roman"/>
                <a:sym typeface="Times New Roman"/>
              </a:rPr>
              <a:t>In finance, we estimate the volatility of an asset using the price of the security, its derivatives, or a combination of these two measures</a:t>
            </a:r>
            <a:endParaRPr sz="1600" dirty="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 sz="1600" dirty="0">
                <a:latin typeface="Times New Roman"/>
                <a:ea typeface="Times New Roman"/>
                <a:cs typeface="Times New Roman"/>
                <a:sym typeface="Times New Roman"/>
              </a:rPr>
              <a:t>Volatility forecasting is important because it helps in the following ways:</a:t>
            </a:r>
            <a:endParaRPr sz="1600" dirty="0">
              <a:latin typeface="Times New Roman"/>
              <a:ea typeface="Times New Roman"/>
              <a:cs typeface="Times New Roman"/>
              <a:sym typeface="Times New Roman"/>
            </a:endParaRPr>
          </a:p>
          <a:p>
            <a:pPr marL="914400" lvl="1" indent="-355600" algn="just" rtl="0">
              <a:spcBef>
                <a:spcPts val="0"/>
              </a:spcBef>
              <a:spcAft>
                <a:spcPts val="0"/>
              </a:spcAft>
              <a:buSzPts val="2000"/>
              <a:buFont typeface="Arial" panose="020B0604020202020204" pitchFamily="34" charset="0"/>
              <a:buChar char="•"/>
            </a:pPr>
            <a:r>
              <a:rPr lang="en" sz="1600" dirty="0">
                <a:latin typeface="Times New Roman"/>
                <a:ea typeface="Times New Roman"/>
                <a:cs typeface="Times New Roman"/>
                <a:sym typeface="Times New Roman"/>
              </a:rPr>
              <a:t>Risk management: High volatility could lead to losses while low volatility could lead to complacency and hence shocks.</a:t>
            </a:r>
            <a:endParaRPr sz="1600" dirty="0">
              <a:latin typeface="Times New Roman"/>
              <a:ea typeface="Times New Roman"/>
              <a:cs typeface="Times New Roman"/>
              <a:sym typeface="Times New Roman"/>
            </a:endParaRPr>
          </a:p>
          <a:p>
            <a:pPr marL="914400" lvl="1" indent="-355600" algn="just" rtl="0">
              <a:spcBef>
                <a:spcPts val="0"/>
              </a:spcBef>
              <a:spcAft>
                <a:spcPts val="0"/>
              </a:spcAft>
              <a:buSzPts val="2000"/>
              <a:buFont typeface="Arial" panose="020B0604020202020204" pitchFamily="34" charset="0"/>
              <a:buChar char="•"/>
            </a:pPr>
            <a:r>
              <a:rPr lang="en" sz="1600" dirty="0">
                <a:latin typeface="Times New Roman"/>
                <a:ea typeface="Times New Roman"/>
                <a:cs typeface="Times New Roman"/>
                <a:sym typeface="Times New Roman"/>
              </a:rPr>
              <a:t>Derivative Pricing and hedging</a:t>
            </a:r>
            <a:endParaRPr sz="1600" dirty="0">
              <a:latin typeface="Times New Roman"/>
              <a:ea typeface="Times New Roman"/>
              <a:cs typeface="Times New Roman"/>
              <a:sym typeface="Times New Roman"/>
            </a:endParaRPr>
          </a:p>
          <a:p>
            <a:pPr marL="914400" lvl="1" indent="-355600" algn="just" rtl="0">
              <a:spcBef>
                <a:spcPts val="0"/>
              </a:spcBef>
              <a:spcAft>
                <a:spcPts val="0"/>
              </a:spcAft>
              <a:buSzPts val="2000"/>
              <a:buFont typeface="Arial" panose="020B0604020202020204" pitchFamily="34" charset="0"/>
              <a:buChar char="•"/>
            </a:pPr>
            <a:r>
              <a:rPr lang="en" sz="1600" dirty="0">
                <a:latin typeface="Times New Roman"/>
                <a:ea typeface="Times New Roman"/>
                <a:cs typeface="Times New Roman"/>
                <a:sym typeface="Times New Roman"/>
              </a:rPr>
              <a:t>Market Timing</a:t>
            </a:r>
            <a:endParaRPr sz="1600" dirty="0">
              <a:latin typeface="Times New Roman"/>
              <a:ea typeface="Times New Roman"/>
              <a:cs typeface="Times New Roman"/>
              <a:sym typeface="Times New Roman"/>
            </a:endParaRPr>
          </a:p>
          <a:p>
            <a:pPr marL="914400" lvl="1" indent="-355600" algn="just" rtl="0">
              <a:spcBef>
                <a:spcPts val="0"/>
              </a:spcBef>
              <a:spcAft>
                <a:spcPts val="0"/>
              </a:spcAft>
              <a:buSzPts val="2000"/>
              <a:buFont typeface="Arial" panose="020B0604020202020204" pitchFamily="34" charset="0"/>
              <a:buChar char="•"/>
            </a:pPr>
            <a:r>
              <a:rPr lang="en" sz="1600" dirty="0">
                <a:latin typeface="Times New Roman"/>
                <a:ea typeface="Times New Roman"/>
                <a:cs typeface="Times New Roman"/>
                <a:sym typeface="Times New Roman"/>
              </a:rPr>
              <a:t>Portfolio selection</a:t>
            </a:r>
            <a:endParaRPr sz="1600" dirty="0">
              <a:latin typeface="Times New Roman"/>
              <a:ea typeface="Times New Roman"/>
              <a:cs typeface="Times New Roman"/>
              <a:sym typeface="Times New Roman"/>
            </a:endParaRPr>
          </a:p>
          <a:p>
            <a:pPr marL="0" lvl="0" indent="0" algn="just" rtl="0">
              <a:spcBef>
                <a:spcPts val="1200"/>
              </a:spcBef>
              <a:spcAft>
                <a:spcPts val="1200"/>
              </a:spcAft>
              <a:buNone/>
            </a:pPr>
            <a:endParaRPr sz="16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D105640-6592-9A1B-6F9E-83BD061BE77D}"/>
                  </a:ext>
                </a:extLst>
              </p:cNvPr>
              <p:cNvSpPr>
                <a:spLocks noGrp="1"/>
              </p:cNvSpPr>
              <p:nvPr>
                <p:ph type="body" idx="1"/>
              </p:nvPr>
            </p:nvSpPr>
            <p:spPr>
              <a:xfrm>
                <a:off x="0" y="0"/>
                <a:ext cx="9144000" cy="5143500"/>
              </a:xfrm>
            </p:spPr>
            <p:txBody>
              <a:bodyPr>
                <a:normAutofit/>
              </a:bodyPr>
              <a:lstStyle/>
              <a:p>
                <a:pPr algn="just">
                  <a:lnSpc>
                    <a:spcPct val="200000"/>
                  </a:lnSpc>
                  <a:defRPr/>
                </a:pP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above equation can be written as</a:t>
                </a:r>
              </a:p>
              <a:p>
                <a:pPr marL="146050" marR="0" lvl="0" indent="0" algn="just" defTabSz="685800" rtl="0" eaLnBrk="1" fontAlgn="auto" latinLnBrk="0" hangingPunct="1">
                  <a:lnSpc>
                    <a:spcPct val="200000"/>
                  </a:lnSpc>
                  <a:spcBef>
                    <a:spcPts val="0"/>
                  </a:spcBef>
                  <a:spcAft>
                    <a:spcPts val="0"/>
                  </a:spcAft>
                  <a:buClrTx/>
                  <a:buSzPts val="1300"/>
                  <a:buFont typeface="Arial" panose="020B0604020202020204" pitchFamily="34" charset="0"/>
                  <a:buNone/>
                  <a:tabLst/>
                  <a:defRPr/>
                </a:pP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rt=</a:t>
                </a:r>
                <a:r>
                  <a:rPr kumimoji="0" lang="el-GR"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μ</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t>
                </a:r>
                <a:r>
                  <a:rPr kumimoji="0" lang="el-GR"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ε</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 (The equation we will use to describe the conditional mean)</a:t>
                </a:r>
              </a:p>
              <a:p>
                <a:pPr algn="just">
                  <a:lnSpc>
                    <a:spcPct val="200000"/>
                  </a:lnSpc>
                  <a:defRPr/>
                </a:pP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the above equation,  </a:t>
                </a: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μt</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=E(rt/ψt−1)       this expression is used to model the conditional mean of rt given the information through time t − 1. </a:t>
                </a:r>
              </a:p>
              <a:p>
                <a:pPr algn="just">
                  <a:lnSpc>
                    <a:spcPct val="200000"/>
                  </a:lnSpc>
                  <a:defRPr/>
                </a:pP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error is assumed to be non constant quantity with respect to time and thus given by </a:t>
                </a:r>
                <a14:m>
                  <m:oMath xmlns:m="http://schemas.openxmlformats.org/officeDocument/2006/math">
                    <m:sSub>
                      <m:sSubPr>
                        <m:ctrlP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𝜀</m:t>
                        </m:r>
                      </m:e>
                      <m: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𝑡</m:t>
                        </m:r>
                      </m:sub>
                    </m:s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𝜎</m:t>
                        </m:r>
                      </m:e>
                      <m: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𝑡</m:t>
                        </m:r>
                      </m:sub>
                    </m:sSub>
                    <m:sSub>
                      <m:sSubPr>
                        <m:ctrlP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e>
                      <m: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𝑡</m:t>
                        </m:r>
                      </m:sub>
                    </m:sSub>
                  </m:oMath>
                </a14:m>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46050" indent="0" algn="just">
                  <a:lnSpc>
                    <a:spcPct val="200000"/>
                  </a:lnSpc>
                  <a:buNone/>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𝑤h𝑒𝑟𝑒</m:t>
                      </m:r>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sSub>
                        <m:sSubPr>
                          <m:ctrlP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𝜎</m:t>
                          </m:r>
                        </m:e>
                        <m: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𝑡</m:t>
                          </m:r>
                        </m:sub>
                      </m:s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ad>
                        <m:radPr>
                          <m:degHide m:val="on"/>
                          <m:ctrlP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radPr>
                        <m:deg/>
                        <m:e>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𝑉</m:t>
                          </m:r>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f>
                            <m:fPr>
                              <m:ctrlP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sSub>
                                <m:sSubPr>
                                  <m:ctrlP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𝑟</m:t>
                                  </m:r>
                                </m:e>
                                <m: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𝑡</m:t>
                                  </m:r>
                                </m:sub>
                              </m:sSub>
                            </m:num>
                            <m:den>
                              <m:sSub>
                                <m:sSubPr>
                                  <m:ctrlP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𝜑</m:t>
                                  </m:r>
                                </m:e>
                                <m: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𝑡</m:t>
                                  </m:r>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sub>
                              </m:sSub>
                            </m:den>
                          </m:f>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e>
                      </m:rad>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𝑎𝑛𝑑</m:t>
                      </m:r>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sSub>
                        <m:sSubPr>
                          <m:ctrlP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e>
                        <m: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𝑡</m:t>
                          </m:r>
                        </m:sub>
                      </m:sSub>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7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(0,1)</m:t>
                      </m:r>
                    </m:oMath>
                  </m:oMathPara>
                </a14:m>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46050" indent="0">
                  <a:buNone/>
                </a:pPr>
                <a:endParaRPr lang="en-US" sz="1700" dirty="0"/>
              </a:p>
            </p:txBody>
          </p:sp>
        </mc:Choice>
        <mc:Fallback xmlns="">
          <p:sp>
            <p:nvSpPr>
              <p:cNvPr id="3" name="Text Placeholder 2">
                <a:extLst>
                  <a:ext uri="{FF2B5EF4-FFF2-40B4-BE49-F238E27FC236}">
                    <a16:creationId xmlns:a16="http://schemas.microsoft.com/office/drawing/2014/main" id="{9D105640-6592-9A1B-6F9E-83BD061BE77D}"/>
                  </a:ext>
                </a:extLst>
              </p:cNvPr>
              <p:cNvSpPr>
                <a:spLocks noGrp="1" noRot="1" noChangeAspect="1" noMove="1" noResize="1" noEditPoints="1" noAdjustHandles="1" noChangeArrowheads="1" noChangeShapeType="1" noTextEdit="1"/>
              </p:cNvSpPr>
              <p:nvPr>
                <p:ph type="body" idx="1"/>
              </p:nvPr>
            </p:nvSpPr>
            <p:spPr>
              <a:xfrm>
                <a:off x="0" y="0"/>
                <a:ext cx="9144000" cy="5143500"/>
              </a:xfrm>
              <a:blipFill>
                <a:blip r:embed="rId2"/>
                <a:stretch>
                  <a:fillRect r="-40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48956CC-10EE-F47F-9552-1E2261D0352C}"/>
              </a:ext>
            </a:extLst>
          </p:cNvPr>
          <p:cNvCxnSpPr/>
          <p:nvPr/>
        </p:nvCxnSpPr>
        <p:spPr>
          <a:xfrm>
            <a:off x="3866828" y="1464589"/>
            <a:ext cx="201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019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B7C28A-8B2F-FD89-D759-26C8E7E88573}"/>
              </a:ext>
            </a:extLst>
          </p:cNvPr>
          <p:cNvSpPr>
            <a:spLocks noGrp="1"/>
          </p:cNvSpPr>
          <p:nvPr>
            <p:ph type="body" idx="1"/>
          </p:nvPr>
        </p:nvSpPr>
        <p:spPr>
          <a:xfrm>
            <a:off x="0" y="0"/>
            <a:ext cx="9144000" cy="5143500"/>
          </a:xfrm>
        </p:spPr>
        <p:txBody>
          <a:bodyPr>
            <a:normAutofit/>
          </a:bodyPr>
          <a:lstStyle/>
          <a:p>
            <a:pPr marL="146050" indent="0" algn="just">
              <a:lnSpc>
                <a:spcPct val="150000"/>
              </a:lnSpc>
              <a:buNone/>
            </a:pPr>
            <a:r>
              <a:rPr lang="en-US" sz="2000" b="1" u="sng" dirty="0">
                <a:latin typeface="Times New Roman" panose="02020603050405020304" pitchFamily="18" charset="0"/>
                <a:cs typeface="Times New Roman" panose="02020603050405020304" pitchFamily="18" charset="0"/>
              </a:rPr>
              <a:t>Symmetric GARCH models</a:t>
            </a:r>
          </a:p>
          <a:p>
            <a:pPr algn="just">
              <a:lnSpc>
                <a:spcPct val="150000"/>
              </a:lnSpc>
            </a:pPr>
            <a:r>
              <a:rPr lang="en-US" sz="2000" dirty="0">
                <a:latin typeface="Times New Roman" panose="02020603050405020304" pitchFamily="18" charset="0"/>
                <a:cs typeface="Times New Roman" panose="02020603050405020304" pitchFamily="18" charset="0"/>
              </a:rPr>
              <a:t>In the symmetric GARCH models, the conditional variance only depends on the magnitude of the underlying asset and not on the sign. </a:t>
            </a:r>
          </a:p>
          <a:p>
            <a:pPr algn="just">
              <a:lnSpc>
                <a:spcPct val="150000"/>
              </a:lnSpc>
            </a:pPr>
            <a:r>
              <a:rPr lang="en-US" sz="2000" dirty="0">
                <a:latin typeface="Times New Roman" panose="02020603050405020304" pitchFamily="18" charset="0"/>
                <a:cs typeface="Times New Roman" panose="02020603050405020304" pitchFamily="18" charset="0"/>
              </a:rPr>
              <a:t>This ignores the effect raised by the positive or negative asset on conditional variance. </a:t>
            </a:r>
          </a:p>
          <a:p>
            <a:pPr algn="just">
              <a:lnSpc>
                <a:spcPct val="150000"/>
              </a:lnSpc>
            </a:pPr>
            <a:r>
              <a:rPr lang="en-US" sz="2000" dirty="0">
                <a:latin typeface="Times New Roman" panose="02020603050405020304" pitchFamily="18" charset="0"/>
                <a:cs typeface="Times New Roman" panose="02020603050405020304" pitchFamily="18" charset="0"/>
              </a:rPr>
              <a:t>The widely used symmetric GARCH models include the generalized autoregressive conditional heteroscedasticity (GARCH) model and GARCH in the mean model. </a:t>
            </a:r>
          </a:p>
        </p:txBody>
      </p:sp>
    </p:spTree>
    <p:extLst>
      <p:ext uri="{BB962C8B-B14F-4D97-AF65-F5344CB8AC3E}">
        <p14:creationId xmlns:p14="http://schemas.microsoft.com/office/powerpoint/2010/main" val="3584824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F846FC3-0CD7-AFAB-907A-36D43CC96E58}"/>
                  </a:ext>
                </a:extLst>
              </p:cNvPr>
              <p:cNvSpPr>
                <a:spLocks noGrp="1"/>
              </p:cNvSpPr>
              <p:nvPr>
                <p:ph type="body" idx="1"/>
              </p:nvPr>
            </p:nvSpPr>
            <p:spPr>
              <a:xfrm>
                <a:off x="77492" y="131736"/>
                <a:ext cx="8911525" cy="4943959"/>
              </a:xfrm>
            </p:spPr>
            <p:txBody>
              <a:bodyPr>
                <a:noAutofit/>
              </a:bodyPr>
              <a:lstStyle/>
              <a:p>
                <a:pPr marL="146050" indent="0" algn="just">
                  <a:lnSpc>
                    <a:spcPct val="150000"/>
                  </a:lnSpc>
                  <a:buNone/>
                </a:pPr>
                <a:r>
                  <a:rPr lang="en-US" sz="1800" b="1" u="sng" dirty="0">
                    <a:latin typeface="Times New Roman" panose="02020603050405020304" pitchFamily="18" charset="0"/>
                    <a:cs typeface="Times New Roman" panose="02020603050405020304" pitchFamily="18" charset="0"/>
                  </a:rPr>
                  <a:t>GARCH MODELS</a:t>
                </a:r>
              </a:p>
              <a:p>
                <a:pPr algn="just">
                  <a:lnSpc>
                    <a:spcPct val="150000"/>
                  </a:lnSpc>
                </a:pPr>
                <a:r>
                  <a:rPr lang="en-US" sz="1800" dirty="0">
                    <a:latin typeface="Times New Roman" panose="02020603050405020304" pitchFamily="18" charset="0"/>
                    <a:cs typeface="Times New Roman" panose="02020603050405020304" pitchFamily="18" charset="0"/>
                  </a:rPr>
                  <a:t>This model extends the Arch(p) model by replacing the </a:t>
                </a:r>
                <a14:m>
                  <m:oMath xmlns:m="http://schemas.openxmlformats.org/officeDocument/2006/math">
                    <m:sSubSup>
                      <m:sSubSupPr>
                        <m:ctrlPr>
                          <a:rPr lang="en-US" sz="1800" i="1" smtClean="0">
                            <a:latin typeface="Cambria Math" panose="02040503050406030204" pitchFamily="18" charset="0"/>
                            <a:cs typeface="Times New Roman" panose="02020603050405020304" pitchFamily="18" charset="0"/>
                          </a:rPr>
                        </m:ctrlPr>
                      </m:sSub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1800" i="1">
                            <a:latin typeface="Cambria Math" panose="02040503050406030204" pitchFamily="18" charset="0"/>
                            <a:cs typeface="Times New Roman" panose="02020603050405020304" pitchFamily="18" charset="0"/>
                          </a:rPr>
                          <m:t>𝑡</m:t>
                        </m:r>
                      </m:sub>
                      <m:sup>
                        <m:r>
                          <a:rPr lang="en-US" sz="1800" i="1">
                            <a:latin typeface="Cambria Math" panose="02040503050406030204" pitchFamily="18" charset="0"/>
                            <a:cs typeface="Times New Roman" panose="02020603050405020304" pitchFamily="18" charset="0"/>
                          </a:rPr>
                          <m:t>2</m:t>
                        </m:r>
                      </m:sup>
                    </m:sSubSup>
                  </m:oMath>
                </a14:m>
                <a:r>
                  <a:rPr lang="en-US" sz="1800" dirty="0">
                    <a:latin typeface="Times New Roman" panose="02020603050405020304" pitchFamily="18" charset="0"/>
                    <a:cs typeface="Times New Roman" panose="02020603050405020304" pitchFamily="18" charset="0"/>
                  </a:rPr>
                  <a:t> with an ARMA (</a:t>
                </a:r>
                <a:r>
                  <a:rPr lang="en-US" sz="1800" dirty="0" err="1">
                    <a:latin typeface="Times New Roman" panose="02020603050405020304" pitchFamily="18" charset="0"/>
                    <a:cs typeface="Times New Roman" panose="02020603050405020304" pitchFamily="18" charset="0"/>
                  </a:rPr>
                  <a:t>p,q</a:t>
                </a:r>
                <a:r>
                  <a:rPr lang="en-US" sz="1800" dirty="0">
                    <a:latin typeface="Times New Roman" panose="02020603050405020304" pitchFamily="18" charset="0"/>
                    <a:cs typeface="Times New Roman" panose="02020603050405020304" pitchFamily="18" charset="0"/>
                  </a:rPr>
                  <a:t>) therefore giving the GARCH (</a:t>
                </a:r>
                <a:r>
                  <a:rPr lang="en-US" sz="1800" dirty="0" err="1">
                    <a:latin typeface="Times New Roman" panose="02020603050405020304" pitchFamily="18" charset="0"/>
                    <a:cs typeface="Times New Roman" panose="02020603050405020304" pitchFamily="18" charset="0"/>
                  </a:rPr>
                  <a:t>p,q</a:t>
                </a:r>
                <a:r>
                  <a:rPr lang="en-US" sz="1800" dirty="0">
                    <a:latin typeface="Times New Roman" panose="02020603050405020304" pitchFamily="18" charset="0"/>
                    <a:cs typeface="Times New Roman" panose="02020603050405020304" pitchFamily="18" charset="0"/>
                  </a:rPr>
                  <a:t>) model shown below</a:t>
                </a:r>
              </a:p>
              <a:p>
                <a:pPr marL="146050" indent="0" algn="just">
                  <a:lnSpc>
                    <a:spcPct val="150000"/>
                  </a:lnSpc>
                  <a:buNone/>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cs typeface="Times New Roman" panose="02020603050405020304" pitchFamily="18" charset="0"/>
                            </a:rPr>
                          </m:ctrlPr>
                        </m:sSub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1800" i="1">
                              <a:latin typeface="Cambria Math" panose="02040503050406030204" pitchFamily="18" charset="0"/>
                              <a:cs typeface="Times New Roman" panose="02020603050405020304" pitchFamily="18" charset="0"/>
                            </a:rPr>
                            <m:t>𝑡</m:t>
                          </m:r>
                        </m:sub>
                        <m:sup>
                          <m:r>
                            <a:rPr lang="en-US" sz="1800" i="1">
                              <a:latin typeface="Cambria Math" panose="02040503050406030204" pitchFamily="18" charset="0"/>
                              <a:cs typeface="Times New Roman" panose="02020603050405020304" pitchFamily="18" charset="0"/>
                            </a:rPr>
                            <m:t>2</m:t>
                          </m:r>
                        </m:sup>
                      </m:sSubSup>
                      <m:r>
                        <a:rPr lang="en-US" sz="1800" i="1">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𝑤</m:t>
                      </m:r>
                      <m:r>
                        <a:rPr lang="en-US" sz="1800" b="0" i="1" smtClean="0">
                          <a:latin typeface="Cambria Math" panose="02040503050406030204" pitchFamily="18" charset="0"/>
                          <a:cs typeface="Times New Roman" panose="02020603050405020304" pitchFamily="18" charset="0"/>
                        </a:rPr>
                        <m:t>+ </m:t>
                      </m:r>
                      <m:nary>
                        <m:naryPr>
                          <m:chr m:val="∑"/>
                          <m:ctrlPr>
                            <a:rPr lang="en-US" sz="1800" b="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𝑝</m:t>
                          </m:r>
                        </m:sup>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800" b="0" i="1" smtClean="0">
                                  <a:latin typeface="Cambria Math" panose="02040503050406030204" pitchFamily="18" charset="0"/>
                                  <a:cs typeface="Times New Roman" panose="02020603050405020304" pitchFamily="18" charset="0"/>
                                </a:rPr>
                                <m:t>𝑖</m:t>
                              </m:r>
                            </m:sub>
                          </m:sSub>
                          <m:sSubSup>
                            <m:sSubSupPr>
                              <m:ctrlPr>
                                <a:rPr lang="en-US" sz="1800" b="0" i="1" smtClean="0">
                                  <a:latin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𝑖</m:t>
                              </m:r>
                            </m:sub>
                            <m:sup>
                              <m:r>
                                <a:rPr lang="en-US" sz="1800" b="0" i="1" smtClean="0">
                                  <a:latin typeface="Cambria Math" panose="02040503050406030204" pitchFamily="18" charset="0"/>
                                  <a:cs typeface="Times New Roman" panose="02020603050405020304" pitchFamily="18" charset="0"/>
                                </a:rPr>
                                <m:t>2</m:t>
                              </m:r>
                            </m:sup>
                          </m:sSubSup>
                          <m:r>
                            <a:rPr lang="en-US" sz="1800" b="0" i="1" smtClean="0">
                              <a:latin typeface="Cambria Math" panose="02040503050406030204" pitchFamily="18" charset="0"/>
                              <a:cs typeface="Times New Roman" panose="02020603050405020304" pitchFamily="18" charset="0"/>
                            </a:rPr>
                            <m:t>+</m:t>
                          </m:r>
                          <m:nary>
                            <m:naryPr>
                              <m:chr m:val="∑"/>
                              <m:ctrlPr>
                                <a:rPr lang="en-US" sz="1800" b="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𝑗</m:t>
                              </m:r>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𝑞</m:t>
                              </m:r>
                            </m:sup>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latin typeface="Cambria Math" panose="02040503050406030204" pitchFamily="18" charset="0"/>
                                      <a:cs typeface="Times New Roman" panose="02020603050405020304" pitchFamily="18" charset="0"/>
                                    </a:rPr>
                                    <m:t>𝑗</m:t>
                                  </m:r>
                                </m:sub>
                              </m:sSub>
                              <m:sSubSup>
                                <m:sSubSupPr>
                                  <m:ctrlPr>
                                    <a:rPr lang="en-US" sz="1800" b="0" i="1" smtClean="0">
                                      <a:latin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𝑗</m:t>
                                  </m:r>
                                </m:sub>
                                <m:sup>
                                  <m:r>
                                    <a:rPr lang="en-US" sz="1800" b="0" i="1" smtClean="0">
                                      <a:latin typeface="Cambria Math" panose="02040503050406030204" pitchFamily="18" charset="0"/>
                                      <a:cs typeface="Times New Roman" panose="02020603050405020304" pitchFamily="18" charset="0"/>
                                    </a:rPr>
                                    <m:t>2</m:t>
                                  </m:r>
                                </m:sup>
                              </m:sSubSup>
                            </m:e>
                          </m:nary>
                        </m:e>
                      </m:nary>
                    </m:oMath>
                  </m:oMathPara>
                </a14:m>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 The GARCH model offers easily estimable models, successful in predicting conditional variances.</a:t>
                </a:r>
              </a:p>
              <a:p>
                <a:pPr algn="just">
                  <a:lnSpc>
                    <a:spcPct val="150000"/>
                  </a:lnSpc>
                </a:pPr>
                <a:r>
                  <a:rPr lang="en-US" sz="1800" dirty="0">
                    <a:latin typeface="Times New Roman" panose="02020603050405020304" pitchFamily="18" charset="0"/>
                    <a:cs typeface="Times New Roman" panose="02020603050405020304" pitchFamily="18" charset="0"/>
                  </a:rPr>
                  <a:t>To have a positive result that is </a:t>
                </a:r>
                <a14:m>
                  <m:oMath xmlns:m="http://schemas.openxmlformats.org/officeDocument/2006/math">
                    <m:sSubSup>
                      <m:sSubSupPr>
                        <m:ctrlPr>
                          <a:rPr lang="en-US" sz="1800" i="1" smtClean="0">
                            <a:latin typeface="Cambria Math" panose="02040503050406030204" pitchFamily="18" charset="0"/>
                            <a:cs typeface="Times New Roman" panose="02020603050405020304" pitchFamily="18" charset="0"/>
                          </a:rPr>
                        </m:ctrlPr>
                      </m:sSub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1800" i="1">
                            <a:latin typeface="Cambria Math" panose="02040503050406030204" pitchFamily="18" charset="0"/>
                            <a:cs typeface="Times New Roman" panose="02020603050405020304" pitchFamily="18" charset="0"/>
                          </a:rPr>
                          <m:t>𝑡</m:t>
                        </m:r>
                      </m:sub>
                      <m:sup>
                        <m:r>
                          <a:rPr lang="en-US" sz="1800" i="1">
                            <a:latin typeface="Cambria Math" panose="02040503050406030204" pitchFamily="18" charset="0"/>
                            <a:cs typeface="Times New Roman" panose="02020603050405020304" pitchFamily="18" charset="0"/>
                          </a:rPr>
                          <m:t>2</m:t>
                        </m:r>
                      </m:sup>
                    </m:sSubSup>
                    <m:r>
                      <a:rPr lang="en-US" sz="1800" b="0" i="1" smtClean="0">
                        <a:latin typeface="Cambria Math" panose="02040503050406030204" pitchFamily="18" charset="0"/>
                        <a:cs typeface="Times New Roman" panose="02020603050405020304" pitchFamily="18" charset="0"/>
                      </a:rPr>
                      <m:t>&gt;0</m:t>
                    </m:r>
                  </m:oMath>
                </a14:m>
                <a:r>
                  <a:rPr lang="en-US" sz="1800" dirty="0">
                    <a:latin typeface="Times New Roman" panose="02020603050405020304" pitchFamily="18" charset="0"/>
                    <a:cs typeface="Times New Roman" panose="02020603050405020304" pitchFamily="18" charset="0"/>
                  </a:rPr>
                  <a:t> it is assumed that w has be greater than zero and the coefficients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1800" i="1">
                            <a:latin typeface="Cambria Math" panose="02040503050406030204" pitchFamily="18" charset="0"/>
                            <a:cs typeface="Times New Roman" panose="02020603050405020304" pitchFamily="18" charset="0"/>
                          </a:rPr>
                          <m:t>𝑖</m:t>
                        </m:r>
                      </m:sub>
                    </m:sSub>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=0, …</m:t>
                        </m:r>
                        <m:r>
                          <a:rPr lang="en-US" sz="1800" b="0" i="1" smtClean="0">
                            <a:latin typeface="Cambria Math" panose="02040503050406030204" pitchFamily="18" charset="0"/>
                            <a:cs typeface="Times New Roman" panose="02020603050405020304" pitchFamily="18" charset="0"/>
                          </a:rPr>
                          <m:t>𝑝</m:t>
                        </m:r>
                      </m:e>
                    </m:d>
                    <m:r>
                      <a:rPr lang="en-US" sz="1800" b="0" i="1" smtClean="0">
                        <a:latin typeface="Cambria Math" panose="02040503050406030204" pitchFamily="18" charset="0"/>
                        <a:cs typeface="Times New Roman" panose="02020603050405020304" pitchFamily="18" charset="0"/>
                      </a:rPr>
                      <m:t>𝑎𝑛𝑑</m:t>
                    </m:r>
                    <m:r>
                      <a:rPr lang="en-US" sz="1800" b="0" i="1" smtClean="0">
                        <a:latin typeface="Cambria Math" panose="02040503050406030204" pitchFamily="18" charset="0"/>
                        <a:cs typeface="Times New Roman" panose="02020603050405020304" pitchFamily="18" charset="0"/>
                      </a:rPr>
                      <m:t> </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i="1">
                            <a:latin typeface="Cambria Math" panose="02040503050406030204" pitchFamily="18" charset="0"/>
                            <a:cs typeface="Times New Roman" panose="02020603050405020304" pitchFamily="18" charset="0"/>
                          </a:rPr>
                          <m:t>𝑗</m:t>
                        </m:r>
                      </m:sub>
                    </m:sSub>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𝑗</m:t>
                        </m:r>
                        <m:r>
                          <a:rPr lang="en-US" sz="1800" b="0" i="1" smtClean="0">
                            <a:latin typeface="Cambria Math" panose="02040503050406030204" pitchFamily="18" charset="0"/>
                            <a:cs typeface="Times New Roman" panose="02020603050405020304" pitchFamily="18" charset="0"/>
                          </a:rPr>
                          <m:t>=1,…,</m:t>
                        </m:r>
                        <m:r>
                          <a:rPr lang="en-US" sz="1800" b="0" i="1" smtClean="0">
                            <a:latin typeface="Cambria Math" panose="02040503050406030204" pitchFamily="18" charset="0"/>
                            <a:cs typeface="Times New Roman" panose="02020603050405020304" pitchFamily="18" charset="0"/>
                          </a:rPr>
                          <m:t>𝑞</m:t>
                        </m:r>
                      </m:e>
                    </m:d>
                    <m:r>
                      <a:rPr lang="en-US" sz="1800" b="0" i="1" smtClean="0">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are all non-negative parameters.</a:t>
                </a:r>
              </a:p>
              <a:p>
                <a:pPr algn="just">
                  <a:lnSpc>
                    <a:spcPct val="150000"/>
                  </a:lnSpc>
                </a:pPr>
                <a:r>
                  <a:rPr lang="en-US" sz="1800" dirty="0">
                    <a:latin typeface="Times New Roman" panose="02020603050405020304" pitchFamily="18" charset="0"/>
                    <a:cs typeface="Times New Roman" panose="02020603050405020304" pitchFamily="18" charset="0"/>
                  </a:rPr>
                  <a:t>If q=0 then the GARCH model is reduced to an Arch(p) model</a:t>
                </a:r>
              </a:p>
            </p:txBody>
          </p:sp>
        </mc:Choice>
        <mc:Fallback xmlns="">
          <p:sp>
            <p:nvSpPr>
              <p:cNvPr id="3" name="Text Placeholder 2">
                <a:extLst>
                  <a:ext uri="{FF2B5EF4-FFF2-40B4-BE49-F238E27FC236}">
                    <a16:creationId xmlns:a16="http://schemas.microsoft.com/office/drawing/2014/main" id="{AF846FC3-0CD7-AFAB-907A-36D43CC96E58}"/>
                  </a:ext>
                </a:extLst>
              </p:cNvPr>
              <p:cNvSpPr>
                <a:spLocks noGrp="1" noRot="1" noChangeAspect="1" noMove="1" noResize="1" noEditPoints="1" noAdjustHandles="1" noChangeArrowheads="1" noChangeShapeType="1" noTextEdit="1"/>
              </p:cNvSpPr>
              <p:nvPr>
                <p:ph type="body" idx="1"/>
              </p:nvPr>
            </p:nvSpPr>
            <p:spPr>
              <a:xfrm>
                <a:off x="77492" y="131736"/>
                <a:ext cx="8911525" cy="4943959"/>
              </a:xfrm>
              <a:blipFill>
                <a:blip r:embed="rId3"/>
                <a:stretch>
                  <a:fillRect r="-547"/>
                </a:stretch>
              </a:blipFill>
            </p:spPr>
            <p:txBody>
              <a:bodyPr/>
              <a:lstStyle/>
              <a:p>
                <a:r>
                  <a:rPr lang="en-US">
                    <a:noFill/>
                  </a:rPr>
                  <a:t> </a:t>
                </a:r>
              </a:p>
            </p:txBody>
          </p:sp>
        </mc:Fallback>
      </mc:AlternateContent>
    </p:spTree>
    <p:extLst>
      <p:ext uri="{BB962C8B-B14F-4D97-AF65-F5344CB8AC3E}">
        <p14:creationId xmlns:p14="http://schemas.microsoft.com/office/powerpoint/2010/main" val="1112496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E282AF-901B-A776-B669-199F8F996FB0}"/>
              </a:ext>
            </a:extLst>
          </p:cNvPr>
          <p:cNvSpPr>
            <a:spLocks noGrp="1"/>
          </p:cNvSpPr>
          <p:nvPr>
            <p:ph type="body" idx="1"/>
          </p:nvPr>
        </p:nvSpPr>
        <p:spPr>
          <a:xfrm>
            <a:off x="108488" y="100739"/>
            <a:ext cx="8942522" cy="4959458"/>
          </a:xfrm>
        </p:spPr>
        <p:txBody>
          <a:bodyPr>
            <a:normAutofit lnSpcReduction="10000"/>
          </a:bodyPr>
          <a:lstStyle/>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Widely used GARCH specification suggests the best predictor of next period's variance is a weighted average of: Long-run average variance, Predicted variance for the current period, and Latest information represented by the squared residual from the most recent period.</a:t>
            </a:r>
          </a:p>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updating mechanism reflects adaptive or learning behavior which can be likened to Bayesian updating.</a:t>
            </a:r>
          </a:p>
          <a:p>
            <a:pPr marL="146050" marR="0" lvl="0" indent="0" algn="just" defTabSz="685800" rtl="0" eaLnBrk="1" fontAlgn="auto" latinLnBrk="0" hangingPunct="1">
              <a:lnSpc>
                <a:spcPct val="150000"/>
              </a:lnSpc>
              <a:spcBef>
                <a:spcPts val="0"/>
              </a:spcBef>
              <a:spcAft>
                <a:spcPts val="0"/>
              </a:spcAft>
              <a:buClrTx/>
              <a:buSzPts val="1300"/>
              <a:buNone/>
              <a:tabLst/>
              <a:defRPr/>
            </a:pPr>
            <a:r>
              <a:rPr kumimoji="0" lang="en-US" sz="1800" b="1" i="1"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Illustration</a:t>
            </a:r>
          </a:p>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r>
              <a:rPr lang="en-US" sz="1800" dirty="0">
                <a:solidFill>
                  <a:prstClr val="black"/>
                </a:solidFill>
                <a:latin typeface="Times New Roman" panose="02020603050405020304" pitchFamily="18" charset="0"/>
                <a:cs typeface="Times New Roman" panose="02020603050405020304" pitchFamily="18" charset="0"/>
              </a:rPr>
              <a:t>Look at a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trader who knows the long-run average daily standard deviation of the S&amp;P500 is 1%, that the forecast he made yesterday was 2% and the unexpected return observed today is 3%. </a:t>
            </a:r>
          </a:p>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is a high volatility period and today is especially volatile suggesting that the forecast for tomorrow could be even higher (volatility clustering). </a:t>
            </a:r>
          </a:p>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96088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EC71E6EB-898A-572F-31A1-11A7E2113AB5}"/>
                  </a:ext>
                </a:extLst>
              </p:cNvPr>
              <p:cNvSpPr>
                <a:spLocks noGrp="1"/>
              </p:cNvSpPr>
              <p:nvPr>
                <p:ph type="body" idx="1"/>
              </p:nvPr>
            </p:nvSpPr>
            <p:spPr>
              <a:xfrm>
                <a:off x="54244" y="0"/>
                <a:ext cx="9089756" cy="5143500"/>
              </a:xfrm>
            </p:spPr>
            <p:txBody>
              <a:bodyPr>
                <a:normAutofit/>
              </a:bodyPr>
              <a:lstStyle/>
              <a:p>
                <a:pPr algn="just">
                  <a:lnSpc>
                    <a:spcPct val="150000"/>
                  </a:lnSpc>
                </a:pPr>
                <a:r>
                  <a:rPr lang="en-US" sz="1800" dirty="0">
                    <a:solidFill>
                      <a:prstClr val="black"/>
                    </a:solidFill>
                    <a:latin typeface="Times New Roman" panose="02020603050405020304" pitchFamily="18" charset="0"/>
                    <a:cs typeface="Times New Roman" panose="02020603050405020304" pitchFamily="18" charset="0"/>
                  </a:rPr>
                  <a:t>However, the fact that the long-term average is only 1% might lead him to lower the forecast. </a:t>
                </a:r>
              </a:p>
              <a:p>
                <a:pPr algn="just">
                  <a:lnSpc>
                    <a:spcPct val="150000"/>
                  </a:lnSpc>
                </a:pPr>
                <a:r>
                  <a:rPr lang="en-US" sz="1800" dirty="0">
                    <a:solidFill>
                      <a:prstClr val="black"/>
                    </a:solidFill>
                    <a:latin typeface="Times New Roman" panose="02020603050405020304" pitchFamily="18" charset="0"/>
                    <a:cs typeface="Times New Roman" panose="02020603050405020304" pitchFamily="18" charset="0"/>
                  </a:rPr>
                  <a:t>The best strategy depends upon the dependence between days. If these three numbers are each squared and weighted equally, then the new forecast would be </a:t>
                </a:r>
                <a14:m>
                  <m:oMath xmlns:m="http://schemas.openxmlformats.org/officeDocument/2006/math">
                    <m:r>
                      <a:rPr lang="en-US" sz="1800">
                        <a:solidFill>
                          <a:prstClr val="black"/>
                        </a:solidFill>
                        <a:latin typeface="Cambria Math" panose="02040503050406030204" pitchFamily="18" charset="0"/>
                      </a:rPr>
                      <m:t>2.16=(</m:t>
                    </m:r>
                    <m:rad>
                      <m:radPr>
                        <m:degHide m:val="on"/>
                        <m:ctrlPr>
                          <a:rPr lang="en-US" sz="1800" i="1">
                            <a:solidFill>
                              <a:prstClr val="black"/>
                            </a:solidFill>
                            <a:latin typeface="Cambria Math" panose="02040503050406030204" pitchFamily="18" charset="0"/>
                          </a:rPr>
                        </m:ctrlPr>
                      </m:radPr>
                      <m:deg/>
                      <m:e>
                        <m:r>
                          <a:rPr lang="en-US" sz="1800">
                            <a:solidFill>
                              <a:prstClr val="black"/>
                            </a:solidFill>
                            <a:latin typeface="Cambria Math" panose="02040503050406030204" pitchFamily="18" charset="0"/>
                          </a:rPr>
                          <m:t>1+4+9</m:t>
                        </m:r>
                      </m:e>
                    </m:rad>
                    <m:r>
                      <a:rPr lang="en-US" sz="1800">
                        <a:solidFill>
                          <a:prstClr val="black"/>
                        </a:solidFill>
                        <a:latin typeface="Cambria Math" panose="02040503050406030204" pitchFamily="18" charset="0"/>
                      </a:rPr>
                      <m:t>)/3</m:t>
                    </m:r>
                  </m:oMath>
                </a14:m>
                <a:endParaRPr lang="en-US" sz="1800" dirty="0">
                  <a:solidFill>
                    <a:prstClr val="black"/>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prstClr val="black"/>
                    </a:solidFill>
                    <a:latin typeface="Times New Roman" panose="02020603050405020304" pitchFamily="18" charset="0"/>
                    <a:cs typeface="Times New Roman" panose="02020603050405020304" pitchFamily="18" charset="0"/>
                  </a:rPr>
                  <a:t>However, rather than weighting these equally, it is generally found for daily data with weights such as those in the empirical example of (.02,.9,.08) are much more accurate. Hence the forecast is </a:t>
                </a:r>
                <a14:m>
                  <m:oMath xmlns:m="http://schemas.openxmlformats.org/officeDocument/2006/math">
                    <m:r>
                      <a:rPr lang="en-US" sz="1800">
                        <a:solidFill>
                          <a:prstClr val="black"/>
                        </a:solidFill>
                        <a:latin typeface="Cambria Math" panose="02040503050406030204" pitchFamily="18" charset="0"/>
                      </a:rPr>
                      <m:t>2.08=(</m:t>
                    </m:r>
                    <m:rad>
                      <m:radPr>
                        <m:degHide m:val="on"/>
                        <m:ctrlPr>
                          <a:rPr lang="en-US" sz="1800" i="1">
                            <a:solidFill>
                              <a:prstClr val="black"/>
                            </a:solidFill>
                            <a:latin typeface="Cambria Math" panose="02040503050406030204" pitchFamily="18" charset="0"/>
                          </a:rPr>
                        </m:ctrlPr>
                      </m:radPr>
                      <m:deg/>
                      <m:e>
                        <m:r>
                          <a:rPr lang="en-US" sz="1800">
                            <a:solidFill>
                              <a:prstClr val="black"/>
                            </a:solidFill>
                            <a:latin typeface="Cambria Math" panose="02040503050406030204" pitchFamily="18" charset="0"/>
                          </a:rPr>
                          <m:t>0.2∗1+0.9∗4+0.8∗9</m:t>
                        </m:r>
                      </m:e>
                    </m:rad>
                    <m:r>
                      <a:rPr lang="en-US" sz="1800">
                        <a:solidFill>
                          <a:prstClr val="black"/>
                        </a:solidFill>
                        <a:latin typeface="Cambria Math" panose="02040503050406030204" pitchFamily="18" charset="0"/>
                      </a:rPr>
                      <m:t>)/3</m:t>
                    </m:r>
                  </m:oMath>
                </a14:m>
                <a:endParaRPr lang="en-US" sz="1800" dirty="0">
                  <a:solidFill>
                    <a:prstClr val="black"/>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prstClr val="black"/>
                    </a:solidFill>
                    <a:latin typeface="Times New Roman" panose="02020603050405020304" pitchFamily="18" charset="0"/>
                    <a:cs typeface="Times New Roman" panose="02020603050405020304" pitchFamily="18" charset="0"/>
                  </a:rPr>
                  <a:t>We can use </a:t>
                </a:r>
                <a14:m>
                  <m:oMath xmlns:m="http://schemas.openxmlformats.org/officeDocument/2006/math">
                    <m:sSub>
                      <m:sSubPr>
                        <m:ctrlPr>
                          <a:rPr lang="en-US" sz="180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h</m:t>
                        </m:r>
                      </m:e>
                      <m:sub>
                        <m:r>
                          <a:rPr lang="en-US" sz="1800" b="0" i="1" smtClean="0">
                            <a:solidFill>
                              <a:prstClr val="black"/>
                            </a:solidFill>
                            <a:latin typeface="Cambria Math" panose="02040503050406030204" pitchFamily="18" charset="0"/>
                            <a:cs typeface="Times New Roman" panose="02020603050405020304" pitchFamily="18" charset="0"/>
                          </a:rPr>
                          <m:t>𝑡</m:t>
                        </m:r>
                      </m:sub>
                    </m:sSub>
                  </m:oMath>
                </a14:m>
                <a:r>
                  <a:rPr lang="en-US" sz="1800" dirty="0">
                    <a:solidFill>
                      <a:prstClr val="black"/>
                    </a:solidFill>
                    <a:latin typeface="Times New Roman" panose="02020603050405020304" pitchFamily="18" charset="0"/>
                    <a:cs typeface="Times New Roman" panose="02020603050405020304" pitchFamily="18" charset="0"/>
                  </a:rPr>
                  <a:t> to define the variance of the residuals of a regression </a:t>
                </a:r>
                <a14:m>
                  <m:oMath xmlns:m="http://schemas.openxmlformats.org/officeDocument/2006/math">
                    <m:sSub>
                      <m:sSubPr>
                        <m:ctrlPr>
                          <a:rPr lang="en-US" sz="180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𝑟</m:t>
                        </m:r>
                      </m:e>
                      <m:sub>
                        <m:r>
                          <a:rPr lang="en-US" sz="1800" b="0" i="1" smtClean="0">
                            <a:solidFill>
                              <a:prstClr val="black"/>
                            </a:solidFill>
                            <a:latin typeface="Cambria Math" panose="02040503050406030204" pitchFamily="18" charset="0"/>
                            <a:cs typeface="Times New Roman" panose="02020603050405020304" pitchFamily="18" charset="0"/>
                          </a:rPr>
                          <m:t>𝑡</m:t>
                        </m:r>
                        <m:r>
                          <a:rPr lang="en-US" sz="1800" b="0" i="1" smtClean="0">
                            <a:solidFill>
                              <a:prstClr val="black"/>
                            </a:solidFill>
                            <a:latin typeface="Cambria Math" panose="02040503050406030204" pitchFamily="18" charset="0"/>
                            <a:cs typeface="Times New Roman" panose="02020603050405020304" pitchFamily="18" charset="0"/>
                          </a:rPr>
                          <m:t>=</m:t>
                        </m:r>
                        <m:sSub>
                          <m:sSubPr>
                            <m:ctrlPr>
                              <a:rPr lang="en-US" sz="1800" b="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𝑚</m:t>
                            </m:r>
                          </m:e>
                          <m:sub>
                            <m:r>
                              <a:rPr lang="en-US" sz="1800" b="0" i="1" smtClean="0">
                                <a:solidFill>
                                  <a:prstClr val="black"/>
                                </a:solidFill>
                                <a:latin typeface="Cambria Math" panose="02040503050406030204" pitchFamily="18" charset="0"/>
                                <a:cs typeface="Times New Roman" panose="02020603050405020304" pitchFamily="18" charset="0"/>
                              </a:rPr>
                              <m:t>𝑡</m:t>
                            </m:r>
                          </m:sub>
                        </m:sSub>
                        <m:r>
                          <a:rPr lang="en-US" sz="1800" b="0" i="1" smtClean="0">
                            <a:solidFill>
                              <a:prstClr val="black"/>
                            </a:solidFill>
                            <a:latin typeface="Cambria Math" panose="02040503050406030204" pitchFamily="18" charset="0"/>
                            <a:cs typeface="Times New Roman" panose="02020603050405020304" pitchFamily="18" charset="0"/>
                          </a:rPr>
                          <m:t>+</m:t>
                        </m:r>
                        <m:rad>
                          <m:radPr>
                            <m:degHide m:val="on"/>
                            <m:ctrlPr>
                              <a:rPr lang="en-US" sz="1800" b="0" i="1" smtClean="0">
                                <a:solidFill>
                                  <a:prstClr val="black"/>
                                </a:solidFill>
                                <a:latin typeface="Cambria Math" panose="02040503050406030204" pitchFamily="18" charset="0"/>
                                <a:cs typeface="Times New Roman" panose="02020603050405020304" pitchFamily="18" charset="0"/>
                              </a:rPr>
                            </m:ctrlPr>
                          </m:radPr>
                          <m:deg/>
                          <m:e>
                            <m:sSub>
                              <m:sSubPr>
                                <m:ctrlPr>
                                  <a:rPr lang="en-US" sz="1800" b="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h</m:t>
                                </m:r>
                              </m:e>
                              <m:sub>
                                <m:r>
                                  <a:rPr lang="en-US" sz="1800" b="0" i="1" smtClean="0">
                                    <a:solidFill>
                                      <a:prstClr val="black"/>
                                    </a:solidFill>
                                    <a:latin typeface="Cambria Math" panose="02040503050406030204" pitchFamily="18" charset="0"/>
                                    <a:cs typeface="Times New Roman" panose="02020603050405020304" pitchFamily="18" charset="0"/>
                                  </a:rPr>
                                  <m:t>𝑡</m:t>
                                </m:r>
                              </m:sub>
                            </m:sSub>
                            <m:sSub>
                              <m:sSubPr>
                                <m:ctrlPr>
                                  <a:rPr lang="en-US" sz="1800" b="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𝜀</m:t>
                                </m:r>
                              </m:e>
                              <m:sub>
                                <m:r>
                                  <a:rPr lang="en-US" sz="1800" b="0" i="1" smtClean="0">
                                    <a:solidFill>
                                      <a:prstClr val="black"/>
                                    </a:solidFill>
                                    <a:latin typeface="Cambria Math" panose="02040503050406030204" pitchFamily="18" charset="0"/>
                                    <a:cs typeface="Times New Roman" panose="02020603050405020304" pitchFamily="18" charset="0"/>
                                  </a:rPr>
                                  <m:t>𝑡</m:t>
                                </m:r>
                              </m:sub>
                            </m:sSub>
                          </m:e>
                        </m:rad>
                      </m:sub>
                    </m:sSub>
                  </m:oMath>
                </a14:m>
                <a:endParaRPr lang="en-US" sz="1800" dirty="0">
                  <a:solidFill>
                    <a:prstClr val="black"/>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prstClr val="black"/>
                    </a:solidFill>
                    <a:latin typeface="Times New Roman" panose="02020603050405020304" pitchFamily="18" charset="0"/>
                    <a:cs typeface="Times New Roman" panose="02020603050405020304" pitchFamily="18" charset="0"/>
                  </a:rPr>
                  <a:t>The GARCH model for variance looks like this: </a:t>
                </a:r>
              </a:p>
              <a:p>
                <a:pPr marL="1460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180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h</m:t>
                          </m:r>
                        </m:e>
                        <m:sub>
                          <m:r>
                            <a:rPr lang="en-US" sz="1800" b="0" i="1" smtClean="0">
                              <a:solidFill>
                                <a:prstClr val="black"/>
                              </a:solidFill>
                              <a:latin typeface="Cambria Math" panose="02040503050406030204" pitchFamily="18" charset="0"/>
                              <a:cs typeface="Times New Roman" panose="02020603050405020304" pitchFamily="18" charset="0"/>
                            </a:rPr>
                            <m:t>𝑡</m:t>
                          </m:r>
                          <m:r>
                            <a:rPr lang="en-US" sz="1800" b="0" i="1" smtClean="0">
                              <a:solidFill>
                                <a:prstClr val="black"/>
                              </a:solidFill>
                              <a:latin typeface="Cambria Math" panose="02040503050406030204" pitchFamily="18" charset="0"/>
                              <a:cs typeface="Times New Roman" panose="02020603050405020304" pitchFamily="18" charset="0"/>
                            </a:rPr>
                            <m:t>+1=</m:t>
                          </m:r>
                          <m:sSub>
                            <m:sSubPr>
                              <m:ctrlPr>
                                <a:rPr lang="en-US" sz="1800" b="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𝜔</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𝑟</m:t>
                                  </m:r>
                                </m:e>
                                <m:sub>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sub>
                              </m:sSub>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prstClr val="black"/>
                                  </a:solidFill>
                                  <a:latin typeface="Cambria Math" panose="02040503050406030204" pitchFamily="18" charset="0"/>
                                  <a:cs typeface="Times New Roman" panose="02020603050405020304" pitchFamily="18" charset="0"/>
                                </a:rPr>
                                <m:t>𝑚</m:t>
                              </m:r>
                            </m:e>
                            <m:sub>
                              <m:r>
                                <a:rPr lang="en-US" sz="1800" b="0" i="1" smtClean="0">
                                  <a:solidFill>
                                    <a:prstClr val="black"/>
                                  </a:solidFill>
                                  <a:latin typeface="Cambria Math" panose="02040503050406030204" pitchFamily="18" charset="0"/>
                                  <a:cs typeface="Times New Roman" panose="02020603050405020304" pitchFamily="18" charset="0"/>
                                </a:rPr>
                                <m:t>𝑡</m:t>
                              </m:r>
                            </m:sub>
                          </m:sSub>
                          <m:r>
                            <a:rPr lang="en-US" sz="1800" b="0" i="1" smtClean="0">
                              <a:solidFill>
                                <a:prstClr val="black"/>
                              </a:solidFill>
                              <a:latin typeface="Cambria Math" panose="02040503050406030204" pitchFamily="18" charset="0"/>
                              <a:cs typeface="Times New Roman" panose="02020603050405020304" pitchFamily="18" charset="0"/>
                            </a:rPr>
                            <m:t>)^2+</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𝛽</m:t>
                          </m:r>
                          <m:sSub>
                            <m:sSubPr>
                              <m:ctrlP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h</m:t>
                              </m:r>
                            </m:e>
                            <m:sub>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sub>
                          </m:sSub>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𝜔</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h</m:t>
                              </m:r>
                            </m:e>
                            <m:sub>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sub>
                          </m:sSub>
                          <m:sSubSup>
                            <m:sSubSupPr>
                              <m:ctrlP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𝜀</m:t>
                              </m:r>
                            </m:e>
                            <m:sub>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sub>
                            <m:sup>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p>
                          </m:sSubSup>
                          <m:r>
                            <a:rPr lang="en-US" sz="1800" b="0" i="1" smtClean="0">
                              <a:solidFill>
                                <a:prstClr val="black"/>
                              </a:solidFill>
                              <a:latin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𝛽</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h</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sub>
                          </m:sSub>
                        </m:sub>
                      </m:sSub>
                    </m:oMath>
                  </m:oMathPara>
                </a14:m>
                <a:endParaRPr lang="en-US" sz="1800" dirty="0">
                  <a:solidFill>
                    <a:prstClr val="black"/>
                  </a:solidFill>
                  <a:latin typeface="Times New Roman" panose="02020603050405020304" pitchFamily="18" charset="0"/>
                  <a:cs typeface="Times New Roman" panose="02020603050405020304" pitchFamily="18" charset="0"/>
                </a:endParaRPr>
              </a:p>
              <a:p>
                <a:pPr marL="146050" indent="0">
                  <a:buNone/>
                </a:pPr>
                <a:endParaRPr lang="en-US" dirty="0"/>
              </a:p>
            </p:txBody>
          </p:sp>
        </mc:Choice>
        <mc:Fallback>
          <p:sp>
            <p:nvSpPr>
              <p:cNvPr id="3" name="Text Placeholder 2">
                <a:extLst>
                  <a:ext uri="{FF2B5EF4-FFF2-40B4-BE49-F238E27FC236}">
                    <a16:creationId xmlns:a16="http://schemas.microsoft.com/office/drawing/2014/main" id="{EC71E6EB-898A-572F-31A1-11A7E2113AB5}"/>
                  </a:ext>
                </a:extLst>
              </p:cNvPr>
              <p:cNvSpPr>
                <a:spLocks noGrp="1" noRot="1" noChangeAspect="1" noMove="1" noResize="1" noEditPoints="1" noAdjustHandles="1" noChangeArrowheads="1" noChangeShapeType="1" noTextEdit="1"/>
              </p:cNvSpPr>
              <p:nvPr>
                <p:ph type="body" idx="1"/>
              </p:nvPr>
            </p:nvSpPr>
            <p:spPr>
              <a:xfrm>
                <a:off x="54244" y="0"/>
                <a:ext cx="9089756" cy="5143500"/>
              </a:xfrm>
              <a:blipFill>
                <a:blip r:embed="rId2"/>
                <a:stretch>
                  <a:fillRect r="-537"/>
                </a:stretch>
              </a:blipFill>
            </p:spPr>
            <p:txBody>
              <a:bodyPr/>
              <a:lstStyle/>
              <a:p>
                <a:r>
                  <a:rPr lang="en-US">
                    <a:noFill/>
                  </a:rPr>
                  <a:t> </a:t>
                </a:r>
              </a:p>
            </p:txBody>
          </p:sp>
        </mc:Fallback>
      </mc:AlternateContent>
    </p:spTree>
    <p:extLst>
      <p:ext uri="{BB962C8B-B14F-4D97-AF65-F5344CB8AC3E}">
        <p14:creationId xmlns:p14="http://schemas.microsoft.com/office/powerpoint/2010/main" val="1840345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C008D6B-9245-8309-7F40-418AB2E96566}"/>
                  </a:ext>
                </a:extLst>
              </p:cNvPr>
              <p:cNvSpPr>
                <a:spLocks noGrp="1"/>
              </p:cNvSpPr>
              <p:nvPr>
                <p:ph type="body" idx="1"/>
              </p:nvPr>
            </p:nvSpPr>
            <p:spPr>
              <a:xfrm>
                <a:off x="0" y="54244"/>
                <a:ext cx="9144000" cy="5089256"/>
              </a:xfrm>
            </p:spPr>
            <p:txBody>
              <a:bodyPr>
                <a:normAutofit lnSpcReduction="10000"/>
              </a:bodyPr>
              <a:lstStyle/>
              <a:p>
                <a:pPr marL="146050" indent="0" algn="just">
                  <a:lnSpc>
                    <a:spcPct val="150000"/>
                  </a:lnSpc>
                  <a:buNone/>
                </a:pPr>
                <a:r>
                  <a:rPr lang="en-US" sz="2000" b="1" u="sng" dirty="0">
                    <a:latin typeface="Times New Roman" panose="02020603050405020304" pitchFamily="18" charset="0"/>
                    <a:cs typeface="Times New Roman" panose="02020603050405020304" pitchFamily="18" charset="0"/>
                  </a:rPr>
                  <a:t>GARCH –in Mean (GARCH-M) models</a:t>
                </a:r>
              </a:p>
              <a:p>
                <a:pPr algn="just">
                  <a:lnSpc>
                    <a:spcPct val="150000"/>
                  </a:lnSpc>
                </a:pPr>
                <a:r>
                  <a:rPr lang="en-US" sz="2000" dirty="0">
                    <a:latin typeface="Times New Roman" panose="02020603050405020304" pitchFamily="18" charset="0"/>
                    <a:cs typeface="Times New Roman" panose="02020603050405020304" pitchFamily="18" charset="0"/>
                  </a:rPr>
                  <a:t>In most of the financial markets, we expect risk to be compensated by a higher return and hence the return of a security may depend on its volatility. </a:t>
                </a:r>
              </a:p>
              <a:p>
                <a:pPr algn="just">
                  <a:lnSpc>
                    <a:spcPct val="150000"/>
                  </a:lnSpc>
                </a:pPr>
                <a:r>
                  <a:rPr lang="en-US" sz="2000" dirty="0">
                    <a:latin typeface="Times New Roman" panose="02020603050405020304" pitchFamily="18" charset="0"/>
                    <a:cs typeface="Times New Roman" panose="02020603050405020304" pitchFamily="18" charset="0"/>
                  </a:rPr>
                  <a:t>This variant of the GARCH family allows the conditional mean of return series to depend on its conditional variance.</a:t>
                </a:r>
              </a:p>
              <a:p>
                <a:pPr algn="just">
                  <a:lnSpc>
                    <a:spcPct val="150000"/>
                  </a:lnSpc>
                </a:pPr>
                <a:r>
                  <a:rPr lang="en-US" sz="2000" dirty="0">
                    <a:latin typeface="Times New Roman" panose="02020603050405020304" pitchFamily="18" charset="0"/>
                    <a:cs typeface="Times New Roman" panose="02020603050405020304" pitchFamily="18" charset="0"/>
                  </a:rPr>
                  <a:t>The model can be defined as:</a:t>
                </a:r>
              </a:p>
              <a:p>
                <a:pPr marL="1460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𝑟</m:t>
                          </m:r>
                        </m:e>
                        <m:sub>
                          <m:r>
                            <a:rPr lang="en-US" sz="2000" b="0" i="1" smtClean="0">
                              <a:latin typeface="Cambria Math" panose="02040503050406030204" pitchFamily="18" charset="0"/>
                              <a:cs typeface="Times New Roman" panose="02020603050405020304" pitchFamily="18" charset="0"/>
                            </a:rPr>
                            <m:t>𝑡</m:t>
                          </m:r>
                        </m:sub>
                      </m:s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𝑐</m:t>
                      </m:r>
                      <m:sSubSup>
                        <m:sSub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sub>
                      </m:sSub>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sub>
                      </m:sSub>
                    </m:oMath>
                  </m:oMathPara>
                </a14:m>
                <a:endParaRPr lang="en-US" sz="2000" b="0" dirty="0">
                  <a:latin typeface="Times New Roman" panose="02020603050405020304" pitchFamily="18" charset="0"/>
                  <a:ea typeface="Cambria Math" panose="02040503050406030204" pitchFamily="18" charset="0"/>
                  <a:cs typeface="Times New Roman" panose="02020603050405020304" pitchFamily="18" charset="0"/>
                </a:endParaRPr>
              </a:p>
              <a:p>
                <a:pPr marL="146050" indent="0" algn="just">
                  <a:lnSpc>
                    <a:spcPct val="150000"/>
                  </a:lnSpc>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Times New Roman" panose="02020603050405020304" pitchFamily="18" charset="0"/>
                            </a:rPr>
                          </m:ctrlPr>
                        </m:sSubSup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cs typeface="Times New Roman" panose="02020603050405020304" pitchFamily="18" charset="0"/>
                            </a:rPr>
                            <m:t>𝑡</m:t>
                          </m:r>
                        </m:sub>
                        <m:sup>
                          <m:r>
                            <a:rPr lang="en-US" sz="2000" b="0" i="1" smtClean="0">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1</m:t>
                          </m:r>
                        </m:sub>
                      </m:sSub>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1</m:t>
                          </m:r>
                        </m:sub>
                      </m:sSub>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2</m:t>
                          </m:r>
                        </m:sup>
                      </m:sSubSup>
                    </m:oMath>
                  </m:oMathPara>
                </a14:m>
                <a:endParaRPr lang="en-US" sz="2000" b="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where μ and c are constants. </a:t>
                </a:r>
              </a:p>
              <a:p>
                <a:pPr algn="just">
                  <a:lnSpc>
                    <a:spcPct val="150000"/>
                  </a:lnSpc>
                </a:pPr>
                <a:r>
                  <a:rPr lang="en-US" sz="2000" dirty="0">
                    <a:latin typeface="Times New Roman" panose="02020603050405020304" pitchFamily="18" charset="0"/>
                    <a:cs typeface="Times New Roman" panose="02020603050405020304" pitchFamily="18" charset="0"/>
                  </a:rPr>
                  <a:t>The parameter c is called the risk premium parameter. A positive c indicates that the return is positively related to its volatility.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EC008D6B-9245-8309-7F40-418AB2E96566}"/>
                  </a:ext>
                </a:extLst>
              </p:cNvPr>
              <p:cNvSpPr>
                <a:spLocks noGrp="1" noRot="1" noChangeAspect="1" noMove="1" noResize="1" noEditPoints="1" noAdjustHandles="1" noChangeArrowheads="1" noChangeShapeType="1" noTextEdit="1"/>
              </p:cNvSpPr>
              <p:nvPr>
                <p:ph type="body" idx="1"/>
              </p:nvPr>
            </p:nvSpPr>
            <p:spPr>
              <a:xfrm>
                <a:off x="0" y="54244"/>
                <a:ext cx="9144000" cy="5089256"/>
              </a:xfrm>
              <a:blipFill>
                <a:blip r:embed="rId2"/>
                <a:stretch>
                  <a:fillRect r="-667"/>
                </a:stretch>
              </a:blipFill>
            </p:spPr>
            <p:txBody>
              <a:bodyPr/>
              <a:lstStyle/>
              <a:p>
                <a:r>
                  <a:rPr lang="en-US">
                    <a:noFill/>
                  </a:rPr>
                  <a:t> </a:t>
                </a:r>
              </a:p>
            </p:txBody>
          </p:sp>
        </mc:Fallback>
      </mc:AlternateContent>
    </p:spTree>
    <p:extLst>
      <p:ext uri="{BB962C8B-B14F-4D97-AF65-F5344CB8AC3E}">
        <p14:creationId xmlns:p14="http://schemas.microsoft.com/office/powerpoint/2010/main" val="327988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6CC756-310A-5B4D-EA42-663761E229F6}"/>
              </a:ext>
            </a:extLst>
          </p:cNvPr>
          <p:cNvSpPr>
            <a:spLocks noGrp="1"/>
          </p:cNvSpPr>
          <p:nvPr>
            <p:ph type="body" idx="1"/>
          </p:nvPr>
        </p:nvSpPr>
        <p:spPr>
          <a:xfrm>
            <a:off x="0" y="0"/>
            <a:ext cx="9144000" cy="5143499"/>
          </a:xfrm>
        </p:spPr>
        <p:txBody>
          <a:bodyPr>
            <a:normAutofit fontScale="92500" lnSpcReduction="10000"/>
          </a:bodyPr>
          <a:lstStyle/>
          <a:p>
            <a:pPr marL="146050" indent="0" algn="just">
              <a:lnSpc>
                <a:spcPct val="150000"/>
              </a:lnSpc>
              <a:buNone/>
            </a:pPr>
            <a:r>
              <a:rPr lang="en-US" sz="2000" b="1" u="sng" dirty="0">
                <a:latin typeface="Times New Roman" panose="02020603050405020304" pitchFamily="18" charset="0"/>
                <a:cs typeface="Times New Roman" panose="02020603050405020304" pitchFamily="18" charset="0"/>
              </a:rPr>
              <a:t>Asymmetric GARCH models</a:t>
            </a:r>
          </a:p>
          <a:p>
            <a:pPr algn="just">
              <a:lnSpc>
                <a:spcPct val="150000"/>
              </a:lnSpc>
            </a:pPr>
            <a:r>
              <a:rPr lang="en-US" sz="2000" dirty="0">
                <a:latin typeface="Times New Roman" panose="02020603050405020304" pitchFamily="18" charset="0"/>
                <a:cs typeface="Times New Roman" panose="02020603050405020304" pitchFamily="18" charset="0"/>
              </a:rPr>
              <a:t>These models are motivated by the need to distinguish between good news and bad news and their impact on volatility in financial markets. </a:t>
            </a:r>
          </a:p>
          <a:p>
            <a:pPr algn="just">
              <a:lnSpc>
                <a:spcPct val="150000"/>
              </a:lnSpc>
            </a:pPr>
            <a:r>
              <a:rPr lang="en-US" sz="2000" dirty="0">
                <a:latin typeface="Times New Roman" panose="02020603050405020304" pitchFamily="18" charset="0"/>
                <a:cs typeface="Times New Roman" panose="02020603050405020304" pitchFamily="18" charset="0"/>
              </a:rPr>
              <a:t>Engle, introduced the news impact curve and summarized the effect of a shock interpreted as a negative shock (bad news) or a positive shock (good news) on the time-varying conditional variance. </a:t>
            </a:r>
          </a:p>
          <a:p>
            <a:pPr algn="just">
              <a:lnSpc>
                <a:spcPct val="150000"/>
              </a:lnSpc>
            </a:pPr>
            <a:r>
              <a:rPr lang="en-US" sz="2000" dirty="0">
                <a:latin typeface="Times New Roman" panose="02020603050405020304" pitchFamily="18" charset="0"/>
                <a:cs typeface="Times New Roman" panose="02020603050405020304" pitchFamily="18" charset="0"/>
              </a:rPr>
              <a:t>For many stock returns, there is a negative correlation between the current return and the future volatility. </a:t>
            </a:r>
          </a:p>
          <a:p>
            <a:pPr algn="just">
              <a:lnSpc>
                <a:spcPct val="150000"/>
              </a:lnSpc>
            </a:pPr>
            <a:r>
              <a:rPr lang="en-US" sz="2000" dirty="0">
                <a:latin typeface="Times New Roman" panose="02020603050405020304" pitchFamily="18" charset="0"/>
                <a:cs typeface="Times New Roman" panose="02020603050405020304" pitchFamily="18" charset="0"/>
              </a:rPr>
              <a:t>The tendency of volatility to decline when the return rises and to rise when the return falls is called the leverage effect. </a:t>
            </a:r>
          </a:p>
          <a:p>
            <a:pPr algn="just">
              <a:lnSpc>
                <a:spcPct val="150000"/>
              </a:lnSpc>
            </a:pPr>
            <a:r>
              <a:rPr lang="en-US" sz="2000" dirty="0">
                <a:latin typeface="Times New Roman" panose="02020603050405020304" pitchFamily="18" charset="0"/>
                <a:cs typeface="Times New Roman" panose="02020603050405020304" pitchFamily="18" charset="0"/>
              </a:rPr>
              <a:t>Symmetric models fail to explain the leverage effect due to the incapability of conditional variance to respond asymmetrically. </a:t>
            </a:r>
          </a:p>
        </p:txBody>
      </p:sp>
    </p:spTree>
    <p:extLst>
      <p:ext uri="{BB962C8B-B14F-4D97-AF65-F5344CB8AC3E}">
        <p14:creationId xmlns:p14="http://schemas.microsoft.com/office/powerpoint/2010/main" val="3997544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EAE4927-D016-08EC-94D0-AB78307CE4AF}"/>
                  </a:ext>
                </a:extLst>
              </p:cNvPr>
              <p:cNvSpPr>
                <a:spLocks noGrp="1"/>
              </p:cNvSpPr>
              <p:nvPr>
                <p:ph type="body" idx="1"/>
              </p:nvPr>
            </p:nvSpPr>
            <p:spPr>
              <a:xfrm>
                <a:off x="92990" y="0"/>
                <a:ext cx="8996766" cy="5143499"/>
              </a:xfrm>
            </p:spPr>
            <p:txBody>
              <a:bodyPr>
                <a:normAutofit fontScale="92500" lnSpcReduction="10000"/>
              </a:bodyPr>
              <a:lstStyle/>
              <a:p>
                <a:pPr marL="146050" indent="0" algn="just">
                  <a:lnSpc>
                    <a:spcPct val="150000"/>
                  </a:lnSpc>
                  <a:buNone/>
                </a:pPr>
                <a:r>
                  <a:rPr lang="en-US" sz="2000" b="1" u="sng" dirty="0">
                    <a:latin typeface="Times New Roman" panose="02020603050405020304" pitchFamily="18" charset="0"/>
                    <a:cs typeface="Times New Roman" panose="02020603050405020304" pitchFamily="18" charset="0"/>
                  </a:rPr>
                  <a:t>Exponential GARCH models (EGARCH)</a:t>
                </a:r>
              </a:p>
              <a:p>
                <a:pPr algn="just">
                  <a:lnSpc>
                    <a:spcPct val="150000"/>
                  </a:lnSpc>
                </a:pPr>
                <a:r>
                  <a:rPr lang="en-US" sz="2000" dirty="0">
                    <a:latin typeface="Times New Roman" panose="02020603050405020304" pitchFamily="18" charset="0"/>
                    <a:cs typeface="Times New Roman" panose="02020603050405020304" pitchFamily="18" charset="0"/>
                  </a:rPr>
                  <a:t>The exponential GARCH (EGARCH) models were particularly designed to allow asymmetric effects between positive and negative asset returns.</a:t>
                </a:r>
              </a:p>
              <a:p>
                <a:pPr algn="just">
                  <a:lnSpc>
                    <a:spcPct val="150000"/>
                  </a:lnSpc>
                </a:pPr>
                <a:r>
                  <a:rPr lang="en-US" sz="2000" dirty="0">
                    <a:latin typeface="Times New Roman" panose="02020603050405020304" pitchFamily="18" charset="0"/>
                    <a:cs typeface="Times New Roman" panose="02020603050405020304" pitchFamily="18" charset="0"/>
                  </a:rPr>
                  <a:t>The model is defined as:</a:t>
                </a:r>
              </a:p>
              <a:p>
                <a:pPr marL="146050" indent="0" algn="just">
                  <a:lnSpc>
                    <a:spcPct val="15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cs typeface="Times New Roman" panose="02020603050405020304" pitchFamily="18" charset="0"/>
                            </a:rPr>
                            <m:t>log</m:t>
                          </m:r>
                        </m:fName>
                        <m:e>
                          <m:d>
                            <m:dPr>
                              <m:ctrlPr>
                                <a:rPr lang="en-US" sz="2000" b="0" i="1" smtClean="0">
                                  <a:latin typeface="Cambria Math" panose="02040503050406030204" pitchFamily="18" charset="0"/>
                                  <a:cs typeface="Times New Roman" panose="02020603050405020304" pitchFamily="18" charset="0"/>
                                </a:rPr>
                              </m:ctrlPr>
                            </m:dPr>
                            <m:e>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cs typeface="Times New Roman" panose="02020603050405020304" pitchFamily="18" charset="0"/>
                                    </a:rPr>
                                    <m:t>𝑡</m:t>
                                  </m:r>
                                </m:sub>
                                <m:sup>
                                  <m:r>
                                    <a:rPr lang="en-US" sz="2000" b="0" i="1" smtClean="0">
                                      <a:latin typeface="Cambria Math" panose="02040503050406030204" pitchFamily="18" charset="0"/>
                                      <a:cs typeface="Times New Roman" panose="02020603050405020304" pitchFamily="18" charset="0"/>
                                    </a:rPr>
                                    <m:t>2</m:t>
                                  </m:r>
                                </m:sup>
                              </m:sSubSup>
                            </m:e>
                          </m:d>
                        </m:e>
                      </m:func>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𝑞</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𝑖</m:t>
                              </m:r>
                            </m:sub>
                          </m:sSub>
                          <m:d>
                            <m:dPr>
                              <m:begChr m:val="["/>
                              <m:endChr m:val="]"/>
                              <m:ctrlPr>
                                <a:rPr lang="en-US" sz="2000" b="0" i="1" smtClean="0">
                                  <a:latin typeface="Cambria Math" panose="02040503050406030204" pitchFamily="18" charset="0"/>
                                  <a:cs typeface="Times New Roman" panose="02020603050405020304" pitchFamily="18" charset="0"/>
                                </a:rPr>
                              </m:ctrlPr>
                            </m:dPr>
                            <m:e>
                              <m:d>
                                <m:dPr>
                                  <m:begChr m:val="|"/>
                                  <m:endChr m:val="|"/>
                                  <m:ctrlPr>
                                    <a:rPr lang="en-US" sz="2000" b="0" i="1" smtClean="0">
                                      <a:latin typeface="Cambria Math" panose="02040503050406030204" pitchFamily="18" charset="0"/>
                                      <a:cs typeface="Times New Roman" panose="02020603050405020304" pitchFamily="18" charset="0"/>
                                    </a:rPr>
                                  </m:ctrlPr>
                                </m:dPr>
                                <m:e>
                                  <m:f>
                                    <m:fPr>
                                      <m:ctrlPr>
                                        <a:rPr lang="en-US" sz="2000" b="0" i="1" smtClean="0">
                                          <a:latin typeface="Cambria Math" panose="02040503050406030204" pitchFamily="18" charset="0"/>
                                          <a:cs typeface="Times New Roman" panose="02020603050405020304" pitchFamily="18" charset="0"/>
                                        </a:rPr>
                                      </m:ctrlPr>
                                    </m:fPr>
                                    <m:num>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sub>
                                      </m:sSub>
                                    </m:num>
                                    <m:den>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sub>
                                      </m:sSub>
                                    </m:den>
                                  </m:f>
                                </m:e>
                              </m:d>
                            </m:e>
                          </m:d>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𝑝</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𝑖</m:t>
                                  </m:r>
                                </m:sub>
                              </m:sSub>
                            </m:e>
                          </m:nary>
                        </m:e>
                      </m:nary>
                      <m:r>
                        <a:rPr lang="en-US" sz="2000" b="0" i="1" smtClean="0">
                          <a:latin typeface="Cambria Math" panose="02040503050406030204" pitchFamily="18" charset="0"/>
                          <a:cs typeface="Times New Roman" panose="02020603050405020304" pitchFamily="18" charset="0"/>
                        </a:rPr>
                        <m:t>𝑙𝑜𝑔</m:t>
                      </m:r>
                      <m:d>
                        <m:dPr>
                          <m:ctrlPr>
                            <a:rPr lang="en-US" sz="2000" i="1">
                              <a:latin typeface="Cambria Math" panose="02040503050406030204" pitchFamily="18" charset="0"/>
                              <a:cs typeface="Times New Roman" panose="02020603050405020304" pitchFamily="18" charset="0"/>
                            </a:rPr>
                          </m:ctrlPr>
                        </m:dPr>
                        <m:e>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i="1">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sub>
                            <m:sup>
                              <m:r>
                                <a:rPr lang="en-US" sz="2000" i="1">
                                  <a:latin typeface="Cambria Math" panose="02040503050406030204" pitchFamily="18" charset="0"/>
                                  <a:cs typeface="Times New Roman" panose="02020603050405020304" pitchFamily="18" charset="0"/>
                                </a:rPr>
                                <m:t>2</m:t>
                              </m:r>
                            </m:sup>
                          </m:sSubSup>
                        </m:e>
                      </m:d>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𝑞</m:t>
                          </m:r>
                        </m:sup>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𝛾</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num>
                            <m:den>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den>
                          </m:f>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sz="2000" b="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2000" dirty="0">
                    <a:latin typeface="Times New Roman" panose="02020603050405020304" pitchFamily="18" charset="0"/>
                    <a:cs typeface="Times New Roman" panose="02020603050405020304" pitchFamily="18" charset="0"/>
                  </a:rPr>
                  <a:t>Where </a:t>
                </a:r>
                <a14:m>
                  <m:oMath xmlns:m="http://schemas.openxmlformats.org/officeDocument/2006/math">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𝛾</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r>
                  <a:rPr lang="en-US" sz="2000" dirty="0">
                    <a:latin typeface="Times New Roman" panose="02020603050405020304" pitchFamily="18" charset="0"/>
                    <a:cs typeface="Times New Roman" panose="02020603050405020304" pitchFamily="18" charset="0"/>
                  </a:rPr>
                  <a:t> is the asymmetric or leverage effect parameter</a:t>
                </a:r>
              </a:p>
              <a:p>
                <a:pPr marL="146050" indent="0" algn="just">
                  <a:lnSpc>
                    <a:spcPct val="150000"/>
                  </a:lnSpc>
                  <a:buNone/>
                </a:pPr>
                <a:r>
                  <a:rPr lang="en-US" sz="2000" dirty="0">
                    <a:latin typeface="Times New Roman" panose="02020603050405020304" pitchFamily="18" charset="0"/>
                    <a:cs typeface="Times New Roman" panose="02020603050405020304" pitchFamily="18" charset="0"/>
                  </a:rPr>
                  <a:t>The value of conditional variance will be positive even if the parameters are negative because it models the log of conditional variance. </a:t>
                </a:r>
              </a:p>
              <a:p>
                <a:pPr marL="146050" indent="0" algn="just">
                  <a:lnSpc>
                    <a:spcPct val="150000"/>
                  </a:lnSpc>
                  <a:buNone/>
                </a:pPr>
                <a:r>
                  <a:rPr lang="en-US" sz="2000" dirty="0">
                    <a:latin typeface="Times New Roman" panose="02020603050405020304" pitchFamily="18" charset="0"/>
                    <a:cs typeface="Times New Roman" panose="02020603050405020304" pitchFamily="18" charset="0"/>
                  </a:rPr>
                  <a:t>If the relationship between the current return and future volatility is negative then γ will be negative and hence the leverage effect is confined.</a:t>
                </a:r>
              </a:p>
            </p:txBody>
          </p:sp>
        </mc:Choice>
        <mc:Fallback>
          <p:sp>
            <p:nvSpPr>
              <p:cNvPr id="3" name="Text Placeholder 2">
                <a:extLst>
                  <a:ext uri="{FF2B5EF4-FFF2-40B4-BE49-F238E27FC236}">
                    <a16:creationId xmlns:a16="http://schemas.microsoft.com/office/drawing/2014/main" id="{3EAE4927-D016-08EC-94D0-AB78307CE4AF}"/>
                  </a:ext>
                </a:extLst>
              </p:cNvPr>
              <p:cNvSpPr>
                <a:spLocks noGrp="1" noRot="1" noChangeAspect="1" noMove="1" noResize="1" noEditPoints="1" noAdjustHandles="1" noChangeArrowheads="1" noChangeShapeType="1" noTextEdit="1"/>
              </p:cNvSpPr>
              <p:nvPr>
                <p:ph type="body" idx="1"/>
              </p:nvPr>
            </p:nvSpPr>
            <p:spPr>
              <a:xfrm>
                <a:off x="92990" y="0"/>
                <a:ext cx="8996766" cy="5143499"/>
              </a:xfrm>
              <a:blipFill>
                <a:blip r:embed="rId2"/>
                <a:stretch>
                  <a:fillRect r="-678"/>
                </a:stretch>
              </a:blipFill>
            </p:spPr>
            <p:txBody>
              <a:bodyPr/>
              <a:lstStyle/>
              <a:p>
                <a:r>
                  <a:rPr lang="en-US">
                    <a:noFill/>
                  </a:rPr>
                  <a:t> </a:t>
                </a:r>
              </a:p>
            </p:txBody>
          </p:sp>
        </mc:Fallback>
      </mc:AlternateContent>
    </p:spTree>
    <p:extLst>
      <p:ext uri="{BB962C8B-B14F-4D97-AF65-F5344CB8AC3E}">
        <p14:creationId xmlns:p14="http://schemas.microsoft.com/office/powerpoint/2010/main" val="2123788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BD1B35F-444E-D5BB-D912-E5E908AABE73}"/>
                  </a:ext>
                </a:extLst>
              </p:cNvPr>
              <p:cNvSpPr>
                <a:spLocks noGrp="1"/>
              </p:cNvSpPr>
              <p:nvPr>
                <p:ph type="body" idx="1"/>
              </p:nvPr>
            </p:nvSpPr>
            <p:spPr>
              <a:xfrm>
                <a:off x="54244" y="61992"/>
                <a:ext cx="9089756" cy="5081507"/>
              </a:xfrm>
            </p:spPr>
            <p:txBody>
              <a:bodyPr>
                <a:normAutofit/>
              </a:bodyPr>
              <a:lstStyle/>
              <a:p>
                <a:pPr marL="146050" indent="0" algn="just">
                  <a:lnSpc>
                    <a:spcPct val="150000"/>
                  </a:lnSpc>
                  <a:buNone/>
                </a:pPr>
                <a:r>
                  <a:rPr lang="en-US" sz="2000" b="1" u="sng" dirty="0">
                    <a:latin typeface="Times New Roman" panose="02020603050405020304" pitchFamily="18" charset="0"/>
                    <a:cs typeface="Times New Roman" panose="02020603050405020304" pitchFamily="18" charset="0"/>
                  </a:rPr>
                  <a:t>Threshold GARCH (TGARCH) models</a:t>
                </a:r>
              </a:p>
              <a:p>
                <a:pPr algn="just">
                  <a:lnSpc>
                    <a:spcPct val="150000"/>
                  </a:lnSpc>
                </a:pPr>
                <a:r>
                  <a:rPr lang="en-US" sz="2000" dirty="0">
                    <a:latin typeface="Times New Roman" panose="02020603050405020304" pitchFamily="18" charset="0"/>
                    <a:cs typeface="Times New Roman" panose="02020603050405020304" pitchFamily="18" charset="0"/>
                  </a:rPr>
                  <a:t>TGARCH is another model used to handle the leverage effect</a:t>
                </a:r>
              </a:p>
              <a:p>
                <a:pPr algn="just">
                  <a:lnSpc>
                    <a:spcPct val="150000"/>
                  </a:lnSpc>
                </a:pPr>
                <a:r>
                  <a:rPr lang="en-US" sz="2000" dirty="0">
                    <a:latin typeface="Times New Roman" panose="02020603050405020304" pitchFamily="18" charset="0"/>
                    <a:cs typeface="Times New Roman" panose="02020603050405020304" pitchFamily="18" charset="0"/>
                  </a:rPr>
                  <a:t>The models’ framework for conditional variance is given by:</a:t>
                </a:r>
              </a:p>
              <a:p>
                <a:pPr marL="146050" indent="0" algn="just">
                  <a:lnSpc>
                    <a:spcPct val="150000"/>
                  </a:lnSpc>
                  <a:buNone/>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cs typeface="Times New Roman" panose="02020603050405020304" pitchFamily="18" charset="0"/>
                            </a:rPr>
                            <m:t>𝑡</m:t>
                          </m:r>
                        </m:sub>
                        <m:sup>
                          <m:r>
                            <a:rPr lang="en-US" sz="2000" b="0" i="1" smtClean="0">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𝑞</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𝑖</m:t>
                              </m:r>
                            </m:sub>
                          </m:sSub>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𝑝</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𝑖</m:t>
                                  </m:r>
                                </m:sub>
                              </m:sSub>
                            </m:e>
                          </m:nary>
                        </m:e>
                      </m:nary>
                      <m:d>
                        <m:dPr>
                          <m:ctrlPr>
                            <a:rPr lang="en-US" sz="2000" i="1">
                              <a:latin typeface="Cambria Math" panose="02040503050406030204" pitchFamily="18" charset="0"/>
                              <a:cs typeface="Times New Roman" panose="02020603050405020304" pitchFamily="18" charset="0"/>
                            </a:rPr>
                          </m:ctrlPr>
                        </m:dPr>
                        <m:e>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i="1">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sub>
                            <m:sup>
                              <m:r>
                                <a:rPr lang="en-US" sz="2000" i="1">
                                  <a:latin typeface="Cambria Math" panose="02040503050406030204" pitchFamily="18" charset="0"/>
                                  <a:cs typeface="Times New Roman" panose="02020603050405020304" pitchFamily="18" charset="0"/>
                                </a:rPr>
                                <m:t>2</m:t>
                              </m:r>
                            </m:sup>
                          </m:sSubSup>
                        </m:e>
                      </m:d>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𝑞</m:t>
                          </m:r>
                        </m:sup>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𝛾</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i="1">
                                  <a:latin typeface="Cambria Math" panose="02040503050406030204" pitchFamily="18" charset="0"/>
                                  <a:cs typeface="Times New Roman" panose="02020603050405020304" pitchFamily="18" charset="0"/>
                                </a:rPr>
                                <m:t>𝑡</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𝑖</m:t>
                              </m:r>
                            </m:sub>
                            <m:sup>
                              <m:r>
                                <a:rPr lang="en-US" sz="2000" i="1">
                                  <a:latin typeface="Cambria Math" panose="02040503050406030204" pitchFamily="18" charset="0"/>
                                  <a:cs typeface="Times New Roman" panose="02020603050405020304" pitchFamily="18" charset="0"/>
                                </a:rPr>
                                <m:t>2</m:t>
                              </m:r>
                            </m:sup>
                          </m:sSubSup>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𝐼</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sub>
                          </m:sSub>
                        </m:e>
                      </m:nary>
                    </m:oMath>
                  </m:oMathPara>
                </a14:m>
                <a:endParaRPr lang="en-US" sz="2000" b="0" dirty="0">
                  <a:latin typeface="Times New Roman" panose="02020603050405020304" pitchFamily="18" charset="0"/>
                  <a:ea typeface="Cambria Math" panose="02040503050406030204" pitchFamily="18" charset="0"/>
                  <a:cs typeface="Times New Roman" panose="02020603050405020304" pitchFamily="18" charset="0"/>
                </a:endParaRPr>
              </a:p>
              <a:p>
                <a:pPr marL="146050" indent="0" algn="just">
                  <a:lnSpc>
                    <a:spcPct val="150000"/>
                  </a:lnSpc>
                  <a:buNone/>
                </a:pPr>
                <a:r>
                  <a:rPr lang="en-US" sz="2000" dirty="0">
                    <a:latin typeface="Times New Roman" panose="02020603050405020304" pitchFamily="18" charset="0"/>
                    <a:cs typeface="Times New Roman" panose="02020603050405020304" pitchFamily="18" charset="0"/>
                  </a:rPr>
                  <a:t>Where:</a:t>
                </a:r>
              </a:p>
              <a:p>
                <a:pPr lvl="1" algn="just">
                  <a:lnSpc>
                    <a:spcPct val="150000"/>
                  </a:lnSpc>
                </a:pP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𝐼</m:t>
                        </m:r>
                      </m:e>
                      <m:sub>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=1, </m:t>
                    </m:r>
                    <m:r>
                      <a:rPr lang="en-US" sz="1800" b="0" i="1" smtClean="0">
                        <a:latin typeface="Cambria Math" panose="02040503050406030204" pitchFamily="18" charset="0"/>
                        <a:cs typeface="Times New Roman" panose="02020603050405020304" pitchFamily="18" charset="0"/>
                      </a:rPr>
                      <m:t>𝑖𝑓</m:t>
                    </m:r>
                    <m:r>
                      <a:rPr lang="en-US" sz="1800" b="0" i="1" smtClean="0">
                        <a:latin typeface="Cambria Math" panose="02040503050406030204" pitchFamily="18" charset="0"/>
                        <a:cs typeface="Times New Roman" panose="02020603050405020304" pitchFamily="18" charset="0"/>
                      </a:rPr>
                      <m:t>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&lt;0, </m:t>
                    </m:r>
                    <m:r>
                      <a:rPr lang="en-US" sz="1800" b="0" i="1" smtClean="0">
                        <a:latin typeface="Cambria Math" panose="02040503050406030204" pitchFamily="18" charset="0"/>
                        <a:cs typeface="Times New Roman" panose="02020603050405020304" pitchFamily="18" charset="0"/>
                      </a:rPr>
                      <m:t>𝑜𝑡h𝑒𝑟𝑤𝑖𝑠𝑒</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𝐼</m:t>
                        </m:r>
                      </m:e>
                      <m:sub>
                        <m:r>
                          <a:rPr lang="en-US" i="1">
                            <a:latin typeface="Cambria Math" panose="02040503050406030204" pitchFamily="18" charset="0"/>
                            <a:cs typeface="Times New Roman" panose="02020603050405020304" pitchFamily="18" charset="0"/>
                          </a:rPr>
                          <m:t>𝑡</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=0</m:t>
                    </m:r>
                  </m:oMath>
                </a14:m>
                <a:endParaRPr lang="en-US" sz="1700" dirty="0">
                  <a:latin typeface="Times New Roman" panose="02020603050405020304" pitchFamily="18" charset="0"/>
                  <a:cs typeface="Times New Roman" panose="02020603050405020304" pitchFamily="18" charset="0"/>
                </a:endParaRPr>
              </a:p>
              <a:p>
                <a:pPr lvl="1" algn="just">
                  <a:lnSpc>
                    <a:spcPct val="150000"/>
                  </a:lnSpc>
                </a:pPr>
                <a14:m>
                  <m:oMath xmlns:m="http://schemas.openxmlformats.org/officeDocument/2006/math">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𝛾</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r>
                  <a:rPr lang="en-US" sz="1700" dirty="0">
                    <a:latin typeface="Times New Roman" panose="02020603050405020304" pitchFamily="18" charset="0"/>
                    <a:cs typeface="Times New Roman" panose="02020603050405020304" pitchFamily="18" charset="0"/>
                  </a:rPr>
                  <a:t> is the leverage effect parameter. If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𝛾</m:t>
                    </m:r>
                    <m:r>
                      <a:rPr lang="en-US" i="1">
                        <a:latin typeface="Cambria Math" panose="02040503050406030204" pitchFamily="18" charset="0"/>
                        <a:ea typeface="Cambria Math" panose="02040503050406030204" pitchFamily="18" charset="0"/>
                        <a:cs typeface="Times New Roman" panose="02020603050405020304" pitchFamily="18" charset="0"/>
                      </a:rPr>
                      <m:t>𝑖</m:t>
                    </m:r>
                  </m:oMath>
                </a14:m>
                <a:r>
                  <a:rPr lang="en-US" sz="1700" dirty="0">
                    <a:latin typeface="Times New Roman" panose="02020603050405020304" pitchFamily="18" charset="0"/>
                    <a:cs typeface="Times New Roman" panose="02020603050405020304" pitchFamily="18" charset="0"/>
                  </a:rPr>
                  <a:t>=0. the model collapses to the classical GARCH(</a:t>
                </a:r>
                <a:r>
                  <a:rPr lang="en-US" sz="1700" dirty="0" err="1">
                    <a:latin typeface="Times New Roman" panose="02020603050405020304" pitchFamily="18" charset="0"/>
                    <a:cs typeface="Times New Roman" panose="02020603050405020304" pitchFamily="18" charset="0"/>
                  </a:rPr>
                  <a:t>p,q</a:t>
                </a:r>
                <a:r>
                  <a:rPr lang="en-US" sz="1700" dirty="0">
                    <a:latin typeface="Times New Roman" panose="02020603050405020304" pitchFamily="18" charset="0"/>
                    <a:cs typeface="Times New Roman" panose="02020603050405020304" pitchFamily="18" charset="0"/>
                  </a:rPr>
                  <a:t>) process.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6BD1B35F-444E-D5BB-D912-E5E908AABE73}"/>
                  </a:ext>
                </a:extLst>
              </p:cNvPr>
              <p:cNvSpPr>
                <a:spLocks noGrp="1" noRot="1" noChangeAspect="1" noMove="1" noResize="1" noEditPoints="1" noAdjustHandles="1" noChangeArrowheads="1" noChangeShapeType="1" noTextEdit="1"/>
              </p:cNvSpPr>
              <p:nvPr>
                <p:ph type="body" idx="1"/>
              </p:nvPr>
            </p:nvSpPr>
            <p:spPr>
              <a:xfrm>
                <a:off x="54244" y="61992"/>
                <a:ext cx="9089756" cy="5081507"/>
              </a:xfrm>
              <a:blipFill>
                <a:blip r:embed="rId2"/>
                <a:stretch>
                  <a:fillRect r="-402"/>
                </a:stretch>
              </a:blipFill>
            </p:spPr>
            <p:txBody>
              <a:bodyPr/>
              <a:lstStyle/>
              <a:p>
                <a:r>
                  <a:rPr lang="en-US">
                    <a:noFill/>
                  </a:rPr>
                  <a:t> </a:t>
                </a:r>
              </a:p>
            </p:txBody>
          </p:sp>
        </mc:Fallback>
      </mc:AlternateContent>
    </p:spTree>
    <p:extLst>
      <p:ext uri="{BB962C8B-B14F-4D97-AF65-F5344CB8AC3E}">
        <p14:creationId xmlns:p14="http://schemas.microsoft.com/office/powerpoint/2010/main" val="2253137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EAECF6C2-2240-74A6-C9D1-E0EE0D0C5A4A}"/>
                  </a:ext>
                </a:extLst>
              </p:cNvPr>
              <p:cNvSpPr>
                <a:spLocks noGrp="1"/>
              </p:cNvSpPr>
              <p:nvPr>
                <p:ph type="body" idx="1"/>
              </p:nvPr>
            </p:nvSpPr>
            <p:spPr>
              <a:xfrm>
                <a:off x="139484" y="100739"/>
                <a:ext cx="8911525" cy="5042761"/>
              </a:xfrm>
            </p:spPr>
            <p:txBody>
              <a:bodyPr>
                <a:normAutofit fontScale="92500"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When the shock is positive, the effect on volatility is α</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𝐼</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=0) </m:t>
                    </m:r>
                  </m:oMath>
                </a14:m>
                <a:r>
                  <a:rPr lang="en-US" sz="2000" dirty="0">
                    <a:latin typeface="Times New Roman" panose="02020603050405020304" pitchFamily="18" charset="0"/>
                    <a:cs typeface="Times New Roman" panose="02020603050405020304" pitchFamily="18" charset="0"/>
                  </a:rPr>
                  <a:t>and when the shock is negative, the effect on volatility is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𝑖</m:t>
                        </m:r>
                      </m:sub>
                    </m:sSub>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𝐼</m:t>
                        </m:r>
                      </m:e>
                      <m:sub>
                        <m:r>
                          <a:rPr lang="en-US" sz="2000" i="1">
                            <a:latin typeface="Cambria Math" panose="02040503050406030204" pitchFamily="18" charset="0"/>
                            <a:cs typeface="Times New Roman" panose="02020603050405020304" pitchFamily="18" charset="0"/>
                          </a:rPr>
                          <m:t>𝑡</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𝑖</m:t>
                        </m:r>
                      </m:sub>
                    </m:sSub>
                    <m:r>
                      <a:rPr lang="en-US" sz="2000" i="1">
                        <a:latin typeface="Cambria Math" panose="02040503050406030204" pitchFamily="18" charset="0"/>
                        <a:cs typeface="Times New Roman" panose="02020603050405020304" pitchFamily="18" charset="0"/>
                      </a:rPr>
                      <m:t>=0) </m:t>
                    </m:r>
                  </m:oMath>
                </a14:m>
                <a:r>
                  <a:rPr lang="en-US" sz="2000" dirty="0">
                    <a:latin typeface="Times New Roman" panose="02020603050405020304" pitchFamily="18" charset="0"/>
                    <a:cs typeface="Times New Roman" panose="02020603050405020304" pitchFamily="18" charset="0"/>
                  </a:rPr>
                  <a:t>. </a:t>
                </a:r>
              </a:p>
              <a:p>
                <a:pPr algn="just">
                  <a:lnSpc>
                    <a:spcPct val="150000"/>
                  </a:lnSpc>
                </a:pPr>
                <a:r>
                  <a:rPr lang="en-US" sz="2000" dirty="0">
                    <a:latin typeface="Times New Roman" panose="02020603050405020304" pitchFamily="18" charset="0"/>
                    <a:cs typeface="Times New Roman" panose="02020603050405020304" pitchFamily="18" charset="0"/>
                  </a:rPr>
                  <a:t>Hence, we can say that for α</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&gt;0 the effect of bad news have larger impact on conditional variance than does good news.</a:t>
                </a:r>
              </a:p>
              <a:p>
                <a:pPr marL="14605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2000" b="1" u="sng" dirty="0">
                    <a:latin typeface="Times New Roman" panose="02020603050405020304" pitchFamily="18" charset="0"/>
                    <a:cs typeface="Times New Roman" panose="02020603050405020304" pitchFamily="18" charset="0"/>
                  </a:rPr>
                  <a:t>Power GARCH (PGARCH) Models</a:t>
                </a:r>
              </a:p>
              <a:p>
                <a:pPr algn="just">
                  <a:lnSpc>
                    <a:spcPct val="150000"/>
                  </a:lnSpc>
                </a:pPr>
                <a:r>
                  <a:rPr lang="en-US" sz="2000" dirty="0">
                    <a:latin typeface="Times New Roman" panose="02020603050405020304" pitchFamily="18" charset="0"/>
                    <a:cs typeface="Times New Roman" panose="02020603050405020304" pitchFamily="18" charset="0"/>
                  </a:rPr>
                  <a:t>Unlike the other GARCH models, we are able to model both the conditional standard deviation as well as conditional variance</a:t>
                </a:r>
              </a:p>
              <a:p>
                <a:pPr algn="just">
                  <a:lnSpc>
                    <a:spcPct val="150000"/>
                  </a:lnSpc>
                </a:pPr>
                <a:r>
                  <a:rPr lang="en-US" sz="2000" dirty="0">
                    <a:latin typeface="Times New Roman" panose="02020603050405020304" pitchFamily="18" charset="0"/>
                    <a:cs typeface="Times New Roman" panose="02020603050405020304" pitchFamily="18" charset="0"/>
                  </a:rPr>
                  <a:t>The model is defined as:</a:t>
                </a:r>
              </a:p>
              <a:p>
                <a:pPr marL="146050" indent="0" algn="just">
                  <a:lnSpc>
                    <a:spcPct val="150000"/>
                  </a:lnSpc>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Times New Roman" panose="02020603050405020304" pitchFamily="18" charset="0"/>
                            </a:rPr>
                          </m:ctrlPr>
                        </m:sSubSup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cs typeface="Times New Roman" panose="02020603050405020304" pitchFamily="18" charset="0"/>
                            </a:rPr>
                            <m:t>𝑡</m:t>
                          </m:r>
                        </m:sub>
                        <m:sup>
                          <m:r>
                            <a:rPr lang="en-US" sz="2000" i="1" smtClean="0">
                              <a:latin typeface="Cambria Math" panose="02040503050406030204" pitchFamily="18" charset="0"/>
                              <a:ea typeface="Cambria Math" panose="02040503050406030204" pitchFamily="18" charset="0"/>
                              <a:cs typeface="Times New Roman" panose="02020603050405020304" pitchFamily="18" charset="0"/>
                            </a:rPr>
                            <m:t>𝛿</m:t>
                          </m:r>
                        </m:sup>
                      </m:sSubSup>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𝑞</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d>
                            <m:dPr>
                              <m:begChr m:val="|"/>
                              <m:endChr m:val="|"/>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𝛾</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𝛿</m:t>
                          </m:r>
                        </m:e>
                      </m:nary>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𝑝</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𝑖</m:t>
                              </m:r>
                            </m:sub>
                          </m:sSub>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𝛿</m:t>
                              </m:r>
                            </m:sup>
                          </m:sSubSup>
                        </m:e>
                      </m:nary>
                    </m:oMath>
                  </m:oMathPara>
                </a14:m>
                <a:endParaRPr lang="en-US" sz="20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EAECF6C2-2240-74A6-C9D1-E0EE0D0C5A4A}"/>
                  </a:ext>
                </a:extLst>
              </p:cNvPr>
              <p:cNvSpPr>
                <a:spLocks noGrp="1" noRot="1" noChangeAspect="1" noMove="1" noResize="1" noEditPoints="1" noAdjustHandles="1" noChangeArrowheads="1" noChangeShapeType="1" noTextEdit="1"/>
              </p:cNvSpPr>
              <p:nvPr>
                <p:ph type="body" idx="1"/>
              </p:nvPr>
            </p:nvSpPr>
            <p:spPr>
              <a:xfrm>
                <a:off x="139484" y="100739"/>
                <a:ext cx="8911525" cy="5042761"/>
              </a:xfrm>
              <a:blipFill>
                <a:blip r:embed="rId2"/>
                <a:stretch>
                  <a:fillRect r="-616"/>
                </a:stretch>
              </a:blipFill>
            </p:spPr>
            <p:txBody>
              <a:bodyPr/>
              <a:lstStyle/>
              <a:p>
                <a:r>
                  <a:rPr lang="en-US">
                    <a:noFill/>
                  </a:rPr>
                  <a:t> </a:t>
                </a:r>
              </a:p>
            </p:txBody>
          </p:sp>
        </mc:Fallback>
      </mc:AlternateContent>
    </p:spTree>
    <p:extLst>
      <p:ext uri="{BB962C8B-B14F-4D97-AF65-F5344CB8AC3E}">
        <p14:creationId xmlns:p14="http://schemas.microsoft.com/office/powerpoint/2010/main" val="161550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973089-ADA3-3862-2AAF-FAB69EA9659B}"/>
              </a:ext>
            </a:extLst>
          </p:cNvPr>
          <p:cNvSpPr>
            <a:spLocks noGrp="1"/>
          </p:cNvSpPr>
          <p:nvPr>
            <p:ph type="body" idx="1"/>
          </p:nvPr>
        </p:nvSpPr>
        <p:spPr>
          <a:xfrm>
            <a:off x="285750" y="264319"/>
            <a:ext cx="8629650" cy="4579144"/>
          </a:xfrm>
        </p:spPr>
        <p:txBody>
          <a:bodyPr>
            <a:normAutofit/>
          </a:bodyPr>
          <a:lstStyle/>
          <a:p>
            <a:pPr marL="146050" indent="0" algn="just">
              <a:lnSpc>
                <a:spcPct val="150000"/>
              </a:lnSpc>
              <a:buNone/>
            </a:pPr>
            <a:r>
              <a:rPr lang="en-US" sz="1600" b="1" u="sng" dirty="0">
                <a:latin typeface="Times New Roman" panose="02020603050405020304" pitchFamily="18" charset="0"/>
                <a:cs typeface="Times New Roman" panose="02020603050405020304" pitchFamily="18" charset="0"/>
              </a:rPr>
              <a:t>Characteristics of volatility</a:t>
            </a:r>
          </a:p>
          <a:p>
            <a:pPr algn="just">
              <a:lnSpc>
                <a:spcPct val="150000"/>
              </a:lnSpc>
            </a:pPr>
            <a:r>
              <a:rPr lang="en-US" sz="1600" dirty="0">
                <a:latin typeface="Times New Roman" panose="02020603050405020304" pitchFamily="18" charset="0"/>
                <a:cs typeface="Times New Roman" panose="02020603050405020304" pitchFamily="18" charset="0"/>
              </a:rPr>
              <a:t>Volatility is usually high for certain periods and low for other periods. This gives rise to volatility clusters.</a:t>
            </a:r>
          </a:p>
          <a:p>
            <a:pPr lvl="1" algn="just">
              <a:lnSpc>
                <a:spcPct val="150000"/>
              </a:lnSpc>
            </a:pPr>
            <a:r>
              <a:rPr lang="en-US" sz="1400" dirty="0">
                <a:latin typeface="Times New Roman" panose="02020603050405020304" pitchFamily="18" charset="0"/>
                <a:cs typeface="Times New Roman" panose="02020603050405020304" pitchFamily="18" charset="0"/>
              </a:rPr>
              <a:t>Volatility clustering: refers to periods of high fluctuations often followed by periods of large changes and vice versa.</a:t>
            </a:r>
          </a:p>
          <a:p>
            <a:pPr algn="just">
              <a:lnSpc>
                <a:spcPct val="150000"/>
              </a:lnSpc>
            </a:pPr>
            <a:r>
              <a:rPr lang="en-US" sz="1600" dirty="0">
                <a:latin typeface="Times New Roman" panose="02020603050405020304" pitchFamily="18" charset="0"/>
                <a:cs typeface="Times New Roman" panose="02020603050405020304" pitchFamily="18" charset="0"/>
              </a:rPr>
              <a:t>Volatility evolves over time in a continuous manner, where volatility jumps are rare.</a:t>
            </a:r>
          </a:p>
          <a:p>
            <a:pPr algn="just">
              <a:lnSpc>
                <a:spcPct val="150000"/>
              </a:lnSpc>
            </a:pPr>
            <a:r>
              <a:rPr lang="en-US" sz="1600" dirty="0">
                <a:latin typeface="Times New Roman" panose="02020603050405020304" pitchFamily="18" charset="0"/>
                <a:cs typeface="Times New Roman" panose="02020603050405020304" pitchFamily="18" charset="0"/>
              </a:rPr>
              <a:t>Volatility does not diverge to infinity, as we note that it varies within some fixed range. This may indicate that volatility may be stationary, but it may not be always stationary. Stationarity only exists when the standard deviation of returns remains constant over time.</a:t>
            </a:r>
          </a:p>
          <a:p>
            <a:pPr algn="just">
              <a:lnSpc>
                <a:spcPct val="150000"/>
              </a:lnSpc>
            </a:pPr>
            <a:r>
              <a:rPr lang="en-US" sz="1600" dirty="0">
                <a:latin typeface="Times New Roman" panose="02020603050405020304" pitchFamily="18" charset="0"/>
                <a:cs typeface="Times New Roman" panose="02020603050405020304" pitchFamily="18" charset="0"/>
              </a:rPr>
              <a:t>Volatility seems to react differently to a big price increase and a big price drop with the latter having a greater impact.</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323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CC4BF513-28D2-1793-A711-12BEB07A66D3}"/>
                  </a:ext>
                </a:extLst>
              </p:cNvPr>
              <p:cNvSpPr>
                <a:spLocks noGrp="1"/>
              </p:cNvSpPr>
              <p:nvPr>
                <p:ph type="body" idx="1"/>
              </p:nvPr>
            </p:nvSpPr>
            <p:spPr>
              <a:xfrm>
                <a:off x="54244" y="0"/>
                <a:ext cx="9089756" cy="5143500"/>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where δ is the parameter for power term such that δ&gt;0.</a:t>
                </a:r>
              </a:p>
              <a:p>
                <a:pPr algn="just">
                  <a:lnSpc>
                    <a:spcPct val="150000"/>
                  </a:lnSpc>
                </a:pPr>
                <a:r>
                  <a:rPr lang="en-US" sz="2000" dirty="0">
                    <a:latin typeface="Times New Roman" panose="02020603050405020304" pitchFamily="18" charset="0"/>
                    <a:cs typeface="Times New Roman" panose="02020603050405020304" pitchFamily="18" charset="0"/>
                  </a:rPr>
                  <a:t>For δ=2 the model simply becomes a standard GARCH model that allows for leverage effect. For δ=1 we deal with the model used to estimate the conditional standard deviation rather conditional variance.</a:t>
                </a:r>
              </a:p>
              <a:p>
                <a:pPr marL="14605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146050" marR="0" lvl="0" indent="0" algn="just" defTabSz="685800" rtl="0" eaLnBrk="1" fontAlgn="auto" latinLnBrk="0" hangingPunct="1">
                  <a:lnSpc>
                    <a:spcPct val="150000"/>
                  </a:lnSpc>
                  <a:spcBef>
                    <a:spcPts val="0"/>
                  </a:spcBef>
                  <a:spcAft>
                    <a:spcPts val="0"/>
                  </a:spcAft>
                  <a:buClrTx/>
                  <a:buSzPts val="1300"/>
                  <a:buFont typeface="Arial" panose="020B0604020202020204" pitchFamily="34" charset="0"/>
                  <a:buNone/>
                  <a:tabLst/>
                  <a:defRPr/>
                </a:pPr>
                <a:r>
                  <a:rPr lang="en-US" sz="2000" b="1" u="sng" dirty="0">
                    <a:latin typeface="Times New Roman" panose="02020603050405020304" pitchFamily="18" charset="0"/>
                    <a:cs typeface="Times New Roman" panose="02020603050405020304" pitchFamily="18" charset="0"/>
                  </a:rPr>
                  <a:t>Properties of the GARCH Models </a:t>
                </a:r>
              </a:p>
              <a:p>
                <a:pPr marL="457200" marR="0" lvl="0" indent="-311150" algn="just" defTabSz="685800" rtl="0" eaLnBrk="1" fontAlgn="auto" latinLnBrk="0" hangingPunct="1">
                  <a:lnSpc>
                    <a:spcPct val="150000"/>
                  </a:lnSpc>
                  <a:spcBef>
                    <a:spcPts val="0"/>
                  </a:spcBef>
                  <a:spcAft>
                    <a:spcPts val="0"/>
                  </a:spcAft>
                  <a:buClrTx/>
                  <a:buSzPts val="1300"/>
                  <a:buFont typeface="+mj-lt"/>
                  <a:buAutoNum type="arabicPeriod"/>
                  <a:tabLst/>
                  <a:defRPr/>
                </a:pPr>
                <a:r>
                  <a:rPr lang="en-US" sz="2000" dirty="0">
                    <a:latin typeface="Times New Roman" panose="02020603050405020304" pitchFamily="18" charset="0"/>
                    <a:cs typeface="Times New Roman" panose="02020603050405020304" pitchFamily="18" charset="0"/>
                  </a:rPr>
                  <a:t>{Rt}(return at time t) is a covariance stationary and ergodic process provided α1+β1&lt;1 </a:t>
                </a:r>
              </a:p>
              <a:p>
                <a:pPr marL="146050" marR="0" lvl="0" indent="0" algn="just" defTabSz="685800" rtl="0" eaLnBrk="1" fontAlgn="auto" latinLnBrk="0" hangingPunct="1">
                  <a:lnSpc>
                    <a:spcPct val="150000"/>
                  </a:lnSpc>
                  <a:spcBef>
                    <a:spcPts val="0"/>
                  </a:spcBef>
                  <a:spcAft>
                    <a:spcPts val="0"/>
                  </a:spcAft>
                  <a:buClrTx/>
                  <a:buSzPts val="1300"/>
                  <a:buNone/>
                  <a:tabLst/>
                  <a:defRPr/>
                </a:pPr>
                <a:r>
                  <a:rPr lang="en-US" sz="2000" dirty="0">
                    <a:latin typeface="Times New Roman" panose="02020603050405020304" pitchFamily="18" charset="0"/>
                    <a:cs typeface="Times New Roman" panose="02020603050405020304" pitchFamily="18" charset="0"/>
                  </a:rPr>
                  <a:t>     Its statistical properties do not change over time.</a:t>
                </a:r>
              </a:p>
              <a:p>
                <a:pPr marL="146050" marR="0" lvl="0" indent="0" algn="just" defTabSz="685800" rtl="0" eaLnBrk="1" fontAlgn="auto" latinLnBrk="0" hangingPunct="1">
                  <a:lnSpc>
                    <a:spcPct val="150000"/>
                  </a:lnSpc>
                  <a:spcBef>
                    <a:spcPts val="0"/>
                  </a:spcBef>
                  <a:spcAft>
                    <a:spcPts val="0"/>
                  </a:spcAft>
                  <a:buClrTx/>
                  <a:buSzPts val="1300"/>
                  <a:buNone/>
                  <a:tabLst/>
                  <a:defRPr/>
                </a:pPr>
                <a:r>
                  <a:rPr lang="en-US" sz="2000" dirty="0">
                    <a:latin typeface="Times New Roman" panose="02020603050405020304" pitchFamily="18" charset="0"/>
                    <a:cs typeface="Times New Roman" panose="02020603050405020304" pitchFamily="18" charset="0"/>
                  </a:rPr>
                  <a:t>2. </a:t>
                </a:r>
                <a14:m>
                  <m:oMath xmlns:m="http://schemas.openxmlformats.org/officeDocument/2006/math">
                    <m:r>
                      <a:rPr lang="en-US" sz="2000">
                        <a:latin typeface="Cambria Math" panose="02040503050406030204" pitchFamily="18" charset="0"/>
                      </a:rPr>
                      <m:t>𝑣𝑎𝑟</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𝑅</m:t>
                            </m:r>
                          </m:e>
                          <m:sub>
                            <m:r>
                              <a:rPr lang="en-US" sz="2000">
                                <a:latin typeface="Cambria Math" panose="02040503050406030204" pitchFamily="18" charset="0"/>
                              </a:rPr>
                              <m:t>𝑡</m:t>
                            </m:r>
                          </m:sub>
                        </m:sSub>
                      </m:e>
                    </m:d>
                    <m:r>
                      <a:rPr lang="en-US" sz="2000">
                        <a:latin typeface="Cambria Math" panose="02040503050406030204" pitchFamily="18" charset="0"/>
                      </a:rPr>
                      <m:t>=</m:t>
                    </m:r>
                    <m:r>
                      <a:rPr lang="en-US" sz="2000">
                        <a:latin typeface="Cambria Math" panose="02040503050406030204" pitchFamily="18" charset="0"/>
                      </a:rPr>
                      <m:t>𝐸</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a:latin typeface="Cambria Math" panose="02040503050406030204" pitchFamily="18" charset="0"/>
                              </a:rPr>
                              <m:t>∈</m:t>
                            </m:r>
                          </m:e>
                          <m:sub>
                            <m:r>
                              <a:rPr lang="en-US" sz="2000">
                                <a:latin typeface="Cambria Math" panose="02040503050406030204" pitchFamily="18" charset="0"/>
                              </a:rPr>
                              <m:t>𝑡</m:t>
                            </m:r>
                          </m:sub>
                          <m:sup>
                            <m:r>
                              <a:rPr lang="en-US" sz="2000">
                                <a:latin typeface="Cambria Math" panose="02040503050406030204" pitchFamily="18" charset="0"/>
                              </a:rPr>
                              <m:t>2</m:t>
                            </m:r>
                          </m:sup>
                        </m:sSubSup>
                      </m:e>
                    </m:d>
                    <m:r>
                      <a:rPr lang="en-US" sz="2000">
                        <a:latin typeface="Cambria Math" panose="02040503050406030204" pitchFamily="18" charset="0"/>
                      </a:rPr>
                      <m:t>=</m:t>
                    </m:r>
                    <m:r>
                      <a:rPr lang="en-US" sz="2000">
                        <a:latin typeface="Cambria Math" panose="02040503050406030204" pitchFamily="18" charset="0"/>
                      </a:rPr>
                      <m:t>𝐸</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a:latin typeface="Cambria Math" panose="02040503050406030204" pitchFamily="18" charset="0"/>
                              </a:rPr>
                              <m:t>𝜎</m:t>
                            </m:r>
                          </m:e>
                          <m:sub>
                            <m:r>
                              <a:rPr lang="en-US" sz="2000">
                                <a:latin typeface="Cambria Math" panose="02040503050406030204" pitchFamily="18" charset="0"/>
                              </a:rPr>
                              <m:t>𝑡</m:t>
                            </m:r>
                          </m:sub>
                          <m:sup>
                            <m:r>
                              <a:rPr lang="en-US" sz="2000">
                                <a:latin typeface="Cambria Math" panose="02040503050406030204" pitchFamily="18" charset="0"/>
                              </a:rPr>
                              <m:t>2</m:t>
                            </m:r>
                          </m:sup>
                        </m:sSubSup>
                      </m:e>
                    </m:d>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𝑤</m:t>
                        </m:r>
                      </m:num>
                      <m:den>
                        <m:r>
                          <a:rPr lang="en-US" sz="2000">
                            <a:latin typeface="Cambria Math" panose="02040503050406030204" pitchFamily="18" charset="0"/>
                          </a:rPr>
                          <m:t>1−</m:t>
                        </m:r>
                        <m:sSub>
                          <m:sSubPr>
                            <m:ctrlPr>
                              <a:rPr lang="en-US" sz="2000" i="1">
                                <a:latin typeface="Cambria Math" panose="02040503050406030204" pitchFamily="18" charset="0"/>
                              </a:rPr>
                            </m:ctrlPr>
                          </m:sSubPr>
                          <m:e>
                            <m:r>
                              <a:rPr lang="en-US" sz="2000">
                                <a:latin typeface="Cambria Math" panose="02040503050406030204" pitchFamily="18" charset="0"/>
                              </a:rPr>
                              <m:t>𝛼</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𝛽</m:t>
                            </m:r>
                          </m:e>
                          <m:sub>
                            <m:r>
                              <a:rPr lang="en-US" sz="2000">
                                <a:latin typeface="Cambria Math" panose="02040503050406030204" pitchFamily="18" charset="0"/>
                              </a:rPr>
                              <m:t>1</m:t>
                            </m:r>
                          </m:sub>
                        </m:sSub>
                      </m:den>
                    </m:f>
                    <m:r>
                      <a:rPr lang="en-US" sz="2000">
                        <a:latin typeface="Cambria Math" panose="02040503050406030204" pitchFamily="18" charset="0"/>
                      </a:rPr>
                      <m:t>=</m:t>
                    </m:r>
                    <m:sPre>
                      <m:sPrePr>
                        <m:ctrlPr>
                          <a:rPr lang="en-US" sz="2000" i="1">
                            <a:latin typeface="Cambria Math" panose="02040503050406030204" pitchFamily="18" charset="0"/>
                          </a:rPr>
                        </m:ctrlPr>
                      </m:sPrePr>
                      <m:sub>
                        <m:r>
                          <a:rPr lang="en-US" sz="2000">
                            <a:latin typeface="Cambria Math" panose="02040503050406030204" pitchFamily="18" charset="0"/>
                          </a:rPr>
                          <m:t>𝜎</m:t>
                        </m:r>
                      </m:sub>
                      <m:sup>
                        <m:r>
                          <a:rPr lang="en-US" sz="2000">
                            <a:latin typeface="Cambria Math" panose="02040503050406030204" pitchFamily="18" charset="0"/>
                          </a:rPr>
                          <m:t>−</m:t>
                        </m:r>
                      </m:sup>
                      <m:e>
                        <m:r>
                          <a:rPr lang="en-US" sz="2000">
                            <a:latin typeface="Cambria Math" panose="02040503050406030204" pitchFamily="18" charset="0"/>
                          </a:rPr>
                          <m:t>2</m:t>
                        </m:r>
                      </m:e>
                    </m:sPre>
                  </m:oMath>
                </a14:m>
                <a:r>
                  <a:rPr lang="en-US" sz="2000" dirty="0">
                    <a:latin typeface="Times New Roman" panose="02020603050405020304" pitchFamily="18" charset="0"/>
                    <a:cs typeface="Times New Roman" panose="02020603050405020304" pitchFamily="18" charset="0"/>
                  </a:rPr>
                  <a:t> </a:t>
                </a:r>
              </a:p>
              <a:p>
                <a:pPr marL="146050" marR="0" lvl="0" indent="0" algn="just" defTabSz="685800" rtl="0" eaLnBrk="1" fontAlgn="auto" latinLnBrk="0" hangingPunct="1">
                  <a:lnSpc>
                    <a:spcPct val="150000"/>
                  </a:lnSpc>
                  <a:spcBef>
                    <a:spcPts val="0"/>
                  </a:spcBef>
                  <a:spcAft>
                    <a:spcPts val="0"/>
                  </a:spcAft>
                  <a:buClrTx/>
                  <a:buSzPts val="1300"/>
                  <a:buNone/>
                  <a:tabLst/>
                  <a:defRPr/>
                </a:pPr>
                <a:r>
                  <a:rPr lang="en-US" sz="2000" dirty="0">
                    <a:latin typeface="Times New Roman" panose="02020603050405020304" pitchFamily="18" charset="0"/>
                    <a:cs typeface="Times New Roman" panose="02020603050405020304" pitchFamily="18" charset="0"/>
                  </a:rPr>
                  <a:t>The variance of the returns is equal to the expectations of the variance</a:t>
                </a:r>
              </a:p>
            </p:txBody>
          </p:sp>
        </mc:Choice>
        <mc:Fallback>
          <p:sp>
            <p:nvSpPr>
              <p:cNvPr id="3" name="Text Placeholder 2">
                <a:extLst>
                  <a:ext uri="{FF2B5EF4-FFF2-40B4-BE49-F238E27FC236}">
                    <a16:creationId xmlns:a16="http://schemas.microsoft.com/office/drawing/2014/main" id="{CC4BF513-28D2-1793-A711-12BEB07A66D3}"/>
                  </a:ext>
                </a:extLst>
              </p:cNvPr>
              <p:cNvSpPr>
                <a:spLocks noGrp="1" noRot="1" noChangeAspect="1" noMove="1" noResize="1" noEditPoints="1" noAdjustHandles="1" noChangeArrowheads="1" noChangeShapeType="1" noTextEdit="1"/>
              </p:cNvSpPr>
              <p:nvPr>
                <p:ph type="body" idx="1"/>
              </p:nvPr>
            </p:nvSpPr>
            <p:spPr>
              <a:xfrm>
                <a:off x="54244" y="0"/>
                <a:ext cx="9089756" cy="5143500"/>
              </a:xfrm>
              <a:blipFill>
                <a:blip r:embed="rId2"/>
                <a:stretch>
                  <a:fillRect r="-671"/>
                </a:stretch>
              </a:blipFill>
            </p:spPr>
            <p:txBody>
              <a:bodyPr/>
              <a:lstStyle/>
              <a:p>
                <a:r>
                  <a:rPr lang="en-US">
                    <a:noFill/>
                  </a:rPr>
                  <a:t> </a:t>
                </a:r>
              </a:p>
            </p:txBody>
          </p:sp>
        </mc:Fallback>
      </mc:AlternateContent>
    </p:spTree>
    <p:extLst>
      <p:ext uri="{BB962C8B-B14F-4D97-AF65-F5344CB8AC3E}">
        <p14:creationId xmlns:p14="http://schemas.microsoft.com/office/powerpoint/2010/main" val="4130346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48AD977-3DDB-270B-E532-21E2A7FB8C0F}"/>
                  </a:ext>
                </a:extLst>
              </p:cNvPr>
              <p:cNvSpPr>
                <a:spLocks noGrp="1"/>
              </p:cNvSpPr>
              <p:nvPr>
                <p:ph type="body" idx="1"/>
              </p:nvPr>
            </p:nvSpPr>
            <p:spPr>
              <a:xfrm>
                <a:off x="0" y="0"/>
                <a:ext cx="9144000" cy="5143500"/>
              </a:xfrm>
            </p:spPr>
            <p:txBody>
              <a:bodyPr>
                <a:normAutofit fontScale="92500" lnSpcReduction="10000"/>
              </a:bodyPr>
              <a:lstStyle/>
              <a:p>
                <a:pPr marL="146050" lvl="0" indent="0" algn="just">
                  <a:lnSpc>
                    <a:spcPct val="150000"/>
                  </a:lnSpc>
                  <a:buNone/>
                  <a:defRPr/>
                </a:pPr>
                <a:r>
                  <a:rPr lang="en-US" sz="2000" dirty="0">
                    <a:latin typeface="Times New Roman" panose="02020603050405020304" pitchFamily="18" charset="0"/>
                    <a:cs typeface="Times New Roman" panose="02020603050405020304" pitchFamily="18" charset="0"/>
                  </a:rPr>
                  <a:t>3. The distribution of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a:latin typeface="Cambria Math" panose="02040503050406030204" pitchFamily="18" charset="0"/>
                            <a:cs typeface="Times New Roman" panose="02020603050405020304" pitchFamily="18" charset="0"/>
                          </a:rPr>
                          <m:t>𝑅</m:t>
                        </m:r>
                      </m:e>
                      <m:sub>
                        <m:r>
                          <a:rPr lang="en-US" sz="2000">
                            <a:latin typeface="Cambria Math" panose="02040503050406030204" pitchFamily="18" charset="0"/>
                            <a:cs typeface="Times New Roman" panose="02020603050405020304" pitchFamily="18" charset="0"/>
                          </a:rPr>
                          <m:t>𝑡</m:t>
                        </m:r>
                      </m:sub>
                    </m:sSub>
                    <m:r>
                      <a:rPr lang="en-US" sz="200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conditional on </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𝐼</m:t>
                        </m:r>
                      </m:e>
                      <m:sub>
                        <m:r>
                          <a:rPr lang="en-US" sz="2000" i="1">
                            <a:latin typeface="Cambria Math" panose="02040503050406030204" pitchFamily="18" charset="0"/>
                            <a:cs typeface="Times New Roman" panose="02020603050405020304" pitchFamily="18" charset="0"/>
                          </a:rPr>
                          <m:t>𝑡</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𝑖</m:t>
                        </m:r>
                      </m:sub>
                    </m:sSub>
                    <m:r>
                      <a:rPr lang="en-US" sz="2000" i="1">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is normal with mean μ and variance </a:t>
                </a:r>
                <a:r>
                  <a:rPr lang="en-US" sz="2000" dirty="0">
                    <a:cs typeface="Times New Roman" panose="02020603050405020304" pitchFamily="18" charset="0"/>
                  </a:rPr>
                  <a:t> </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000" i="1">
                            <a:latin typeface="Cambria Math" panose="02040503050406030204" pitchFamily="18" charset="0"/>
                            <a:cs typeface="Times New Roman" panose="02020603050405020304" pitchFamily="18" charset="0"/>
                          </a:rPr>
                          <m:t>𝑡</m:t>
                        </m:r>
                      </m:sub>
                      <m:sup>
                        <m:r>
                          <a:rPr lang="en-US" sz="2000" i="1">
                            <a:latin typeface="Cambria Math" panose="02040503050406030204" pitchFamily="18" charset="0"/>
                            <a:cs typeface="Times New Roman" panose="02020603050405020304" pitchFamily="18" charset="0"/>
                          </a:rPr>
                          <m:t>2</m:t>
                        </m:r>
                      </m:sup>
                    </m:sSubSup>
                  </m:oMath>
                </a14:m>
                <a:endParaRPr lang="en-US" sz="1600" dirty="0"/>
              </a:p>
              <a:p>
                <a:pPr marL="146050" lvl="0" indent="0" algn="just">
                  <a:lnSpc>
                    <a:spcPct val="150000"/>
                  </a:lnSpc>
                  <a:buNone/>
                  <a:defRPr/>
                </a:pPr>
                <a:r>
                  <a:rPr lang="en-US" sz="2000" dirty="0">
                    <a:latin typeface="Times New Roman" panose="02020603050405020304" pitchFamily="18" charset="0"/>
                    <a:cs typeface="Times New Roman" panose="02020603050405020304" pitchFamily="18" charset="0"/>
                  </a:rPr>
                  <a:t>4. The unconditional (marginal) distribution of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a:latin typeface="Cambria Math" panose="02040503050406030204" pitchFamily="18" charset="0"/>
                            <a:cs typeface="Times New Roman" panose="02020603050405020304" pitchFamily="18" charset="0"/>
                          </a:rPr>
                          <m:t>𝑅</m:t>
                        </m:r>
                      </m:e>
                      <m:sub>
                        <m:r>
                          <a:rPr lang="en-US" sz="2000">
                            <a:latin typeface="Cambria Math" panose="02040503050406030204" pitchFamily="18" charset="0"/>
                            <a:cs typeface="Times New Roman" panose="02020603050405020304" pitchFamily="18" charset="0"/>
                          </a:rPr>
                          <m:t>𝑡</m:t>
                        </m:r>
                      </m:sub>
                    </m:sSub>
                    <m:r>
                      <a:rPr lang="en-US" sz="200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is not normal and</a:t>
                </a:r>
                <a:br>
                  <a:rPr lang="en-US" sz="1600" dirty="0"/>
                </a:b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𝑘𝑢𝑟𝑡</m:t>
                      </m:r>
                      <m:d>
                        <m:dPr>
                          <m:ctrlPr>
                            <a:rPr lang="en-US" sz="1600" b="0" i="1" smtClean="0">
                              <a:latin typeface="Cambria Math" panose="020405030504060302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n-US" sz="1600">
                                  <a:latin typeface="Cambria Math" panose="02040503050406030204" pitchFamily="18" charset="0"/>
                                  <a:cs typeface="Times New Roman" panose="02020603050405020304" pitchFamily="18" charset="0"/>
                                </a:rPr>
                                <m:t>𝑅</m:t>
                              </m:r>
                            </m:e>
                            <m:sub>
                              <m:r>
                                <a:rPr lang="en-US" sz="1600">
                                  <a:latin typeface="Cambria Math" panose="02040503050406030204" pitchFamily="18" charset="0"/>
                                  <a:cs typeface="Times New Roman" panose="02020603050405020304" pitchFamily="18" charset="0"/>
                                </a:rPr>
                                <m:t>𝑡</m:t>
                              </m:r>
                            </m:sub>
                          </m:sSub>
                        </m:e>
                      </m:d>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1</m:t>
                                      </m:r>
                                    </m:sub>
                                  </m:sSub>
                                </m:e>
                              </m:d>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1</m:t>
                                      </m:r>
                                    </m:sub>
                                  </m:sSub>
                                </m:e>
                              </m:d>
                            </m:num>
                            <m:den>
                              <m:r>
                                <a:rPr lang="en-US" sz="1600" b="0" i="1" smtClean="0">
                                  <a:latin typeface="Cambria Math" panose="02040503050406030204" pitchFamily="18" charset="0"/>
                                  <a:cs typeface="Times New Roman" panose="02020603050405020304" pitchFamily="18" charset="0"/>
                                </a:rPr>
                                <m:t>1−2</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1</m:t>
                                  </m:r>
                                </m:sub>
                              </m:sSub>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−3</m:t>
                              </m:r>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2</m:t>
                                  </m:r>
                                </m:sup>
                              </m:sSubSup>
                              <m:r>
                                <a:rPr lang="en-US" sz="1600" b="0" i="1" smtClean="0">
                                  <a:latin typeface="Cambria Math" panose="02040503050406030204" pitchFamily="18" charset="0"/>
                                  <a:cs typeface="Times New Roman" panose="02020603050405020304" pitchFamily="18" charset="0"/>
                                </a:rPr>
                                <m:t>−</m:t>
                              </m:r>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2</m:t>
                                  </m:r>
                                </m:sup>
                              </m:sSubSup>
                            </m:den>
                          </m:f>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m:t>
                      </m:r>
                    </m:oMath>
                  </m:oMathPara>
                </a14:m>
                <a:endParaRPr lang="en-US" sz="1600" dirty="0"/>
              </a:p>
              <a:p>
                <a:pPr marL="14605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2000" dirty="0">
                    <a:latin typeface="Times New Roman" panose="02020603050405020304" pitchFamily="18" charset="0"/>
                    <a:cs typeface="Times New Roman" panose="02020603050405020304" pitchFamily="18" charset="0"/>
                  </a:rPr>
                  <a:t>5. </a:t>
                </a:r>
                <a14:m>
                  <m:oMath xmlns:m="http://schemas.openxmlformats.org/officeDocument/2006/math">
                    <m:sSubSup>
                      <m:sSubSupPr>
                        <m:ctrlPr>
                          <a:rPr lang="en-US" sz="200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𝑅</m:t>
                        </m:r>
                      </m:e>
                      <m:sub>
                        <m:r>
                          <a:rPr lang="en-US" sz="2000" b="0" i="1" smtClean="0">
                            <a:latin typeface="Cambria Math" panose="02040503050406030204" pitchFamily="18" charset="0"/>
                            <a:cs typeface="Times New Roman" panose="02020603050405020304" pitchFamily="18" charset="0"/>
                          </a:rPr>
                          <m:t>𝑡</m:t>
                        </m:r>
                      </m:sub>
                      <m:sup>
                        <m:r>
                          <a:rPr lang="en-US" sz="2000" b="0" i="1" smtClean="0">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𝑎𝑛𝑑</m:t>
                    </m:r>
                    <m:r>
                      <a:rPr lang="en-US" sz="2000" b="0" i="1" smtClean="0">
                        <a:latin typeface="Cambria Math" panose="02040503050406030204" pitchFamily="18" charset="0"/>
                        <a:cs typeface="Times New Roman" panose="02020603050405020304" pitchFamily="18" charset="0"/>
                      </a:rPr>
                      <m:t> </m:t>
                    </m:r>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𝑡</m:t>
                        </m:r>
                      </m:sub>
                      <m:sup>
                        <m:r>
                          <a:rPr lang="en-US" sz="2000" b="0" i="1" smtClean="0">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h𝑎𝑣𝑒</m:t>
                    </m:r>
                    <m:r>
                      <a:rPr lang="en-US" sz="2000" b="0" i="1"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an ARMA (1,1) representation </a:t>
                </a:r>
              </a:p>
              <a:p>
                <a:pPr marL="146050" indent="0" algn="just">
                  <a:lnSpc>
                    <a:spcPct val="150000"/>
                  </a:lnSpc>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Times New Roman" panose="02020603050405020304" pitchFamily="18" charset="0"/>
                            </a:rPr>
                          </m:ctrlPr>
                        </m:sSubSup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𝑡</m:t>
                          </m:r>
                        </m:sub>
                        <m:sup>
                          <m:r>
                            <a:rPr lang="en-US" sz="2000" b="0" i="1" smtClean="0">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𝑤</m:t>
                      </m:r>
                      <m:r>
                        <a:rPr lang="en-US" sz="2000" b="0" i="1" smtClean="0">
                          <a:latin typeface="Cambria Math" panose="02040503050406030204" pitchFamily="18" charset="0"/>
                          <a:cs typeface="Times New Roman" panose="02020603050405020304" pitchFamily="18" charset="0"/>
                        </a:rPr>
                        <m:t>+</m:t>
                      </m:r>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1</m:t>
                              </m:r>
                            </m:sub>
                          </m:sSub>
                        </m:e>
                      </m:d>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𝑡</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−1</m:t>
                          </m:r>
                        </m:sub>
                      </m:sSub>
                    </m:oMath>
                  </m:oMathPara>
                </a14:m>
                <a:endParaRPr lang="en-US" sz="20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2000" dirty="0">
                    <a:latin typeface="Times New Roman" panose="02020603050405020304" pitchFamily="18" charset="0"/>
                    <a:cs typeface="Times New Roman" panose="02020603050405020304" pitchFamily="18" charset="0"/>
                  </a:rPr>
                  <a:t>With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𝑡</m:t>
                        </m:r>
                      </m:sub>
                    </m:sSub>
                    <m:r>
                      <a:rPr lang="en-US" sz="2000" b="0" i="1" smtClean="0">
                        <a:latin typeface="Cambria Math" panose="02040503050406030204" pitchFamily="18" charset="0"/>
                        <a:cs typeface="Times New Roman" panose="02020603050405020304" pitchFamily="18" charset="0"/>
                      </a:rPr>
                      <m:t>=</m:t>
                    </m:r>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i="1">
                            <a:latin typeface="Cambria Math" panose="02040503050406030204" pitchFamily="18" charset="0"/>
                            <a:cs typeface="Times New Roman" panose="02020603050405020304" pitchFamily="18" charset="0"/>
                          </a:rPr>
                          <m:t>𝑡</m:t>
                        </m:r>
                      </m:sub>
                      <m:sup>
                        <m:r>
                          <a:rPr lang="en-US" sz="2000" i="1">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m:t>
                    </m:r>
                    <m:sSubSup>
                      <m:sSubSupPr>
                        <m:ctrlPr>
                          <a:rPr lang="en-US" sz="2000" i="1" smtClean="0">
                            <a:latin typeface="Cambria Math" panose="02040503050406030204" pitchFamily="18" charset="0"/>
                          </a:rPr>
                        </m:ctrlPr>
                      </m:sSubSupPr>
                      <m:e>
                        <m:r>
                          <a:rPr lang="en-US" sz="2000">
                            <a:latin typeface="Cambria Math" panose="02040503050406030204" pitchFamily="18" charset="0"/>
                          </a:rPr>
                          <m:t>𝜎</m:t>
                        </m:r>
                      </m:e>
                      <m:sub>
                        <m:r>
                          <a:rPr lang="en-US" sz="2000">
                            <a:latin typeface="Cambria Math" panose="02040503050406030204" pitchFamily="18" charset="0"/>
                          </a:rPr>
                          <m:t>𝑡</m:t>
                        </m:r>
                      </m:sub>
                      <m:sup>
                        <m:r>
                          <a:rPr lang="en-US" sz="2000">
                            <a:latin typeface="Cambria Math" panose="02040503050406030204" pitchFamily="18" charset="0"/>
                          </a:rPr>
                          <m:t>2</m:t>
                        </m:r>
                      </m:sup>
                    </m:sSubSup>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the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persistence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the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autocorrelations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given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by</m:t>
                    </m:r>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 </m:t>
                        </m:r>
                        <m:r>
                          <a:rPr lang="en-US" sz="20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2000" i="1">
                            <a:latin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i="1">
                            <a:latin typeface="Cambria Math" panose="02040503050406030204" pitchFamily="18" charset="0"/>
                            <a:cs typeface="Times New Roman" panose="02020603050405020304" pitchFamily="18" charset="0"/>
                          </a:rPr>
                          <m:t>1</m:t>
                        </m:r>
                      </m:sub>
                    </m:sSub>
                  </m:oMath>
                </a14:m>
                <a:endParaRPr lang="en-US" sz="20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2000" dirty="0">
                    <a:latin typeface="Times New Roman" panose="02020603050405020304" pitchFamily="18" charset="0"/>
                    <a:cs typeface="Times New Roman" panose="02020603050405020304" pitchFamily="18" charset="0"/>
                  </a:rPr>
                  <a:t>6. </a:t>
                </a:r>
                <a14:m>
                  <m:oMath xmlns:m="http://schemas.openxmlformats.org/officeDocument/2006/math">
                    <m:sSubSup>
                      <m:sSubSupPr>
                        <m:ctrlPr>
                          <a:rPr lang="en-US" sz="2000" i="1" smtClean="0">
                            <a:latin typeface="Cambria Math" panose="02040503050406030204" pitchFamily="18" charset="0"/>
                          </a:rPr>
                        </m:ctrlPr>
                      </m:sSubSupPr>
                      <m:e>
                        <m:r>
                          <a:rPr lang="en-US" sz="2000">
                            <a:latin typeface="Cambria Math" panose="02040503050406030204" pitchFamily="18" charset="0"/>
                          </a:rPr>
                          <m:t>𝜎</m:t>
                        </m:r>
                      </m:e>
                      <m:sub>
                        <m:r>
                          <a:rPr lang="en-US" sz="2000">
                            <a:latin typeface="Cambria Math" panose="02040503050406030204" pitchFamily="18" charset="0"/>
                          </a:rPr>
                          <m:t>𝑡</m:t>
                        </m:r>
                      </m:sub>
                      <m:sup>
                        <m:r>
                          <a:rPr lang="en-US" sz="2000">
                            <a:latin typeface="Cambria Math" panose="02040503050406030204" pitchFamily="18" charset="0"/>
                          </a:rPr>
                          <m:t>2</m:t>
                        </m:r>
                      </m:sup>
                    </m:sSubSup>
                  </m:oMath>
                </a14:m>
                <a:r>
                  <a:rPr lang="en-US" sz="2000" dirty="0">
                    <a:latin typeface="Times New Roman" panose="02020603050405020304" pitchFamily="18" charset="0"/>
                    <a:cs typeface="Times New Roman" panose="02020603050405020304" pitchFamily="18" charset="0"/>
                  </a:rPr>
                  <a:t>has an AR representation</a:t>
                </a:r>
              </a:p>
              <a:p>
                <a:pPr marL="146050" indent="0" algn="just">
                  <a:lnSpc>
                    <a:spcPct val="150000"/>
                  </a:lnSpc>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a:latin typeface="Cambria Math" panose="02040503050406030204" pitchFamily="18" charset="0"/>
                            </a:rPr>
                            <m:t>𝜎</m:t>
                          </m:r>
                        </m:e>
                        <m:sub>
                          <m:r>
                            <a:rPr lang="en-US" sz="2000">
                              <a:latin typeface="Cambria Math" panose="02040503050406030204" pitchFamily="18" charset="0"/>
                            </a:rPr>
                            <m:t>𝑡</m:t>
                          </m:r>
                        </m:sub>
                        <m:sup>
                          <m:r>
                            <a:rPr lang="en-US" sz="2000">
                              <a:latin typeface="Cambria Math" panose="02040503050406030204" pitchFamily="18" charset="0"/>
                            </a:rPr>
                            <m:t>2</m:t>
                          </m:r>
                        </m:sup>
                      </m:sSub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𝑤</m:t>
                              </m:r>
                            </m:num>
                            <m:den>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den>
                          </m:f>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1</m:t>
                          </m:r>
                        </m:sub>
                      </m:sSub>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𝑗</m:t>
                              </m:r>
                            </m:sup>
                          </m:sSubSup>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nary>
                    </m:oMath>
                  </m:oMathPara>
                </a14:m>
                <a:endParaRPr lang="en-US" sz="2000" dirty="0">
                  <a:latin typeface="Times New Roman" panose="02020603050405020304" pitchFamily="18" charset="0"/>
                  <a:cs typeface="Times New Roman" panose="02020603050405020304" pitchFamily="18" charset="0"/>
                </a:endParaRPr>
              </a:p>
              <a:p>
                <a:pPr marL="14605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848AD977-3DDB-270B-E532-21E2A7FB8C0F}"/>
                  </a:ext>
                </a:extLst>
              </p:cNvPr>
              <p:cNvSpPr>
                <a:spLocks noGrp="1" noRot="1" noChangeAspect="1" noMove="1" noResize="1" noEditPoints="1" noAdjustHandles="1" noChangeArrowheads="1" noChangeShapeType="1" noTextEdit="1"/>
              </p:cNvSpPr>
              <p:nvPr>
                <p:ph type="body" idx="1"/>
              </p:nvPr>
            </p:nvSpPr>
            <p:spPr>
              <a:xfrm>
                <a:off x="0" y="0"/>
                <a:ext cx="9144000" cy="5143500"/>
              </a:xfrm>
              <a:blipFill>
                <a:blip r:embed="rId2"/>
                <a:stretch>
                  <a:fillRect r="-600"/>
                </a:stretch>
              </a:blipFill>
            </p:spPr>
            <p:txBody>
              <a:bodyPr/>
              <a:lstStyle/>
              <a:p>
                <a:r>
                  <a:rPr lang="en-US">
                    <a:noFill/>
                  </a:rPr>
                  <a:t> </a:t>
                </a:r>
              </a:p>
            </p:txBody>
          </p:sp>
        </mc:Fallback>
      </mc:AlternateContent>
    </p:spTree>
    <p:extLst>
      <p:ext uri="{BB962C8B-B14F-4D97-AF65-F5344CB8AC3E}">
        <p14:creationId xmlns:p14="http://schemas.microsoft.com/office/powerpoint/2010/main" val="1873335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623C1E-AE3D-BB90-874A-05C61CE6F84B}"/>
              </a:ext>
            </a:extLst>
          </p:cNvPr>
          <p:cNvSpPr>
            <a:spLocks noGrp="1"/>
          </p:cNvSpPr>
          <p:nvPr>
            <p:ph type="body" idx="1"/>
          </p:nvPr>
        </p:nvSpPr>
        <p:spPr>
          <a:xfrm>
            <a:off x="92990" y="85240"/>
            <a:ext cx="9051010" cy="5058259"/>
          </a:xfrm>
        </p:spPr>
        <p:txBody>
          <a:bodyPr>
            <a:normAutofit lnSpcReduction="10000"/>
          </a:bodyPr>
          <a:lstStyle/>
          <a:p>
            <a:pPr marL="146050" marR="0" lvl="0" indent="0" algn="just" defTabSz="685800" rtl="0" eaLnBrk="1" fontAlgn="auto" latinLnBrk="0" hangingPunct="1">
              <a:lnSpc>
                <a:spcPct val="150000"/>
              </a:lnSpc>
              <a:spcBef>
                <a:spcPts val="0"/>
              </a:spcBef>
              <a:spcAft>
                <a:spcPts val="0"/>
              </a:spcAft>
              <a:buClrTx/>
              <a:buSzPts val="1300"/>
              <a:buNone/>
              <a:tabLst/>
              <a:defRPr/>
            </a:pPr>
            <a:r>
              <a:rPr kumimoji="0" lang="en-US"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Summary</a:t>
            </a:r>
          </a:p>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Financial time series have the property of thick tails which are thicker than those of the normal distribution. </a:t>
            </a:r>
          </a:p>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problem encountered by the GARCH models is that they do not fully embrace this property of thick/heavy tails which are so much evident in the behavior of financial time series. </a:t>
            </a:r>
          </a:p>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r>
              <a:rPr lang="en-US" sz="2000" dirty="0">
                <a:solidFill>
                  <a:prstClr val="black"/>
                </a:solidFill>
                <a:latin typeface="Times New Roman" panose="02020603050405020304" pitchFamily="18" charset="0"/>
                <a:cs typeface="Times New Roman" panose="02020603050405020304" pitchFamily="18" charset="0"/>
              </a:rPr>
              <a:t>Therefore to address this short comings, different approaches have been employed to improve results including the students t-distribution and non normal distribution.</a:t>
            </a:r>
          </a:p>
          <a:p>
            <a:pPr marL="457200" marR="0" lvl="0" indent="-311150" algn="just" defTabSz="685800" rtl="0" eaLnBrk="1" fontAlgn="auto" latinLnBrk="0" hangingPunct="1">
              <a:lnSpc>
                <a:spcPct val="150000"/>
              </a:lnSpc>
              <a:spcBef>
                <a:spcPts val="0"/>
              </a:spcBef>
              <a:spcAft>
                <a:spcPts val="0"/>
              </a:spcAft>
              <a:buClrTx/>
              <a:buSzPts val="13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model skewness and kurtosis, asymmetric stable density and t-distribution model have been used largely.</a:t>
            </a:r>
          </a:p>
          <a:p>
            <a:pPr>
              <a:lnSpc>
                <a:spcPct val="150000"/>
              </a:lnSpc>
            </a:pPr>
            <a:endParaRPr lang="en-US" dirty="0"/>
          </a:p>
        </p:txBody>
      </p:sp>
    </p:spTree>
    <p:extLst>
      <p:ext uri="{BB962C8B-B14F-4D97-AF65-F5344CB8AC3E}">
        <p14:creationId xmlns:p14="http://schemas.microsoft.com/office/powerpoint/2010/main" val="3199298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3579-B446-C4E6-0F40-A7289981FA11}"/>
              </a:ext>
            </a:extLst>
          </p:cNvPr>
          <p:cNvSpPr>
            <a:spLocks noGrp="1"/>
          </p:cNvSpPr>
          <p:nvPr>
            <p:ph type="title"/>
          </p:nvPr>
        </p:nvSpPr>
        <p:spPr>
          <a:xfrm>
            <a:off x="819150" y="224972"/>
            <a:ext cx="7505700" cy="318059"/>
          </a:xfrm>
        </p:spPr>
        <p:txBody>
          <a:bodyPr>
            <a:normAutofit fontScale="90000"/>
          </a:bodyPr>
          <a:lstStyle/>
          <a:p>
            <a:pPr fontAlgn="base"/>
            <a:br>
              <a:rPr lang="en-US" b="0" i="0" u="sng" dirty="0">
                <a:effectLst/>
                <a:latin typeface="gilroy"/>
              </a:rPr>
            </a:br>
            <a:br>
              <a:rPr lang="en-US" u="sng" dirty="0"/>
            </a:br>
            <a:endParaRPr lang="en-US" u="sng" dirty="0">
              <a:cs typeface="Calibri Light"/>
            </a:endParaRPr>
          </a:p>
        </p:txBody>
      </p:sp>
      <p:sp>
        <p:nvSpPr>
          <p:cNvPr id="3" name="Text Placeholder 2">
            <a:extLst>
              <a:ext uri="{FF2B5EF4-FFF2-40B4-BE49-F238E27FC236}">
                <a16:creationId xmlns:a16="http://schemas.microsoft.com/office/drawing/2014/main" id="{3DA6F87C-6C2A-AB50-6B7B-BF48E0E316A5}"/>
              </a:ext>
            </a:extLst>
          </p:cNvPr>
          <p:cNvSpPr>
            <a:spLocks noGrp="1"/>
          </p:cNvSpPr>
          <p:nvPr>
            <p:ph type="body" idx="1"/>
          </p:nvPr>
        </p:nvSpPr>
        <p:spPr>
          <a:xfrm>
            <a:off x="77492" y="0"/>
            <a:ext cx="9066508" cy="5075695"/>
          </a:xfrm>
        </p:spPr>
        <p:txBody>
          <a:bodyPr spcFirstLastPara="1" vert="horz" wrap="square" lIns="91425" tIns="91425" rIns="91425" bIns="91425" rtlCol="0" anchor="t" anchorCtr="0">
            <a:noAutofit/>
          </a:bodyPr>
          <a:lstStyle/>
          <a:p>
            <a:pPr marL="146050" indent="0" algn="just">
              <a:lnSpc>
                <a:spcPct val="150000"/>
              </a:lnSpc>
              <a:buNone/>
            </a:pPr>
            <a:r>
              <a:rPr lang="en-US" sz="1800" b="1" i="0" u="sng" dirty="0">
                <a:solidFill>
                  <a:srgbClr val="3D3B49"/>
                </a:solidFill>
                <a:effectLst/>
                <a:latin typeface="Times New Roman" panose="02020603050405020304" pitchFamily="18" charset="0"/>
                <a:cs typeface="Times New Roman" panose="02020603050405020304" pitchFamily="18" charset="0"/>
              </a:rPr>
              <a:t>Support Vector Regression: GARCH</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SVM for classification is known as support vector classification (SVC). </a:t>
            </a:r>
          </a:p>
          <a:p>
            <a:pPr algn="just">
              <a:lnSpc>
                <a:spcPct val="150000"/>
              </a:lnSpc>
            </a:pPr>
            <a:r>
              <a:rPr lang="en-US" sz="1800" dirty="0">
                <a:latin typeface="Times New Roman" panose="02020603050405020304" pitchFamily="18" charset="0"/>
                <a:cs typeface="Times New Roman" panose="02020603050405020304" pitchFamily="18" charset="0"/>
              </a:rPr>
              <a:t>Keeping all characteristics of SVM, it can be applicable to regression. Again, in regression, the aim is to find the hyperplane that minimizes the error and maximizes the margin. This method is called support vector regression (SVR) and, in this part, we will apply this method to the GARCH model. Combining these two models gets us SVR-GARCH.</a:t>
            </a:r>
          </a:p>
          <a:p>
            <a:pPr algn="just">
              <a:lnSpc>
                <a:spcPct val="150000"/>
              </a:lnSpc>
            </a:pPr>
            <a:r>
              <a:rPr lang="en-US" sz="1800" i="1" dirty="0">
                <a:latin typeface="Times New Roman" panose="02020603050405020304" pitchFamily="18" charset="0"/>
                <a:cs typeface="Times New Roman" panose="02020603050405020304" pitchFamily="18" charset="0"/>
              </a:rPr>
              <a:t>SVR-GARCH (Linear) - </a:t>
            </a:r>
            <a:r>
              <a:rPr lang="en-US" sz="1800" dirty="0">
                <a:latin typeface="Times New Roman" panose="02020603050405020304" pitchFamily="18" charset="0"/>
                <a:cs typeface="Times New Roman" panose="02020603050405020304" pitchFamily="18" charset="0"/>
              </a:rPr>
              <a:t>In SVR, a linear kernel means that the model assumes a linear relationship between the input variables and the output predictions. </a:t>
            </a:r>
          </a:p>
          <a:p>
            <a:pPr algn="just">
              <a:lnSpc>
                <a:spcPct val="150000"/>
              </a:lnSpc>
            </a:pPr>
            <a:r>
              <a:rPr lang="en-US" sz="1800" dirty="0">
                <a:latin typeface="Times New Roman" panose="02020603050405020304" pitchFamily="18" charset="0"/>
                <a:cs typeface="Times New Roman" panose="02020603050405020304" pitchFamily="18" charset="0"/>
              </a:rPr>
              <a:t>It's the simplest form of kernel, used when the data is believed to be linearly separable. This combined approach can be particularly useful in financial markets where forecasting both the value and the associated risk (volatility) is important for making informed decisions.</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146050" indent="0" algn="just">
              <a:lnSpc>
                <a:spcPct val="150000"/>
              </a:lnSpc>
              <a:buNone/>
            </a:pPr>
            <a:endParaRPr lang="en-K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626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D67DFE-8378-14BC-CABA-570578D130BB}"/>
              </a:ext>
            </a:extLst>
          </p:cNvPr>
          <p:cNvSpPr>
            <a:spLocks noGrp="1"/>
          </p:cNvSpPr>
          <p:nvPr>
            <p:ph type="body" idx="1"/>
          </p:nvPr>
        </p:nvSpPr>
        <p:spPr>
          <a:xfrm>
            <a:off x="0" y="131736"/>
            <a:ext cx="9144000" cy="4951708"/>
          </a:xfrm>
        </p:spPr>
        <p:txBody>
          <a:bodyPr>
            <a:normAutofit/>
          </a:bodyPr>
          <a:lstStyle/>
          <a:p>
            <a:pPr algn="just">
              <a:lnSpc>
                <a:spcPct val="150000"/>
              </a:lnSpc>
              <a:defRPr/>
            </a:pPr>
            <a:r>
              <a:rPr kumimoji="0" lang="en-US" sz="19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SVR-GARCH (RBF) </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model could be employed to predict financial time series data, where SVR with the RBF kernel is used to predict values (like returns or prices) while taking into account the changing volatility captured by the GARCH model</a:t>
            </a:r>
            <a:r>
              <a:rPr kumimoji="0" lang="en-US" sz="1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algn="just">
              <a:lnSpc>
                <a:spcPct val="150000"/>
              </a:lnSpc>
              <a:defRPr/>
            </a:pPr>
            <a:r>
              <a:rPr kumimoji="0" lang="en-US" sz="1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This </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type of model can be particularly powerful in financial applications where both the magnitude and uncertainty (volatility) of future values are of interest.</a:t>
            </a: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a:cs typeface="Times New Roman" panose="02020603050405020304" pitchFamily="18" charset="0"/>
            </a:endParaRPr>
          </a:p>
          <a:p>
            <a:endParaRPr lang="en-US" dirty="0"/>
          </a:p>
        </p:txBody>
      </p:sp>
    </p:spTree>
    <p:extLst>
      <p:ext uri="{BB962C8B-B14F-4D97-AF65-F5344CB8AC3E}">
        <p14:creationId xmlns:p14="http://schemas.microsoft.com/office/powerpoint/2010/main" val="3320819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A426-12A3-4C7F-8214-AF2C4D0F26F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E204C1E-E4E3-EC5B-2D15-5A97A4149156}"/>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7D2CC175-F9EF-7D6F-4E68-1406A54BA9D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744943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 name="Google Shape;143;p16"/>
              <p:cNvSpPr txBox="1">
                <a:spLocks noGrp="1"/>
              </p:cNvSpPr>
              <p:nvPr>
                <p:ph type="body" idx="1"/>
              </p:nvPr>
            </p:nvSpPr>
            <p:spPr>
              <a:xfrm>
                <a:off x="0" y="100739"/>
                <a:ext cx="9144000" cy="4959458"/>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b="1" u="sng" dirty="0"/>
                  <a:t>Support Vector Machines</a:t>
                </a:r>
              </a:p>
              <a:p>
                <a:pPr marL="342900" indent="-342900"/>
                <a:r>
                  <a:rPr lang="en-US" dirty="0"/>
                  <a:t>SVM is a mathematical model with a solid theoretical foundation and substantially developed in pattern recognition, function estimation, and time series prediction.</a:t>
                </a:r>
              </a:p>
              <a:p>
                <a:pPr marL="342900" indent="-342900">
                  <a:spcBef>
                    <a:spcPts val="1200"/>
                  </a:spcBef>
                </a:pPr>
                <a:r>
                  <a:rPr lang="en-US" dirty="0"/>
                  <a:t>by using SVM and ANN models. The experiment showed that the SVM outperformed the ANNs model in predicting the future direction of a stock market. </a:t>
                </a:r>
              </a:p>
              <a:p>
                <a:pPr marL="0" lvl="0" indent="0" algn="l" rtl="0">
                  <a:spcBef>
                    <a:spcPts val="1200"/>
                  </a:spcBef>
                  <a:spcAft>
                    <a:spcPts val="0"/>
                  </a:spcAft>
                  <a:buNone/>
                </a:pPr>
                <a:r>
                  <a:rPr lang="en-US" dirty="0"/>
                  <a:t>calculates price volatility and momentum for individual stocks and for the overall sector</a:t>
                </a:r>
              </a:p>
              <a:p>
                <a:pPr marL="0" lvl="0" indent="0" algn="l" rtl="0">
                  <a:spcBef>
                    <a:spcPts val="1200"/>
                  </a:spcBef>
                  <a:spcAft>
                    <a:spcPts val="0"/>
                  </a:spcAft>
                  <a:buNone/>
                </a:pPr>
                <a:r>
                  <a:rPr lang="en-US" b="1" dirty="0"/>
                  <a:t>Characteristics of financial returns</a:t>
                </a:r>
              </a:p>
              <a:p>
                <a:pPr marL="457200" lvl="0" indent="-311150" algn="l" rtl="0">
                  <a:spcBef>
                    <a:spcPts val="0"/>
                  </a:spcBef>
                  <a:spcAft>
                    <a:spcPts val="0"/>
                  </a:spcAft>
                  <a:buSzPts val="1300"/>
                  <a:buChar char="-"/>
                </a:pPr>
                <a:r>
                  <a:rPr lang="en-US" dirty="0"/>
                  <a:t>they have fatter tails and more mass around their center than the Gaussian distribution</a:t>
                </a:r>
              </a:p>
              <a:p>
                <a:pPr marL="0" lvl="0" indent="0" algn="l" rtl="0">
                  <a:spcBef>
                    <a:spcPts val="1200"/>
                  </a:spcBef>
                  <a:spcAft>
                    <a:spcPts val="0"/>
                  </a:spcAft>
                  <a:buNone/>
                </a:pPr>
                <a:r>
                  <a:rPr lang="en-US" dirty="0"/>
                  <a:t>NB: This can be illustrated using S&amp;P stock prices </a:t>
                </a:r>
              </a:p>
              <a:p>
                <a:pPr marL="0" lvl="0" indent="0">
                  <a:spcBef>
                    <a:spcPts val="1200"/>
                  </a:spcBef>
                  <a:buNone/>
                </a:pPr>
                <a:r>
                  <a:rPr lang="en-US" dirty="0"/>
                  <a:t>With the formula: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=100</m:t>
                    </m:r>
                    <m:d>
                      <m:dPr>
                        <m:ctrlPr>
                          <a:rPr lang="en-US" b="0" i="1" smtClean="0">
                            <a:latin typeface="Cambria Math" panose="02040503050406030204" pitchFamily="18" charset="0"/>
                          </a:rPr>
                        </m:ctrlPr>
                      </m:dPr>
                      <m:e>
                        <m:r>
                          <a:rPr lang="en-US" b="0" i="1" smtClean="0">
                            <a:latin typeface="Cambria Math" panose="02040503050406030204" pitchFamily="18" charset="0"/>
                          </a:rPr>
                          <m:t>𝑝𝑡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oMath>
                </a14:m>
                <a:endParaRPr lang="en-US" b="0" dirty="0"/>
              </a:p>
              <a:p>
                <a:pPr marL="0" lvl="0" indent="0">
                  <a:spcBef>
                    <a:spcPts val="1200"/>
                  </a:spcBef>
                  <a:buNone/>
                </a:pPr>
                <a:r>
                  <a:rPr lang="en-US" dirty="0"/>
                  <a:t>where pt = log Pt and Pt is the closing price index value adjusted for dividends and splits </a:t>
                </a:r>
              </a:p>
              <a:p>
                <a:pPr marL="0" lvl="0" indent="0">
                  <a:spcBef>
                    <a:spcPts val="1200"/>
                  </a:spcBef>
                  <a:buNone/>
                </a:pPr>
                <a:r>
                  <a:rPr lang="en-US" dirty="0"/>
                  <a:t>t is the time index referring to trading day t</a:t>
                </a:r>
              </a:p>
              <a:p>
                <a:pPr marL="0" lvl="0" indent="0" algn="l" rtl="0">
                  <a:spcBef>
                    <a:spcPts val="1200"/>
                  </a:spcBef>
                  <a:spcAft>
                    <a:spcPts val="0"/>
                  </a:spcAft>
                  <a:buNone/>
                </a:pPr>
                <a:r>
                  <a:rPr lang="en-US" dirty="0"/>
                  <a:t>A great advantage of GARCH models is that the returns are not assumed independent, and even if they are assumed Gaussian conditional to past returns, unconditionally they are not Gaussian, because volatility clustering generates leptokurtosis.</a:t>
                </a:r>
              </a:p>
              <a:p>
                <a:pPr marL="0" lvl="0" indent="0" algn="l" rtl="0">
                  <a:spcBef>
                    <a:spcPts val="1200"/>
                  </a:spcBef>
                  <a:spcAft>
                    <a:spcPts val="1200"/>
                  </a:spcAft>
                  <a:buNone/>
                </a:pPr>
                <a:endParaRPr dirty="0"/>
              </a:p>
            </p:txBody>
          </p:sp>
        </mc:Choice>
        <mc:Fallback>
          <p:sp>
            <p:nvSpPr>
              <p:cNvPr id="143" name="Google Shape;143;p16"/>
              <p:cNvSpPr txBox="1">
                <a:spLocks noGrp="1" noRot="1" noChangeAspect="1" noMove="1" noResize="1" noEditPoints="1" noAdjustHandles="1" noChangeArrowheads="1" noChangeShapeType="1" noTextEdit="1"/>
              </p:cNvSpPr>
              <p:nvPr>
                <p:ph type="body" idx="1"/>
              </p:nvPr>
            </p:nvSpPr>
            <p:spPr>
              <a:xfrm>
                <a:off x="0" y="100739"/>
                <a:ext cx="9144000" cy="4959458"/>
              </a:xfrm>
              <a:prstGeom prst="rect">
                <a:avLst/>
              </a:prstGeom>
              <a:blipFill>
                <a:blip r:embed="rId3"/>
                <a:stretch>
                  <a:fillRect l="-667" t="-1230" r="-600"/>
                </a:stretch>
              </a:blipFill>
            </p:spPr>
            <p:txBody>
              <a:bodyPr/>
              <a:lstStyle/>
              <a:p>
                <a:r>
                  <a:rPr 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3D132A-6C53-E859-41FB-42F4DB012CC5}"/>
              </a:ext>
            </a:extLst>
          </p:cNvPr>
          <p:cNvSpPr>
            <a:spLocks noGrp="1"/>
          </p:cNvSpPr>
          <p:nvPr>
            <p:ph type="body" idx="1"/>
          </p:nvPr>
        </p:nvSpPr>
        <p:spPr/>
        <p:txBody>
          <a:bodyPr>
            <a:normAutofit fontScale="55000" lnSpcReduction="20000"/>
          </a:bodyPr>
          <a:lstStyle/>
          <a:p>
            <a:r>
              <a:rPr lang="en-US" dirty="0"/>
              <a:t>Support Vector Regression: GARCH</a:t>
            </a:r>
          </a:p>
          <a:p>
            <a:r>
              <a:rPr lang="en-US" dirty="0"/>
              <a:t>SVM for classification is known as support vector classification (SVC). Keeping all characteristics of SVM, it can be applicable to regression. Again, in regression, the aim is to find the hyperplane that minimizes the error and maximizes the margin. This method is called support vector regression (SVR) and, in this part, we will apply this method to the GARCH model. Combining these two models gets us SVR-GARCH.</a:t>
            </a:r>
          </a:p>
          <a:p>
            <a:endParaRPr lang="en-US" dirty="0"/>
          </a:p>
          <a:p>
            <a:r>
              <a:rPr lang="en-US" dirty="0"/>
              <a:t>SVR-GARCH (Linear) - In SVR, a linear kernel means that the model assumes a linear relationship between the input variables and the output predictions. It's the simplest form of kernel, used when the data is believed to be linearly separable. This combined approach can be particularly useful in financial markets where forecasting both the value and the associated risk (volatility) is important for making informed decisions.</a:t>
            </a:r>
          </a:p>
          <a:p>
            <a:endParaRPr lang="en-US" dirty="0"/>
          </a:p>
          <a:p>
            <a:r>
              <a:rPr lang="en-US" dirty="0"/>
              <a:t>SVR-GARCH (RBF) - model could be employed to predict financial time series data, where SVR with the RBF kernel is used to predict values (like returns or prices) while taking into account the changing volatility captured by the GARCH model. This type of model can be particularly powerful in financial applications where both the magnitude and uncertainty (volatility) of future values are of interest.</a:t>
            </a:r>
          </a:p>
          <a:p>
            <a:endParaRPr lang="en-US" dirty="0"/>
          </a:p>
        </p:txBody>
      </p:sp>
    </p:spTree>
    <p:extLst>
      <p:ext uri="{BB962C8B-B14F-4D97-AF65-F5344CB8AC3E}">
        <p14:creationId xmlns:p14="http://schemas.microsoft.com/office/powerpoint/2010/main" val="2502107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9F8178-EB54-B54A-FB68-0190A4DC9935}"/>
              </a:ext>
            </a:extLst>
          </p:cNvPr>
          <p:cNvSpPr>
            <a:spLocks noGrp="1"/>
          </p:cNvSpPr>
          <p:nvPr>
            <p:ph type="body" idx="1"/>
          </p:nvPr>
        </p:nvSpPr>
        <p:spPr>
          <a:xfrm>
            <a:off x="819150" y="1627323"/>
            <a:ext cx="7505700" cy="1348352"/>
          </a:xfrm>
        </p:spPr>
        <p:txBody>
          <a:bodyPr>
            <a:normAutofit/>
          </a:bodyPr>
          <a:lstStyle/>
          <a:p>
            <a:pPr marL="146050" indent="0" algn="ctr">
              <a:buNone/>
            </a:pPr>
            <a:r>
              <a:rPr lang="en-US" sz="4800" b="1" i="1" dirty="0">
                <a:latin typeface="Baskerville Old Face" panose="02020602080505020303" pitchFamily="18" charset="0"/>
              </a:rPr>
              <a:t>THE END</a:t>
            </a:r>
          </a:p>
        </p:txBody>
      </p:sp>
    </p:spTree>
    <p:extLst>
      <p:ext uri="{BB962C8B-B14F-4D97-AF65-F5344CB8AC3E}">
        <p14:creationId xmlns:p14="http://schemas.microsoft.com/office/powerpoint/2010/main" val="956054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body" idx="1"/>
          </p:nvPr>
        </p:nvSpPr>
        <p:spPr>
          <a:xfrm>
            <a:off x="311700" y="233175"/>
            <a:ext cx="8520600" cy="4629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Times New Roman"/>
              <a:buChar char="●"/>
            </a:pPr>
            <a:r>
              <a:rPr lang="en" sz="2000" dirty="0">
                <a:latin typeface="Times New Roman"/>
                <a:ea typeface="Times New Roman"/>
                <a:cs typeface="Times New Roman"/>
                <a:sym typeface="Times New Roman"/>
              </a:rPr>
              <a:t>Before the market crash in 1987, the Black-Scholes (B-S) model which was built on geometric Brownian motion (GBM) with constant volatility and drift was the dominant model.</a:t>
            </a:r>
            <a:endParaRPr sz="2000" dirty="0">
              <a:latin typeface="Times New Roman"/>
              <a:ea typeface="Times New Roman"/>
              <a:cs typeface="Times New Roman"/>
              <a:sym typeface="Times New Roman"/>
            </a:endParaRPr>
          </a:p>
          <a:p>
            <a:pPr marL="0" lvl="0" indent="0" algn="l" rtl="0">
              <a:spcBef>
                <a:spcPts val="1200"/>
              </a:spcBef>
              <a:spcAft>
                <a:spcPts val="0"/>
              </a:spcAft>
              <a:buNone/>
            </a:pPr>
            <a:endParaRPr dirty="0"/>
          </a:p>
          <a:p>
            <a:pPr marL="0" lvl="0" indent="0" algn="l" rtl="0">
              <a:spcBef>
                <a:spcPts val="1200"/>
              </a:spcBef>
              <a:spcAft>
                <a:spcPts val="0"/>
              </a:spcAft>
              <a:buNone/>
            </a:pPr>
            <a:r>
              <a:rPr lang="en" dirty="0"/>
              <a:t>Estimation/Prediction Approaches</a:t>
            </a:r>
            <a:endParaRPr dirty="0"/>
          </a:p>
          <a:p>
            <a:pPr marL="457200" lvl="0" indent="-311150" algn="l" rtl="0">
              <a:spcBef>
                <a:spcPts val="1200"/>
              </a:spcBef>
              <a:spcAft>
                <a:spcPts val="0"/>
              </a:spcAft>
              <a:buSzPts val="1300"/>
              <a:buChar char="●"/>
            </a:pPr>
            <a:r>
              <a:rPr lang="en" dirty="0"/>
              <a:t>Historical/sample volatility measures.</a:t>
            </a:r>
            <a:endParaRPr dirty="0"/>
          </a:p>
          <a:p>
            <a:pPr marL="457200" lvl="0" indent="-311150" algn="l" rtl="0">
              <a:spcBef>
                <a:spcPts val="0"/>
              </a:spcBef>
              <a:spcAft>
                <a:spcPts val="0"/>
              </a:spcAft>
              <a:buSzPts val="1300"/>
              <a:buChar char="●"/>
            </a:pPr>
            <a:r>
              <a:rPr lang="en" dirty="0"/>
              <a:t>Geometric Brownian Motion Model</a:t>
            </a:r>
            <a:endParaRPr dirty="0"/>
          </a:p>
          <a:p>
            <a:pPr marL="457200" lvl="0" indent="-311150" algn="l" rtl="0">
              <a:spcBef>
                <a:spcPts val="0"/>
              </a:spcBef>
              <a:spcAft>
                <a:spcPts val="0"/>
              </a:spcAft>
              <a:buSzPts val="1300"/>
              <a:buChar char="●"/>
            </a:pPr>
            <a:r>
              <a:rPr lang="en" dirty="0"/>
              <a:t>Poisson Jump Diffusion Model</a:t>
            </a:r>
            <a:endParaRPr dirty="0"/>
          </a:p>
          <a:p>
            <a:pPr marL="457200" lvl="0" indent="-311150" algn="l" rtl="0">
              <a:spcBef>
                <a:spcPts val="0"/>
              </a:spcBef>
              <a:spcAft>
                <a:spcPts val="0"/>
              </a:spcAft>
              <a:buSzPts val="1300"/>
              <a:buChar char="●"/>
            </a:pPr>
            <a:r>
              <a:rPr lang="en" dirty="0"/>
              <a:t>ARCH/GARCH Models</a:t>
            </a:r>
            <a:endParaRPr dirty="0"/>
          </a:p>
          <a:p>
            <a:pPr marL="457200" lvl="0" indent="-311150" algn="l" rtl="0">
              <a:spcBef>
                <a:spcPts val="0"/>
              </a:spcBef>
              <a:spcAft>
                <a:spcPts val="0"/>
              </a:spcAft>
              <a:buSzPts val="1300"/>
              <a:buChar char="●"/>
            </a:pPr>
            <a:r>
              <a:rPr lang="en" dirty="0"/>
              <a:t>Stochastic Volatility (SV) Models</a:t>
            </a:r>
            <a:endParaRPr dirty="0"/>
          </a:p>
          <a:p>
            <a:pPr marL="457200" lvl="0" indent="-311150" algn="l" rtl="0">
              <a:spcBef>
                <a:spcPts val="0"/>
              </a:spcBef>
              <a:spcAft>
                <a:spcPts val="0"/>
              </a:spcAft>
              <a:buSzPts val="1300"/>
              <a:buChar char="●"/>
            </a:pPr>
            <a:r>
              <a:rPr lang="en" dirty="0"/>
              <a:t>Implied volatility from options/derivatives</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92B2CE3-81B3-07AA-F195-52F3AFBE39CF}"/>
                  </a:ext>
                </a:extLst>
              </p:cNvPr>
              <p:cNvSpPr>
                <a:spLocks noGrp="1"/>
              </p:cNvSpPr>
              <p:nvPr>
                <p:ph type="body" idx="1"/>
              </p:nvPr>
            </p:nvSpPr>
            <p:spPr>
              <a:xfrm>
                <a:off x="264319" y="250030"/>
                <a:ext cx="8658225" cy="4622007"/>
              </a:xfrm>
            </p:spPr>
            <p:txBody>
              <a:bodyPr>
                <a:normAutofit lnSpcReduction="10000"/>
              </a:bodyPr>
              <a:lstStyle/>
              <a:p>
                <a:pPr marL="146050" indent="0" algn="ctr">
                  <a:lnSpc>
                    <a:spcPct val="150000"/>
                  </a:lnSpc>
                  <a:buNone/>
                </a:pPr>
                <a:r>
                  <a:rPr lang="en-US" sz="1600" b="1" u="sng" dirty="0">
                    <a:latin typeface="Times New Roman" panose="02020603050405020304" pitchFamily="18" charset="0"/>
                    <a:cs typeface="Times New Roman" panose="02020603050405020304" pitchFamily="18" charset="0"/>
                  </a:rPr>
                  <a:t>Volatility Measures</a:t>
                </a:r>
              </a:p>
              <a:p>
                <a:pPr marL="146050" indent="0" algn="just">
                  <a:lnSpc>
                    <a:spcPct val="150000"/>
                  </a:lnSpc>
                  <a:buNone/>
                </a:pPr>
                <a:r>
                  <a:rPr lang="en-US" sz="1600" b="1" u="sng" dirty="0">
                    <a:latin typeface="Times New Roman" panose="02020603050405020304" pitchFamily="18" charset="0"/>
                    <a:cs typeface="Times New Roman" panose="02020603050405020304" pitchFamily="18" charset="0"/>
                  </a:rPr>
                  <a:t>Realized Volatility</a:t>
                </a:r>
              </a:p>
              <a:p>
                <a:pPr algn="just">
                  <a:lnSpc>
                    <a:spcPct val="150000"/>
                  </a:lnSpc>
                </a:pPr>
                <a:r>
                  <a:rPr lang="en-US" sz="1600" dirty="0">
                    <a:latin typeface="Times New Roman" panose="02020603050405020304" pitchFamily="18" charset="0"/>
                    <a:cs typeface="Times New Roman" panose="02020603050405020304" pitchFamily="18" charset="0"/>
                  </a:rPr>
                  <a:t>This is probably the most common volatility measure.</a:t>
                </a: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Say we have the following Black Scholes model and we want to estimate the </a:t>
                </a:r>
                <a:r>
                  <a:rPr lang="el-GR" sz="1600" dirty="0">
                    <a:latin typeface="Times New Roman" panose="02020603050405020304" pitchFamily="18" charset="0"/>
                    <a:cs typeface="Times New Roman" panose="02020603050405020304" pitchFamily="18" charset="0"/>
                  </a:rPr>
                  <a:t>σ</a:t>
                </a:r>
                <a:r>
                  <a:rPr lang="en-US" sz="1600" dirty="0">
                    <a:latin typeface="Times New Roman" panose="02020603050405020304" pitchFamily="18" charset="0"/>
                    <a:cs typeface="Times New Roman" panose="02020603050405020304" pitchFamily="18" charset="0"/>
                  </a:rPr>
                  <a:t> (the volatility) in the data.</a:t>
                </a:r>
              </a:p>
              <a:p>
                <a:pPr marL="146050" indent="0" algn="just">
                  <a:lnSpc>
                    <a:spcPct val="150000"/>
                  </a:lnSpc>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𝑑𝑣</m:t>
                          </m:r>
                        </m:num>
                        <m:den>
                          <m:r>
                            <a:rPr lang="en-US" sz="1600" b="0" i="1" smtClean="0">
                              <a:latin typeface="Cambria Math" panose="02040503050406030204" pitchFamily="18" charset="0"/>
                              <a:cs typeface="Times New Roman" panose="02020603050405020304" pitchFamily="18" charset="0"/>
                            </a:rPr>
                            <m:t>𝑑𝑡</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600" b="0" i="1" smtClean="0">
                              <a:latin typeface="Cambria Math" panose="02040503050406030204" pitchFamily="18" charset="0"/>
                              <a:cs typeface="Times New Roman" panose="02020603050405020304" pitchFamily="18" charset="0"/>
                            </a:rPr>
                            <m:t>2</m:t>
                          </m:r>
                        </m:sup>
                      </m:sSup>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𝑠</m:t>
                          </m:r>
                        </m:e>
                        <m:sup>
                          <m:r>
                            <a:rPr lang="en-US" sz="1600" b="0" i="1" smtClean="0">
                              <a:latin typeface="Cambria Math" panose="02040503050406030204" pitchFamily="18" charset="0"/>
                              <a:cs typeface="Times New Roman" panose="02020603050405020304" pitchFamily="18" charset="0"/>
                            </a:rPr>
                            <m:t>2</m:t>
                          </m:r>
                        </m:sup>
                      </m:sSup>
                      <m:f>
                        <m:fPr>
                          <m:ctrlPr>
                            <a:rPr lang="en-US" sz="1600" b="0" i="1" smtClean="0">
                              <a:latin typeface="Cambria Math" panose="02040503050406030204" pitchFamily="18" charset="0"/>
                              <a:cs typeface="Times New Roman" panose="02020603050405020304" pitchFamily="18" charset="0"/>
                            </a:rPr>
                          </m:ctrlPr>
                        </m:fPr>
                        <m:num>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𝑑</m:t>
                              </m:r>
                            </m:e>
                            <m:sup>
                              <m:r>
                                <a:rPr lang="en-US" sz="1600" b="0" i="1" smtClean="0">
                                  <a:latin typeface="Cambria Math" panose="02040503050406030204" pitchFamily="18" charset="0"/>
                                  <a:cs typeface="Times New Roman" panose="02020603050405020304" pitchFamily="18" charset="0"/>
                                </a:rPr>
                                <m:t>2</m:t>
                              </m:r>
                            </m:sup>
                          </m:sSup>
                          <m:r>
                            <a:rPr lang="en-US" sz="1600" b="0" i="1" smtClean="0">
                              <a:latin typeface="Cambria Math" panose="02040503050406030204" pitchFamily="18" charset="0"/>
                              <a:cs typeface="Times New Roman" panose="02020603050405020304" pitchFamily="18" charset="0"/>
                            </a:rPr>
                            <m:t>𝑉</m:t>
                          </m:r>
                        </m:num>
                        <m:den>
                          <m:r>
                            <a:rPr lang="en-US" sz="1600" b="0" i="1" smtClean="0">
                              <a:latin typeface="Cambria Math" panose="02040503050406030204" pitchFamily="18" charset="0"/>
                              <a:cs typeface="Times New Roman" panose="02020603050405020304" pitchFamily="18" charset="0"/>
                            </a:rPr>
                            <m:t>𝑑</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𝑠</m:t>
                              </m:r>
                            </m:e>
                            <m:sup>
                              <m:r>
                                <a:rPr lang="en-US" sz="1600" b="0" i="1" smtClean="0">
                                  <a:latin typeface="Cambria Math" panose="02040503050406030204" pitchFamily="18" charset="0"/>
                                  <a:cs typeface="Times New Roman" panose="02020603050405020304" pitchFamily="18" charset="0"/>
                                </a:rPr>
                                <m:t>2</m:t>
                              </m:r>
                            </m:sup>
                          </m:sSup>
                        </m:den>
                      </m:f>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𝑟𝑠</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𝑑𝑣</m:t>
                          </m:r>
                        </m:num>
                        <m:den>
                          <m:r>
                            <a:rPr lang="en-US" sz="1600" b="0" i="1" smtClean="0">
                              <a:latin typeface="Cambria Math" panose="02040503050406030204" pitchFamily="18" charset="0"/>
                              <a:cs typeface="Times New Roman" panose="02020603050405020304" pitchFamily="18" charset="0"/>
                            </a:rPr>
                            <m:t>𝑑𝑠</m:t>
                          </m:r>
                        </m:den>
                      </m:f>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𝑟𝑣</m:t>
                      </m:r>
                    </m:oMath>
                  </m:oMathPara>
                </a14:m>
                <a:endParaRPr lang="en-US" sz="1600" dirty="0">
                  <a:latin typeface="Times New Roman" panose="02020603050405020304" pitchFamily="18" charset="0"/>
                  <a:cs typeface="Times New Roman" panose="02020603050405020304" pitchFamily="18" charset="0"/>
                </a:endParaRP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To estimate </a:t>
                </a:r>
                <a:r>
                  <a:rPr lang="el-GR" sz="1600" dirty="0">
                    <a:latin typeface="Times New Roman" panose="02020603050405020304" pitchFamily="18" charset="0"/>
                    <a:cs typeface="Times New Roman" panose="02020603050405020304" pitchFamily="18" charset="0"/>
                  </a:rPr>
                  <a:t>σ</a:t>
                </a:r>
                <a:r>
                  <a:rPr lang="en-US" sz="1600" dirty="0">
                    <a:latin typeface="Times New Roman" panose="02020603050405020304" pitchFamily="18" charset="0"/>
                    <a:cs typeface="Times New Roman" panose="02020603050405020304" pitchFamily="18" charset="0"/>
                  </a:rPr>
                  <a:t> we use Ito's lemma to rewrite the black Scholes model into a more suitable format as follows</a:t>
                </a: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𝑑𝑙𝑜𝑔</m:t>
                      </m:r>
                      <m:d>
                        <m:dPr>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𝑠</m:t>
                              </m:r>
                            </m:e>
                            <m:sub>
                              <m:r>
                                <a:rPr lang="en-US" sz="1600" b="0" i="1" smtClean="0">
                                  <a:latin typeface="Cambria Math" panose="02040503050406030204" pitchFamily="18" charset="0"/>
                                  <a:cs typeface="Times New Roman" panose="02020603050405020304" pitchFamily="18" charset="0"/>
                                </a:rPr>
                                <m:t>𝑡</m:t>
                              </m:r>
                            </m:sub>
                          </m:sSub>
                        </m:e>
                      </m:d>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den>
                          </m:f>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𝑑𝑡</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𝑑</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𝑊</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sub>
                      </m:sSub>
                    </m:oMath>
                  </m:oMathPara>
                </a14:m>
                <a:endParaRPr lang="en-US" sz="1600" b="0" dirty="0">
                  <a:latin typeface="Times New Roman" panose="02020603050405020304" pitchFamily="18" charset="0"/>
                  <a:ea typeface="Cambria Math" panose="02040503050406030204" pitchFamily="18" charset="0"/>
                  <a:cs typeface="Times New Roman" panose="02020603050405020304" pitchFamily="18" charset="0"/>
                </a:endParaRPr>
              </a:p>
              <a:p>
                <a:pPr marL="146050" indent="0" algn="just">
                  <a:lnSpc>
                    <a:spcPct val="150000"/>
                  </a:lnSpc>
                  <a:buNone/>
                </a:pPr>
                <a:r>
                  <a:rPr lang="en-US" sz="1600" dirty="0">
                    <a:latin typeface="Times New Roman" panose="02020603050405020304" pitchFamily="18" charset="0"/>
                    <a:cs typeface="Times New Roman" panose="02020603050405020304" pitchFamily="18" charset="0"/>
                  </a:rPr>
                  <a:t>The solution of this equation is following a lognormal distribution. </a:t>
                </a:r>
              </a:p>
            </p:txBody>
          </p:sp>
        </mc:Choice>
        <mc:Fallback xmlns="">
          <p:sp>
            <p:nvSpPr>
              <p:cNvPr id="3" name="Text Placeholder 2">
                <a:extLst>
                  <a:ext uri="{FF2B5EF4-FFF2-40B4-BE49-F238E27FC236}">
                    <a16:creationId xmlns:a16="http://schemas.microsoft.com/office/drawing/2014/main" id="{092B2CE3-81B3-07AA-F195-52F3AFBE39CF}"/>
                  </a:ext>
                </a:extLst>
              </p:cNvPr>
              <p:cNvSpPr>
                <a:spLocks noGrp="1" noRot="1" noChangeAspect="1" noMove="1" noResize="1" noEditPoints="1" noAdjustHandles="1" noChangeArrowheads="1" noChangeShapeType="1" noTextEdit="1"/>
              </p:cNvSpPr>
              <p:nvPr>
                <p:ph type="body" idx="1"/>
              </p:nvPr>
            </p:nvSpPr>
            <p:spPr>
              <a:xfrm>
                <a:off x="264319" y="250030"/>
                <a:ext cx="8658225" cy="4622007"/>
              </a:xfrm>
              <a:blipFill>
                <a:blip r:embed="rId3"/>
                <a:stretch>
                  <a:fillRect r="-352"/>
                </a:stretch>
              </a:blipFill>
            </p:spPr>
            <p:txBody>
              <a:bodyPr/>
              <a:lstStyle/>
              <a:p>
                <a:r>
                  <a:rPr lang="en-US">
                    <a:noFill/>
                  </a:rPr>
                  <a:t> </a:t>
                </a:r>
              </a:p>
            </p:txBody>
          </p:sp>
        </mc:Fallback>
      </mc:AlternateContent>
    </p:spTree>
    <p:extLst>
      <p:ext uri="{BB962C8B-B14F-4D97-AF65-F5344CB8AC3E}">
        <p14:creationId xmlns:p14="http://schemas.microsoft.com/office/powerpoint/2010/main" val="2424603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59" name="Google Shape;159;p19"/>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Todays search materials</a:t>
            </a:r>
            <a:br>
              <a:rPr lang="en" dirty="0"/>
            </a:br>
            <a:r>
              <a:rPr lang="en" u="sng" dirty="0">
                <a:solidFill>
                  <a:schemeClr val="hlink"/>
                </a:solidFill>
                <a:hlinkClick r:id="rId3"/>
              </a:rPr>
              <a:t>https://volquant.medium.com/a-brief-history-of-volatility-models-cc0bbefe8b90</a:t>
            </a:r>
            <a:endParaRPr dirty="0"/>
          </a:p>
          <a:p>
            <a:pPr marL="0" lvl="0" indent="0" algn="l" rtl="0">
              <a:spcBef>
                <a:spcPts val="1200"/>
              </a:spcBef>
              <a:spcAft>
                <a:spcPts val="0"/>
              </a:spcAft>
              <a:buNone/>
            </a:pPr>
            <a:r>
              <a:rPr lang="en" dirty="0"/>
              <a:t>VOLATILITY NOTES </a:t>
            </a:r>
            <a:r>
              <a:rPr lang="en" u="sng" dirty="0">
                <a:solidFill>
                  <a:schemeClr val="accent5"/>
                </a:solidFill>
                <a:hlinkClick r:id="rId4">
                  <a:extLst>
                    <a:ext uri="{A12FA001-AC4F-418D-AE19-62706E023703}">
                      <ahyp:hlinkClr xmlns:ahyp="http://schemas.microsoft.com/office/drawing/2018/hyperlinkcolor" val="tx"/>
                    </a:ext>
                  </a:extLst>
                </a:hlinkClick>
              </a:rPr>
              <a:t>https://www.linkedin.com/pulse/introduction-volatility-modeling-quantace-research/</a:t>
            </a:r>
            <a:endParaRPr dirty="0"/>
          </a:p>
          <a:p>
            <a:pPr marL="0" lvl="0" indent="0" algn="l" rtl="0">
              <a:spcBef>
                <a:spcPts val="1200"/>
              </a:spcBef>
              <a:spcAft>
                <a:spcPts val="0"/>
              </a:spcAft>
              <a:buNone/>
            </a:pPr>
            <a:r>
              <a:rPr lang="en" u="sng" dirty="0">
                <a:solidFill>
                  <a:schemeClr val="hlink"/>
                </a:solidFill>
                <a:hlinkClick r:id="rId5"/>
              </a:rPr>
              <a:t>https://mc-stan.org/docs/2_21/stan-users-guide/stochastic-volatility-models.html</a:t>
            </a:r>
            <a:r>
              <a:rPr lang="en" dirty="0"/>
              <a:t> </a:t>
            </a:r>
            <a:endParaRPr dirty="0"/>
          </a:p>
          <a:p>
            <a:pPr marL="0" lvl="0" indent="0" algn="l" rtl="0">
              <a:spcBef>
                <a:spcPts val="1200"/>
              </a:spcBef>
              <a:spcAft>
                <a:spcPts val="1200"/>
              </a:spcAft>
              <a:buClr>
                <a:schemeClr val="dk1"/>
              </a:buClr>
              <a:buSzPts val="1100"/>
              <a:buFont typeface="Arial"/>
              <a:buNone/>
            </a:pP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65" name="Google Shape;165;p20"/>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FUTURE TOPICS LEADING FROM THIS</a:t>
            </a:r>
            <a:br>
              <a:rPr lang="en"/>
            </a:br>
            <a:r>
              <a:rPr lang="en"/>
              <a:t>1. Random Forest Based Feature Selection of Macroeconomic Variables for Stock Market Prediction </a:t>
            </a:r>
            <a:r>
              <a:rPr lang="en" u="sng">
                <a:solidFill>
                  <a:schemeClr val="hlink"/>
                </a:solidFill>
                <a:hlinkClick r:id="rId3"/>
              </a:rPr>
              <a:t>https://www.zbw.eu/econis-archiv/bitstream/11159/411278/1/EBP076225380_0.pdf</a:t>
            </a:r>
            <a:endParaRPr/>
          </a:p>
          <a:p>
            <a:pPr marL="0" lvl="0" indent="0" algn="l" rtl="0">
              <a:spcBef>
                <a:spcPts val="1200"/>
              </a:spcBef>
              <a:spcAft>
                <a:spcPts val="0"/>
              </a:spcAft>
              <a:buNone/>
            </a:pPr>
            <a:r>
              <a:rPr lang="en"/>
              <a:t>2. Modeling stock market return volatility in the presence of structural breaks: Evidence from Nairobi Securities Exchange, Kenya</a:t>
            </a:r>
            <a:endParaRPr/>
          </a:p>
          <a:p>
            <a:pPr marL="0" lvl="0" indent="0" algn="l" rtl="0">
              <a:spcBef>
                <a:spcPts val="1200"/>
              </a:spcBef>
              <a:spcAft>
                <a:spcPts val="0"/>
              </a:spcAft>
              <a:buNone/>
            </a:pPr>
            <a:r>
              <a:rPr lang="en" u="sng">
                <a:solidFill>
                  <a:schemeClr val="hlink"/>
                </a:solidFill>
                <a:hlinkClick r:id="rId4"/>
              </a:rPr>
              <a:t>https://academic.oup.com/jfec/advance-article/doi/10.1093/jjfinec/nbad005/7081291</a:t>
            </a:r>
            <a:r>
              <a:rPr lang="en"/>
              <a:t> machine learning</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1"/>
          <p:cNvSpPr txBox="1">
            <a:spLocks noGrp="1"/>
          </p:cNvSpPr>
          <p:nvPr>
            <p:ph type="body" idx="1"/>
          </p:nvPr>
        </p:nvSpPr>
        <p:spPr>
          <a:xfrm>
            <a:off x="123985" y="85241"/>
            <a:ext cx="8934773" cy="497495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E02B667-C791-2E83-E2D8-75F5399C2A62}"/>
                  </a:ext>
                </a:extLst>
              </p:cNvPr>
              <p:cNvSpPr>
                <a:spLocks noGrp="1"/>
              </p:cNvSpPr>
              <p:nvPr>
                <p:ph type="body" idx="1"/>
              </p:nvPr>
            </p:nvSpPr>
            <p:spPr>
              <a:xfrm>
                <a:off x="250031" y="492919"/>
                <a:ext cx="8643938" cy="3886200"/>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equation is saying that the change in logarithmic stock price is composed of two parts:</a:t>
                </a:r>
              </a:p>
              <a:p>
                <a:pPr lvl="1" algn="just">
                  <a:lnSpc>
                    <a:spcPct val="150000"/>
                  </a:lnSpc>
                </a:pPr>
                <a:r>
                  <a:rPr lang="en-US" sz="1400" dirty="0">
                    <a:latin typeface="Times New Roman" panose="02020603050405020304" pitchFamily="18" charset="0"/>
                    <a:cs typeface="Times New Roman" panose="02020603050405020304" pitchFamily="18" charset="0"/>
                  </a:rPr>
                  <a:t>The drift term, </a:t>
                </a:r>
                <a14:m>
                  <m:oMath xmlns:m="http://schemas.openxmlformats.org/officeDocument/2006/math">
                    <m:d>
                      <m:d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4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sz="1400" b="0" i="1" smtClean="0">
                                <a:latin typeface="Cambria Math" panose="02040503050406030204" pitchFamily="18" charset="0"/>
                                <a:ea typeface="Cambria Math" panose="02040503050406030204" pitchFamily="18" charset="0"/>
                                <a:cs typeface="Times New Roman" panose="02020603050405020304" pitchFamily="18" charset="0"/>
                              </a:rPr>
                              <m:t>2</m:t>
                            </m:r>
                          </m:den>
                        </m:f>
                      </m:e>
                    </m:d>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𝑑𝑡</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1400" dirty="0">
                    <a:latin typeface="Times New Roman" panose="02020603050405020304" pitchFamily="18" charset="0"/>
                    <a:cs typeface="Times New Roman" panose="02020603050405020304" pitchFamily="18" charset="0"/>
                  </a:rPr>
                  <a:t>is proportional to the period over which we observe this change.</a:t>
                </a:r>
              </a:p>
              <a:p>
                <a:pPr lvl="1" algn="just">
                  <a:lnSpc>
                    <a:spcPct val="150000"/>
                  </a:lnSpc>
                </a:pPr>
                <a:r>
                  <a:rPr lang="en-US" sz="1400" dirty="0">
                    <a:latin typeface="Times New Roman" panose="02020603050405020304" pitchFamily="18" charset="0"/>
                    <a:cs typeface="Times New Roman" panose="02020603050405020304" pitchFamily="18" charset="0"/>
                  </a:rPr>
                  <a:t>The volatility term, </a:t>
                </a:r>
                <a14:m>
                  <m:oMath xmlns:m="http://schemas.openxmlformats.org/officeDocument/2006/math">
                    <m:r>
                      <a:rPr lang="en-US" sz="140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𝑑</m:t>
                    </m:r>
                    <m:sSub>
                      <m:sSub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𝑊</m:t>
                        </m:r>
                      </m:e>
                      <m:sub>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sz="1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400" dirty="0">
                    <a:latin typeface="Times New Roman" panose="02020603050405020304" pitchFamily="18" charset="0"/>
                    <a:cs typeface="Times New Roman" panose="02020603050405020304" pitchFamily="18" charset="0"/>
                  </a:rPr>
                  <a:t> which is determined by a stochastic process (Brownian motion).</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If one wants to estimate the  σ parameter of the stock, one can use the lognormal returns over one day and calculate the standard deviation from them. This would give the volatility over one day, which is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𝜎</m:t>
                    </m:r>
                    <m:rad>
                      <m:radPr>
                        <m:degHide m:val="on"/>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𝑑𝑡</m:t>
                        </m:r>
                      </m:e>
                    </m:rad>
                  </m:oMath>
                </a14:m>
                <a:r>
                  <a:rPr lang="en-US" sz="1600" dirty="0">
                    <a:latin typeface="Times New Roman" panose="02020603050405020304" pitchFamily="18" charset="0"/>
                    <a:cs typeface="Times New Roman" panose="02020603050405020304" pitchFamily="18" charset="0"/>
                  </a:rPr>
                  <a:t>.</a:t>
                </a:r>
              </a:p>
              <a:p>
                <a:pPr marL="14605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7E02B667-C791-2E83-E2D8-75F5399C2A62}"/>
                  </a:ext>
                </a:extLst>
              </p:cNvPr>
              <p:cNvSpPr>
                <a:spLocks noGrp="1" noRot="1" noChangeAspect="1" noMove="1" noResize="1" noEditPoints="1" noAdjustHandles="1" noChangeArrowheads="1" noChangeShapeType="1" noTextEdit="1"/>
              </p:cNvSpPr>
              <p:nvPr>
                <p:ph type="body" idx="1"/>
              </p:nvPr>
            </p:nvSpPr>
            <p:spPr>
              <a:xfrm>
                <a:off x="250031" y="492919"/>
                <a:ext cx="8643938" cy="3886200"/>
              </a:xfrm>
              <a:blipFill>
                <a:blip r:embed="rId3"/>
                <a:stretch>
                  <a:fillRect r="-423"/>
                </a:stretch>
              </a:blipFill>
            </p:spPr>
            <p:txBody>
              <a:bodyPr/>
              <a:lstStyle/>
              <a:p>
                <a:r>
                  <a:rPr lang="en-US">
                    <a:noFill/>
                  </a:rPr>
                  <a:t> </a:t>
                </a:r>
              </a:p>
            </p:txBody>
          </p:sp>
        </mc:Fallback>
      </mc:AlternateContent>
    </p:spTree>
    <p:extLst>
      <p:ext uri="{BB962C8B-B14F-4D97-AF65-F5344CB8AC3E}">
        <p14:creationId xmlns:p14="http://schemas.microsoft.com/office/powerpoint/2010/main" val="129636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91D4E0-B1C1-11A3-3762-79EC5DBBF7A8}"/>
              </a:ext>
            </a:extLst>
          </p:cNvPr>
          <p:cNvSpPr>
            <a:spLocks noGrp="1"/>
          </p:cNvSpPr>
          <p:nvPr>
            <p:ph type="body" idx="1"/>
          </p:nvPr>
        </p:nvSpPr>
        <p:spPr>
          <a:xfrm>
            <a:off x="321469" y="278606"/>
            <a:ext cx="8565356" cy="4622007"/>
          </a:xfrm>
        </p:spPr>
        <p:txBody>
          <a:bodyPr>
            <a:normAutofit lnSpcReduction="10000"/>
          </a:bodyPr>
          <a:lstStyle/>
          <a:p>
            <a:pPr marL="146050" indent="0" algn="just">
              <a:lnSpc>
                <a:spcPct val="150000"/>
              </a:lnSpc>
              <a:buNone/>
            </a:pPr>
            <a:r>
              <a:rPr lang="en-US" sz="1600" dirty="0">
                <a:latin typeface="Times New Roman" panose="02020603050405020304" pitchFamily="18" charset="0"/>
                <a:cs typeface="Times New Roman" panose="02020603050405020304" pitchFamily="18" charset="0"/>
              </a:rPr>
              <a:t>Advantages of using realized volatility</a:t>
            </a:r>
          </a:p>
          <a:p>
            <a:pPr marL="1003300" lvl="1" indent="-400050" algn="just">
              <a:lnSpc>
                <a:spcPct val="150000"/>
              </a:lnSpc>
              <a:buFont typeface="+mj-lt"/>
              <a:buAutoNum type="romanLcPeriod"/>
            </a:pPr>
            <a:r>
              <a:rPr lang="en-US" sz="1400" dirty="0">
                <a:latin typeface="Times New Roman" panose="02020603050405020304" pitchFamily="18" charset="0"/>
                <a:cs typeface="Times New Roman" panose="02020603050405020304" pitchFamily="18" charset="0"/>
              </a:rPr>
              <a:t>It measures the actual asset performance in the past. It helps to understand the stability of the asset based on its past performance.</a:t>
            </a:r>
          </a:p>
          <a:p>
            <a:pPr marL="1003300" lvl="1" indent="-400050" algn="just">
              <a:lnSpc>
                <a:spcPct val="150000"/>
              </a:lnSpc>
              <a:buFont typeface="+mj-lt"/>
              <a:buAutoNum type="romanLcPeriod"/>
            </a:pPr>
            <a:r>
              <a:rPr lang="en-US" sz="1400" dirty="0">
                <a:latin typeface="Times New Roman" panose="02020603050405020304" pitchFamily="18" charset="0"/>
                <a:cs typeface="Times New Roman" panose="02020603050405020304" pitchFamily="18" charset="0"/>
              </a:rPr>
              <a:t>It indicates how an asset’s price changed in the past and the period in which it has changed.</a:t>
            </a:r>
          </a:p>
          <a:p>
            <a:pPr marL="1003300" lvl="1" indent="-400050" algn="just">
              <a:lnSpc>
                <a:spcPct val="150000"/>
              </a:lnSpc>
              <a:buFont typeface="+mj-lt"/>
              <a:buAutoNum type="romanLcPeriod"/>
            </a:pPr>
            <a:r>
              <a:rPr lang="en-US" sz="1400" dirty="0">
                <a:latin typeface="Times New Roman" panose="02020603050405020304" pitchFamily="18" charset="0"/>
                <a:cs typeface="Times New Roman" panose="02020603050405020304" pitchFamily="18" charset="0"/>
              </a:rPr>
              <a:t>Higher the volatility, the higher the price risk associated with the stock. Therefore, a higher premium is attached to the stock.</a:t>
            </a:r>
          </a:p>
          <a:p>
            <a:pPr marL="1003300" lvl="1" indent="-400050" algn="just">
              <a:lnSpc>
                <a:spcPct val="150000"/>
              </a:lnSpc>
              <a:buFont typeface="+mj-lt"/>
              <a:buAutoNum type="romanLcPeriod"/>
            </a:pPr>
            <a:r>
              <a:rPr lang="en-US" sz="1400" dirty="0">
                <a:latin typeface="Times New Roman" panose="02020603050405020304" pitchFamily="18" charset="0"/>
                <a:cs typeface="Times New Roman" panose="02020603050405020304" pitchFamily="18" charset="0"/>
              </a:rPr>
              <a:t>One may use the realized volatility of the asset to forecast future volatility, i.e., implied volatility of the asset.</a:t>
            </a:r>
          </a:p>
          <a:p>
            <a:pPr marL="1003300" lvl="1" indent="-400050" algn="just">
              <a:lnSpc>
                <a:spcPct val="150000"/>
              </a:lnSpc>
              <a:buFont typeface="+mj-lt"/>
              <a:buAutoNum type="romanLcPeriod"/>
            </a:pPr>
            <a:r>
              <a:rPr lang="en-US" sz="1400" dirty="0">
                <a:latin typeface="Times New Roman" panose="02020603050405020304" pitchFamily="18" charset="0"/>
                <a:cs typeface="Times New Roman" panose="02020603050405020304" pitchFamily="18" charset="0"/>
              </a:rPr>
              <a:t>Realized volatility is measured based on statistical methods and is, therefore, a reliable indicator of the volatility in asset value.</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Disadvantages</a:t>
            </a:r>
            <a:endParaRPr lang="en-US" sz="14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It is a measure of historical volatility and is therefore not forward-looking. It does not factor in any major “shocks” in the market that may arise in the future, affecting the underlying value.</a:t>
            </a:r>
          </a:p>
          <a:p>
            <a:pPr lvl="1"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It assumes that asset prices reflect all available information while measuring volatility.</a:t>
            </a:r>
          </a:p>
        </p:txBody>
      </p:sp>
    </p:spTree>
    <p:extLst>
      <p:ext uri="{BB962C8B-B14F-4D97-AF65-F5344CB8AC3E}">
        <p14:creationId xmlns:p14="http://schemas.microsoft.com/office/powerpoint/2010/main" val="241020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1BA988-341B-E2E9-C6BE-C310D20BF477}"/>
              </a:ext>
            </a:extLst>
          </p:cNvPr>
          <p:cNvSpPr>
            <a:spLocks noGrp="1"/>
          </p:cNvSpPr>
          <p:nvPr>
            <p:ph type="body" idx="1"/>
          </p:nvPr>
        </p:nvSpPr>
        <p:spPr>
          <a:xfrm>
            <a:off x="257175" y="578643"/>
            <a:ext cx="8629650" cy="3721895"/>
          </a:xfrm>
        </p:spPr>
        <p:txBody>
          <a:bodyPr>
            <a:normAutofit/>
          </a:bodyPr>
          <a:lstStyle/>
          <a:p>
            <a:pPr marL="146050" indent="0" algn="just">
              <a:lnSpc>
                <a:spcPct val="150000"/>
              </a:lnSpc>
              <a:buNone/>
            </a:pPr>
            <a:r>
              <a:rPr lang="en-US" sz="1600" b="1" u="sng" dirty="0">
                <a:latin typeface="Times New Roman" panose="02020603050405020304" pitchFamily="18" charset="0"/>
                <a:cs typeface="Times New Roman" panose="02020603050405020304" pitchFamily="18" charset="0"/>
              </a:rPr>
              <a:t>Implied Volatility</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Implied volatility (IV) is a metric used to forecast what the market thinks about the future price movements of an option’s underlying stock.</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IV offers traders a general range of prices that a security is anticipated to swing between and helps indicate good entry and exit points.</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IV is affected by a number of factors, with the most significant being supply and demand and time value.</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calculated using the Black-Scholes model where we can calculate the call or put option price</a:t>
            </a:r>
          </a:p>
        </p:txBody>
      </p:sp>
    </p:spTree>
    <p:extLst>
      <p:ext uri="{BB962C8B-B14F-4D97-AF65-F5344CB8AC3E}">
        <p14:creationId xmlns:p14="http://schemas.microsoft.com/office/powerpoint/2010/main" val="119563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C9EAAD4-1DA5-ED43-FFAE-22DE175A210F}"/>
                  </a:ext>
                </a:extLst>
              </p:cNvPr>
              <p:cNvSpPr>
                <a:spLocks noGrp="1"/>
              </p:cNvSpPr>
              <p:nvPr>
                <p:ph type="body" idx="1"/>
              </p:nvPr>
            </p:nvSpPr>
            <p:spPr>
              <a:xfrm>
                <a:off x="257175" y="257174"/>
                <a:ext cx="8629650" cy="4600575"/>
              </a:xfrm>
            </p:spPr>
            <p:txBody>
              <a:bodyPr>
                <a:normAutofit/>
              </a:bodyPr>
              <a:lstStyle/>
              <a:p>
                <a:pPr marL="146050" indent="0" algn="just">
                  <a:lnSpc>
                    <a:spcPct val="150000"/>
                  </a:lnSpc>
                  <a:buNone/>
                </a:pPr>
                <a:r>
                  <a:rPr lang="en-US" sz="1800" dirty="0">
                    <a:latin typeface="Times New Roman" panose="02020603050405020304" pitchFamily="18" charset="0"/>
                    <a:cs typeface="Times New Roman" panose="02020603050405020304" pitchFamily="18" charset="0"/>
                  </a:rPr>
                  <a:t>European call option</a:t>
                </a: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𝐶</m:t>
                      </m:r>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𝑆</m:t>
                          </m:r>
                        </m:e>
                        <m:sub>
                          <m:r>
                            <a:rPr lang="en-US" sz="1600" b="0" i="1" smtClean="0">
                              <a:latin typeface="Cambria Math" panose="02040503050406030204" pitchFamily="18" charset="0"/>
                              <a:cs typeface="Times New Roman" panose="02020603050405020304" pitchFamily="18" charset="0"/>
                            </a:rPr>
                            <m:t>0</m:t>
                          </m:r>
                        </m:sub>
                      </m:sSub>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𝑒</m:t>
                          </m:r>
                        </m:e>
                        <m: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𝑞𝑡</m:t>
                          </m:r>
                        </m:sup>
                      </m:sSup>
                      <m:r>
                        <a:rPr lang="en-US" sz="1600" b="0" i="1" smtClean="0">
                          <a:latin typeface="Cambria Math" panose="02040503050406030204" pitchFamily="18" charset="0"/>
                          <a:cs typeface="Times New Roman" panose="02020603050405020304" pitchFamily="18" charset="0"/>
                        </a:rPr>
                        <m:t>𝑁</m:t>
                      </m:r>
                      <m:d>
                        <m:dPr>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𝑑</m:t>
                              </m:r>
                            </m:e>
                            <m:sub>
                              <m:r>
                                <a:rPr lang="en-US" sz="1600" b="0" i="1" smtClean="0">
                                  <a:latin typeface="Cambria Math" panose="02040503050406030204" pitchFamily="18" charset="0"/>
                                  <a:cs typeface="Times New Roman" panose="02020603050405020304" pitchFamily="18" charset="0"/>
                                </a:rPr>
                                <m:t>1</m:t>
                              </m:r>
                            </m:sub>
                          </m:sSub>
                        </m:e>
                      </m:d>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𝑋</m:t>
                          </m:r>
                        </m:e>
                        <m:sub>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𝑒</m:t>
                              </m:r>
                            </m:e>
                            <m: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𝑟𝑡</m:t>
                              </m:r>
                            </m:sup>
                          </m:sSup>
                        </m:sub>
                      </m:sSub>
                      <m:r>
                        <a:rPr lang="en-US" sz="1600" b="0" i="1" smtClean="0">
                          <a:latin typeface="Cambria Math" panose="02040503050406030204" pitchFamily="18" charset="0"/>
                          <a:cs typeface="Times New Roman" panose="02020603050405020304" pitchFamily="18" charset="0"/>
                        </a:rPr>
                        <m:t>𝑁</m:t>
                      </m:r>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𝑑</m:t>
                          </m:r>
                        </m:e>
                        <m:sub>
                          <m:r>
                            <a:rPr lang="en-US" sz="1600" b="0" i="1" smtClean="0">
                              <a:latin typeface="Cambria Math" panose="02040503050406030204" pitchFamily="18" charset="0"/>
                              <a:cs typeface="Times New Roman" panose="02020603050405020304" pitchFamily="18" charset="0"/>
                            </a:rPr>
                            <m:t>2</m:t>
                          </m:r>
                        </m:sub>
                      </m:sSub>
                      <m:r>
                        <a:rPr lang="en-US" sz="1600" b="0" i="1" smtClean="0">
                          <a:latin typeface="Cambria Math" panose="02040503050406030204" pitchFamily="18" charset="0"/>
                          <a:cs typeface="Times New Roman" panose="02020603050405020304" pitchFamily="18" charset="0"/>
                        </a:rPr>
                        <m:t>)</m:t>
                      </m:r>
                    </m:oMath>
                  </m:oMathPara>
                </a14:m>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Where: </a:t>
                </a:r>
              </a:p>
              <a:p>
                <a:pPr lvl="1" algn="just">
                  <a:lnSpc>
                    <a:spcPct val="150000"/>
                  </a:lnSpc>
                </a:pPr>
                <a:r>
                  <a:rPr lang="en-US" sz="1400" dirty="0">
                    <a:latin typeface="Times New Roman" panose="02020603050405020304" pitchFamily="18" charset="0"/>
                    <a:cs typeface="Times New Roman" panose="02020603050405020304" pitchFamily="18" charset="0"/>
                  </a:rPr>
                  <a:t>C = Option price</a:t>
                </a:r>
              </a:p>
              <a:p>
                <a:pPr lvl="1" algn="just">
                  <a:lnSpc>
                    <a:spcPct val="150000"/>
                  </a:lnSpc>
                </a:pPr>
                <a14:m>
                  <m:oMath xmlns:m="http://schemas.openxmlformats.org/officeDocument/2006/math">
                    <m:sSub>
                      <m:sSubPr>
                        <m:ctrlPr>
                          <a:rPr lang="en-US" sz="140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𝑆</m:t>
                        </m:r>
                      </m:e>
                      <m:sub>
                        <m:r>
                          <a:rPr lang="en-US" sz="1400" b="0" i="1" smtClean="0">
                            <a:latin typeface="Cambria Math" panose="02040503050406030204" pitchFamily="18" charset="0"/>
                            <a:cs typeface="Times New Roman" panose="02020603050405020304" pitchFamily="18" charset="0"/>
                          </a:rPr>
                          <m:t>0</m:t>
                        </m:r>
                      </m:sub>
                    </m:sSub>
                  </m:oMath>
                </a14:m>
                <a:r>
                  <a:rPr lang="en-US" sz="1400" dirty="0">
                    <a:latin typeface="Times New Roman" panose="02020603050405020304" pitchFamily="18" charset="0"/>
                    <a:cs typeface="Times New Roman" panose="02020603050405020304" pitchFamily="18" charset="0"/>
                  </a:rPr>
                  <a:t> = Current stock price</a:t>
                </a:r>
              </a:p>
              <a:p>
                <a:pPr lvl="1" algn="just">
                  <a:lnSpc>
                    <a:spcPct val="150000"/>
                  </a:lnSpc>
                </a:pPr>
                <a:r>
                  <a:rPr lang="en-US" sz="1400" dirty="0">
                    <a:latin typeface="Times New Roman" panose="02020603050405020304" pitchFamily="18" charset="0"/>
                    <a:cs typeface="Times New Roman" panose="02020603050405020304" pitchFamily="18" charset="0"/>
                  </a:rPr>
                  <a:t>X = strike price</a:t>
                </a:r>
              </a:p>
              <a:p>
                <a:pPr lvl="1" algn="just">
                  <a:lnSpc>
                    <a:spcPct val="150000"/>
                  </a:lnSpc>
                </a:pPr>
                <a:r>
                  <a:rPr lang="en-US" sz="1400" dirty="0">
                    <a:latin typeface="Times New Roman" panose="02020603050405020304" pitchFamily="18" charset="0"/>
                    <a:cs typeface="Times New Roman" panose="02020603050405020304" pitchFamily="18" charset="0"/>
                  </a:rPr>
                  <a:t>t = time to expiration</a:t>
                </a:r>
              </a:p>
              <a:p>
                <a:pPr lvl="1" algn="just">
                  <a:lnSpc>
                    <a:spcPct val="150000"/>
                  </a:lnSpc>
                </a:pPr>
                <a:r>
                  <a:rPr lang="en-US" sz="1400" dirty="0">
                    <a:latin typeface="Times New Roman" panose="02020603050405020304" pitchFamily="18" charset="0"/>
                    <a:cs typeface="Times New Roman" panose="02020603050405020304" pitchFamily="18" charset="0"/>
                  </a:rPr>
                  <a:t>r = risk-free interest rate</a:t>
                </a:r>
              </a:p>
              <a:p>
                <a:pPr lvl="1" algn="just">
                  <a:lnSpc>
                    <a:spcPct val="150000"/>
                  </a:lnSpc>
                </a:pPr>
                <a:r>
                  <a:rPr lang="en-US" sz="1400" dirty="0">
                    <a:latin typeface="Times New Roman" panose="02020603050405020304" pitchFamily="18" charset="0"/>
                    <a:cs typeface="Times New Roman" panose="02020603050405020304" pitchFamily="18" charset="0"/>
                  </a:rPr>
                  <a:t>q = is the dividend yield.</a:t>
                </a:r>
              </a:p>
              <a:p>
                <a:pPr lvl="1" algn="just">
                  <a:lnSpc>
                    <a:spcPct val="150000"/>
                  </a:lnSpc>
                </a:pPr>
                <a:r>
                  <a:rPr lang="en-US" sz="1400" dirty="0">
                    <a:latin typeface="Times New Roman" panose="02020603050405020304" pitchFamily="18" charset="0"/>
                    <a:cs typeface="Times New Roman" panose="02020603050405020304" pitchFamily="18" charset="0"/>
                  </a:rPr>
                  <a:t>N(.) = Cumulative distribution function of the standard normal distribution</a:t>
                </a:r>
              </a:p>
              <a:p>
                <a:pPr lvl="1" algn="just">
                  <a:lnSpc>
                    <a:spcPct val="150000"/>
                  </a:lnSpc>
                </a:pPr>
                <a14:m>
                  <m:oMath xmlns:m="http://schemas.openxmlformats.org/officeDocument/2006/math">
                    <m:sSub>
                      <m:sSubPr>
                        <m:ctrlPr>
                          <a:rPr lang="en-US" sz="140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𝑑</m:t>
                        </m:r>
                      </m:e>
                      <m:sub>
                        <m:r>
                          <a:rPr lang="en-US" sz="1400" b="0" i="1" smtClean="0">
                            <a:latin typeface="Cambria Math" panose="02040503050406030204" pitchFamily="18" charset="0"/>
                            <a:cs typeface="Times New Roman" panose="02020603050405020304" pitchFamily="18" charset="0"/>
                          </a:rPr>
                          <m:t>1</m:t>
                        </m:r>
                      </m:sub>
                    </m:sSub>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𝑎𝑛𝑑</m:t>
                    </m:r>
                    <m:r>
                      <a:rPr lang="en-US" sz="1400" b="0" i="1" smtClean="0">
                        <a:latin typeface="Cambria Math" panose="02040503050406030204" pitchFamily="18" charset="0"/>
                        <a:cs typeface="Times New Roman" panose="02020603050405020304" pitchFamily="18" charset="0"/>
                      </a:rPr>
                      <m:t> </m:t>
                    </m:r>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𝑑</m:t>
                        </m:r>
                      </m:e>
                      <m:sub>
                        <m:r>
                          <a:rPr lang="en-US" sz="1400" b="0" i="1" smtClean="0">
                            <a:latin typeface="Cambria Math" panose="02040503050406030204" pitchFamily="18" charset="0"/>
                            <a:cs typeface="Times New Roman" panose="02020603050405020304" pitchFamily="18" charset="0"/>
                          </a:rPr>
                          <m:t>2</m:t>
                        </m:r>
                      </m:sub>
                    </m:sSub>
                  </m:oMath>
                </a14:m>
                <a:r>
                  <a:rPr lang="en-US" sz="1400" dirty="0">
                    <a:latin typeface="Times New Roman" panose="02020603050405020304" pitchFamily="18" charset="0"/>
                    <a:cs typeface="Times New Roman" panose="02020603050405020304" pitchFamily="18" charset="0"/>
                  </a:rPr>
                  <a:t>are variables in the formula that involves implied volatility.</a:t>
                </a:r>
              </a:p>
            </p:txBody>
          </p:sp>
        </mc:Choice>
        <mc:Fallback xmlns="">
          <p:sp>
            <p:nvSpPr>
              <p:cNvPr id="3" name="Text Placeholder 2">
                <a:extLst>
                  <a:ext uri="{FF2B5EF4-FFF2-40B4-BE49-F238E27FC236}">
                    <a16:creationId xmlns:a16="http://schemas.microsoft.com/office/drawing/2014/main" id="{2C9EAAD4-1DA5-ED43-FFAE-22DE175A210F}"/>
                  </a:ext>
                </a:extLst>
              </p:cNvPr>
              <p:cNvSpPr>
                <a:spLocks noGrp="1" noRot="1" noChangeAspect="1" noMove="1" noResize="1" noEditPoints="1" noAdjustHandles="1" noChangeArrowheads="1" noChangeShapeType="1" noTextEdit="1"/>
              </p:cNvSpPr>
              <p:nvPr>
                <p:ph type="body" idx="1"/>
              </p:nvPr>
            </p:nvSpPr>
            <p:spPr>
              <a:xfrm>
                <a:off x="257175" y="257174"/>
                <a:ext cx="8629650" cy="4600575"/>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864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AA64ECB-8750-E2A5-C0C1-51E310B7C608}"/>
                  </a:ext>
                </a:extLst>
              </p:cNvPr>
              <p:cNvSpPr>
                <a:spLocks noGrp="1"/>
              </p:cNvSpPr>
              <p:nvPr>
                <p:ph type="body" idx="1"/>
              </p:nvPr>
            </p:nvSpPr>
            <p:spPr>
              <a:xfrm>
                <a:off x="250031" y="714375"/>
                <a:ext cx="8593932" cy="3407569"/>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Price of a European Put option</a:t>
                </a:r>
              </a:p>
              <a:p>
                <a:pPr marL="146050" indent="0" algn="just">
                  <a:lnSpc>
                    <a:spcPct val="15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𝑋</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𝑒</m:t>
                          </m:r>
                        </m:e>
                        <m: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𝑟𝑡</m:t>
                          </m:r>
                        </m:sup>
                      </m:sSup>
                      <m:r>
                        <a:rPr lang="en-US" sz="1600" b="0" i="1" smtClean="0">
                          <a:latin typeface="Cambria Math" panose="02040503050406030204" pitchFamily="18" charset="0"/>
                          <a:cs typeface="Times New Roman" panose="02020603050405020304" pitchFamily="18" charset="0"/>
                        </a:rPr>
                        <m:t>𝑁</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𝑑</m:t>
                              </m:r>
                            </m:e>
                            <m:sub>
                              <m:r>
                                <a:rPr lang="en-US" sz="1600" b="0" i="1" smtClean="0">
                                  <a:latin typeface="Cambria Math" panose="02040503050406030204" pitchFamily="18" charset="0"/>
                                  <a:cs typeface="Times New Roman" panose="02020603050405020304" pitchFamily="18" charset="0"/>
                                </a:rPr>
                                <m:t>2</m:t>
                              </m:r>
                            </m:sub>
                          </m:sSub>
                        </m:e>
                      </m:d>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𝑆</m:t>
                          </m:r>
                        </m:e>
                        <m:sub>
                          <m:r>
                            <a:rPr lang="en-US" sz="1600" b="0" i="1" smtClean="0">
                              <a:latin typeface="Cambria Math" panose="02040503050406030204" pitchFamily="18" charset="0"/>
                              <a:cs typeface="Times New Roman" panose="02020603050405020304" pitchFamily="18" charset="0"/>
                            </a:rPr>
                            <m:t>0</m:t>
                          </m:r>
                        </m:sub>
                      </m:sSub>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𝑒</m:t>
                          </m:r>
                        </m:e>
                        <m: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𝑞𝑡</m:t>
                          </m:r>
                        </m:sup>
                      </m:sSup>
                      <m:r>
                        <a:rPr lang="en-US" sz="1600" b="0" i="1" smtClean="0">
                          <a:latin typeface="Cambria Math" panose="02040503050406030204" pitchFamily="18" charset="0"/>
                          <a:cs typeface="Times New Roman" panose="02020603050405020304" pitchFamily="18" charset="0"/>
                        </a:rPr>
                        <m:t>𝑁</m:t>
                      </m:r>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𝑑</m:t>
                          </m:r>
                        </m:e>
                        <m:sub>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oMath>
                  </m:oMathPara>
                </a14:m>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High implied volatility indicates the market expects significant price swings in the underlying asset.</a:t>
                </a:r>
              </a:p>
              <a:p>
                <a:pPr algn="just">
                  <a:lnSpc>
                    <a:spcPct val="150000"/>
                  </a:lnSpc>
                </a:pPr>
                <a:r>
                  <a:rPr lang="en-US" sz="1600" dirty="0">
                    <a:latin typeface="Times New Roman" panose="02020603050405020304" pitchFamily="18" charset="0"/>
                    <a:cs typeface="Times New Roman" panose="02020603050405020304" pitchFamily="18" charset="0"/>
                  </a:rPr>
                  <a:t>Low implied volatility suggests the market expects stable or minimal price fluctuations.</a:t>
                </a:r>
              </a:p>
              <a:p>
                <a:pPr algn="just">
                  <a:lnSpc>
                    <a:spcPct val="150000"/>
                  </a:lnSpc>
                </a:pPr>
                <a:r>
                  <a:rPr lang="en-US" sz="1600" dirty="0">
                    <a:latin typeface="Times New Roman" panose="02020603050405020304" pitchFamily="18" charset="0"/>
                    <a:cs typeface="Times New Roman" panose="02020603050405020304" pitchFamily="18" charset="0"/>
                  </a:rPr>
                  <a:t>Traders often look at IV to gauge market sentiment and to identify potential trading opportunities.</a:t>
                </a:r>
              </a:p>
            </p:txBody>
          </p:sp>
        </mc:Choice>
        <mc:Fallback xmlns="">
          <p:sp>
            <p:nvSpPr>
              <p:cNvPr id="3" name="Text Placeholder 2">
                <a:extLst>
                  <a:ext uri="{FF2B5EF4-FFF2-40B4-BE49-F238E27FC236}">
                    <a16:creationId xmlns:a16="http://schemas.microsoft.com/office/drawing/2014/main" id="{1AA64ECB-8750-E2A5-C0C1-51E310B7C608}"/>
                  </a:ext>
                </a:extLst>
              </p:cNvPr>
              <p:cNvSpPr>
                <a:spLocks noGrp="1" noRot="1" noChangeAspect="1" noMove="1" noResize="1" noEditPoints="1" noAdjustHandles="1" noChangeArrowheads="1" noChangeShapeType="1" noTextEdit="1"/>
              </p:cNvSpPr>
              <p:nvPr>
                <p:ph type="body" idx="1"/>
              </p:nvPr>
            </p:nvSpPr>
            <p:spPr>
              <a:xfrm>
                <a:off x="250031" y="714375"/>
                <a:ext cx="8593932" cy="3407569"/>
              </a:xfrm>
              <a:blipFill>
                <a:blip r:embed="rId2"/>
                <a:stretch>
                  <a:fillRect r="-426"/>
                </a:stretch>
              </a:blipFill>
            </p:spPr>
            <p:txBody>
              <a:bodyPr/>
              <a:lstStyle/>
              <a:p>
                <a:r>
                  <a:rPr lang="en-US">
                    <a:noFill/>
                  </a:rPr>
                  <a:t> </a:t>
                </a:r>
              </a:p>
            </p:txBody>
          </p:sp>
        </mc:Fallback>
      </mc:AlternateContent>
    </p:spTree>
    <p:extLst>
      <p:ext uri="{BB962C8B-B14F-4D97-AF65-F5344CB8AC3E}">
        <p14:creationId xmlns:p14="http://schemas.microsoft.com/office/powerpoint/2010/main" val="2015716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86946</TotalTime>
  <Words>4426</Words>
  <Application>Microsoft Office PowerPoint</Application>
  <PresentationFormat>On-screen Show (16:9)</PresentationFormat>
  <Paragraphs>286</Paragraphs>
  <Slides>43</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KaTeX_Main</vt:lpstr>
      <vt:lpstr>Calibri Light</vt:lpstr>
      <vt:lpstr>Times New Roman</vt:lpstr>
      <vt:lpstr>Söhne</vt:lpstr>
      <vt:lpstr>PT Serif</vt:lpstr>
      <vt:lpstr>Wingdings</vt:lpstr>
      <vt:lpstr>Baskerville Old Face</vt:lpstr>
      <vt:lpstr>gilroy</vt:lpstr>
      <vt:lpstr>Calibri</vt:lpstr>
      <vt:lpstr>Cambria Math</vt:lpstr>
      <vt:lpstr>Office Theme</vt:lpstr>
      <vt:lpstr>VOLATILITY FORECASTING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VOLATILITY FORECASTING MODELS</dc:title>
  <dc:creator>Joy Omondi</dc:creator>
  <cp:lastModifiedBy>Joy Omondi</cp:lastModifiedBy>
  <cp:revision>32</cp:revision>
  <dcterms:modified xsi:type="dcterms:W3CDTF">2024-02-28T11:54:44Z</dcterms:modified>
</cp:coreProperties>
</file>