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60" r:id="rId2"/>
    <p:sldId id="258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33645F7-E8E2-4167-A9CE-B8F25E05058E}">
          <p14:sldIdLst/>
        </p14:section>
        <p14:section name="Untitled Section" id="{A950544E-87B1-413B-8BD7-602A2D380567}">
          <p14:sldIdLst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EB692A-9BD3-444E-B772-5E04418BD965}">
  <a:tblStyle styleId="{8BEB692A-9BD3-444E-B772-5E04418BD9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48F9A9-2DE7-4DD2-A97F-444F54B64E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a1e51a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a1e51a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a1e51a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a1e51a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6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ngimg.com/download/1176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Noto_Emoji_Oreo_1f469_200d_1f3eb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1D5F-A2A8-40D6-B379-26C20F10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1994"/>
            <a:ext cx="9144000" cy="841800"/>
          </a:xfrm>
        </p:spPr>
        <p:txBody>
          <a:bodyPr/>
          <a:lstStyle/>
          <a:p>
            <a:r>
              <a:rPr lang="en-US" dirty="0"/>
              <a:t>Customer Journey Map for IT Consulting Company Ticketing Support System.</a:t>
            </a:r>
          </a:p>
        </p:txBody>
      </p:sp>
    </p:spTree>
    <p:extLst>
      <p:ext uri="{BB962C8B-B14F-4D97-AF65-F5344CB8AC3E}">
        <p14:creationId xmlns:p14="http://schemas.microsoft.com/office/powerpoint/2010/main" val="372295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>
            <p:extLst>
              <p:ext uri="{D42A27DB-BD31-4B8C-83A1-F6EECF244321}">
                <p14:modId xmlns:p14="http://schemas.microsoft.com/office/powerpoint/2010/main" val="825132458"/>
              </p:ext>
            </p:extLst>
          </p:nvPr>
        </p:nvGraphicFramePr>
        <p:xfrm>
          <a:off x="0" y="1520455"/>
          <a:ext cx="9144000" cy="5120490"/>
        </p:xfrm>
        <a:graphic>
          <a:graphicData uri="http://schemas.openxmlformats.org/drawingml/2006/table">
            <a:tbl>
              <a:tblPr>
                <a:noFill/>
                <a:tableStyleId>{4648F9A9-2DE7-4DD2-A97F-444F54B64ED2}</a:tableStyleId>
              </a:tblPr>
              <a:tblGrid>
                <a:gridCol w="224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0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Journey: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Customer</a:t>
                      </a:r>
                      <a:endParaRPr sz="12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0091B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Awareness Stage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FD1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Consideration Stage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FD1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Stage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F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Eric discovers that he cannot connect to the internet. He tries to refresh his connection but still cant connect.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Eric decides to restart his computer and refresh his network, but still to no avail.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 then decided to reach out to the customer care by placing a call.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Expectations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  expects to be answered by someone who tells him a solution will be provided immediately. 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waiting for a while and hasn’t received any response, Eric reaches out to customer care for an update.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 eventually receives a call telling him that it is a payment issue from his bank.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emotions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struggling to refresh his connection, he is frustrated but believes it can be easily rectified.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waiting for a response, he is frustrated that he hasn’t received an update concerning the issue and considers switching to a service provider with faster response.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Eric is relieved to have gotten to the root of the problem but is very upset about the long wait.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Opportunities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the client reaches out, he can receive autogenerated email or call acknowledging the issue.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the complaint lodged is being rectified, clients could also receive email/calls to check in with client. Emails could contain info about the issue and potential ways to avoid repetition of the issue in the future.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Once the complaint has been rectified, clients should be notified on time. Speedy monitoring and resolution of complaints will be advantageous to the company. 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B3D24FE-8DC4-4903-8F1D-140993D4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533187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Business Journey Map: External Customer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persona: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63CB3D-A673-40D0-A872-70D5F508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441" y="533187"/>
            <a:ext cx="4121322" cy="941282"/>
          </a:xfrm>
        </p:spPr>
        <p:txBody>
          <a:bodyPr/>
          <a:lstStyle/>
          <a:p>
            <a:pPr marL="609600" lvl="1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Eric is an actuary who likes to stay indoors. He is anxious in social situations so prefers to do most things online.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043B9-471A-4218-85FD-9DF2BA0A69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22679" y="685499"/>
            <a:ext cx="3694990" cy="636659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>
                <a:solidFill>
                  <a:schemeClr val="tx1"/>
                </a:solidFill>
              </a:rPr>
              <a:t>Expectations </a:t>
            </a:r>
          </a:p>
          <a:p>
            <a:r>
              <a:rPr lang="en-US" b="1" dirty="0">
                <a:solidFill>
                  <a:schemeClr val="tx1"/>
                </a:solidFill>
              </a:rPr>
              <a:t>Strong internet connection.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10462-6129-47E6-930C-9C6FCBFD0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0" y="736146"/>
            <a:ext cx="974086" cy="7366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>
            <p:extLst>
              <p:ext uri="{D42A27DB-BD31-4B8C-83A1-F6EECF244321}">
                <p14:modId xmlns:p14="http://schemas.microsoft.com/office/powerpoint/2010/main" val="3771395584"/>
              </p:ext>
            </p:extLst>
          </p:nvPr>
        </p:nvGraphicFramePr>
        <p:xfrm>
          <a:off x="0" y="1520455"/>
          <a:ext cx="9144000" cy="4997175"/>
        </p:xfrm>
        <a:graphic>
          <a:graphicData uri="http://schemas.openxmlformats.org/drawingml/2006/table">
            <a:tbl>
              <a:tblPr>
                <a:noFill/>
                <a:tableStyleId>{4648F9A9-2DE7-4DD2-A97F-444F54B64ED2}</a:tableStyleId>
              </a:tblPr>
              <a:tblGrid>
                <a:gridCol w="224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0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Journey: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Customer</a:t>
                      </a:r>
                      <a:endParaRPr sz="12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0091B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Awareness Stage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FD1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Consideration Stage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FD1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Stage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F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Annie receives an email containing customer complaint.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Annie looks into the problem but is unable to conclude. 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 then decided to reach out to the customer care by placing a call to IT Support for help.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Expectations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forwarding the complaint to the IT Support team, she expects to be given an update concerning the complaint. 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Seeing that the customer is still calling or sending follow-up  emails requesting an update concerning the situation she keeps making calls to IT Support to enquire.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Annie decided to call IT Support often to remind them because her unresolved complaints cases are piling.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emotions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waiting for the updates, Annie is unable to continue her job to resolve customer complaints.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makes Annie unhappy at her job and can lead to dispute among staff as she will keep calling IT Support for the update.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Unable to resolve clients complaints as they are lodged, it will slow down work and she may be queried for slow customer service response.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Opportunities</a:t>
                      </a:r>
                      <a:endParaRPr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the client reaches out, he can receive autogenerated email or call acknowledging the issue.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 the support ticketing system, information concerning means to rectify similar complaints can be accessed in order to facilitate speedy complaint resolution.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Sending both internal and external client follow up emails concerning complaint resolution progress will go a long way in appeasing clients.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E5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B3D24FE-8DC4-4903-8F1D-140993D4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533187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Business Journey Map: Internal Client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persona: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63CB3D-A673-40D0-A872-70D5F508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441" y="533187"/>
            <a:ext cx="4121322" cy="941282"/>
          </a:xfrm>
        </p:spPr>
        <p:txBody>
          <a:bodyPr/>
          <a:lstStyle/>
          <a:p>
            <a:pPr marL="609600" lvl="1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Annie is a customer service representative who likes to resolve clients complaints quickly.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043B9-471A-4218-85FD-9DF2BA0A69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50465" y="685499"/>
            <a:ext cx="3667204" cy="78897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>
                <a:solidFill>
                  <a:schemeClr val="tx1"/>
                </a:solidFill>
              </a:rPr>
              <a:t>Expectations </a:t>
            </a:r>
          </a:p>
          <a:p>
            <a:r>
              <a:rPr lang="en-US" b="1" dirty="0">
                <a:solidFill>
                  <a:schemeClr val="tx1"/>
                </a:solidFill>
              </a:rPr>
              <a:t>Access to information to resolve complaints.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E89C8-DF83-48D3-9642-F3C6CCB2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95693" y="655762"/>
            <a:ext cx="818707" cy="818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AF2F6A-C989-4E0D-9B19-AF2E522D6795}"/>
              </a:ext>
            </a:extLst>
          </p:cNvPr>
          <p:cNvSpPr txBox="1"/>
          <p:nvPr/>
        </p:nvSpPr>
        <p:spPr>
          <a:xfrm>
            <a:off x="3588913" y="5483742"/>
            <a:ext cx="514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ommons.wikimedia.org/wiki/File:Noto_Emoji_Oreo_1f469_200d_1f3eb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392758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600</Words>
  <Application>Microsoft Office PowerPoint</Application>
  <PresentationFormat>On-screen Show (16:9)</PresentationFormat>
  <Paragraphs>52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Simple Light</vt:lpstr>
      <vt:lpstr>Customer Journey Map for IT Consulting Company Ticketing Support System.</vt:lpstr>
      <vt:lpstr>     Business Journey Map: External Customer Customer persona:</vt:lpstr>
      <vt:lpstr>        Business Journey Map: Internal Client  Customer persona: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HP</cp:lastModifiedBy>
  <cp:revision>19</cp:revision>
  <dcterms:modified xsi:type="dcterms:W3CDTF">2021-02-04T22:32:44Z</dcterms:modified>
</cp:coreProperties>
</file>