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68" r:id="rId2"/>
    <p:sldId id="258" r:id="rId3"/>
    <p:sldId id="259" r:id="rId4"/>
    <p:sldId id="261" r:id="rId5"/>
    <p:sldId id="266" r:id="rId6"/>
    <p:sldId id="265" r:id="rId7"/>
    <p:sldId id="267"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662214-F473-44E7-A6B4-F7BA89676D46}">
  <a:tblStyle styleId="{98662214-F473-44E7-A6B4-F7BA89676D46}" styleName="Table_0">
    <a:wholeTbl>
      <a:tcTxStyle>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2E13BA2-475A-4B6E-93A0-404FC3E898F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21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ea1e51a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ea1e51a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ea1e51a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ea1e51a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ea1e51a2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ea1e51a2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ea1e51a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ea1e51a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859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ea1e51a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ea1e51a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690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6ea1e51a2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ea1e51a2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551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1ED6-8B5C-4938-8F2A-48AF99D4123E}"/>
              </a:ext>
            </a:extLst>
          </p:cNvPr>
          <p:cNvSpPr>
            <a:spLocks noGrp="1"/>
          </p:cNvSpPr>
          <p:nvPr>
            <p:ph type="title"/>
          </p:nvPr>
        </p:nvSpPr>
        <p:spPr>
          <a:xfrm>
            <a:off x="152212" y="1794802"/>
            <a:ext cx="8520600" cy="1553896"/>
          </a:xfrm>
        </p:spPr>
        <p:txBody>
          <a:bodyPr/>
          <a:lstStyle/>
          <a:p>
            <a:pPr marL="114300" algn="ctr"/>
            <a:r>
              <a:rPr lang="en-US" dirty="0"/>
              <a:t>  SUPPORT TICKETING SYSTEM</a:t>
            </a:r>
            <a:br>
              <a:rPr lang="en-US" dirty="0"/>
            </a:br>
            <a:r>
              <a:rPr lang="en-US" dirty="0">
                <a:solidFill>
                  <a:schemeClr val="tx1"/>
                </a:solidFill>
              </a:rPr>
              <a:t>ASIS Customer Journey Map       </a:t>
            </a:r>
            <a:br>
              <a:rPr lang="en-US" dirty="0">
                <a:solidFill>
                  <a:schemeClr val="tx1"/>
                </a:solidFill>
              </a:rPr>
            </a:br>
            <a:r>
              <a:rPr lang="en-US" dirty="0">
                <a:solidFill>
                  <a:schemeClr val="tx1"/>
                </a:solidFill>
              </a:rPr>
              <a:t>ASIS Process Workflow </a:t>
            </a:r>
            <a:br>
              <a:rPr lang="en-US" dirty="0">
                <a:solidFill>
                  <a:schemeClr val="tx1"/>
                </a:solidFill>
              </a:rPr>
            </a:br>
            <a:r>
              <a:rPr lang="en-US" dirty="0"/>
              <a:t> </a:t>
            </a:r>
            <a:br>
              <a:rPr lang="en-US" dirty="0"/>
            </a:br>
            <a:endParaRPr lang="en-US" dirty="0"/>
          </a:p>
        </p:txBody>
      </p:sp>
    </p:spTree>
    <p:extLst>
      <p:ext uri="{BB962C8B-B14F-4D97-AF65-F5344CB8AC3E}">
        <p14:creationId xmlns:p14="http://schemas.microsoft.com/office/powerpoint/2010/main" val="94247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aphicFrame>
        <p:nvGraphicFramePr>
          <p:cNvPr id="65" name="Google Shape;65;p15"/>
          <p:cNvGraphicFramePr/>
          <p:nvPr>
            <p:extLst>
              <p:ext uri="{D42A27DB-BD31-4B8C-83A1-F6EECF244321}">
                <p14:modId xmlns:p14="http://schemas.microsoft.com/office/powerpoint/2010/main" val="1790641403"/>
              </p:ext>
            </p:extLst>
          </p:nvPr>
        </p:nvGraphicFramePr>
        <p:xfrm>
          <a:off x="0" y="0"/>
          <a:ext cx="9144000" cy="4721667"/>
        </p:xfrm>
        <a:graphic>
          <a:graphicData uri="http://schemas.openxmlformats.org/drawingml/2006/table">
            <a:tbl>
              <a:tblPr>
                <a:noFill/>
                <a:tableStyleId>{92E13BA2-475A-4B6E-93A0-404FC3E898F6}</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4191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rgbClr val="FFFFFF"/>
                          </a:solidFill>
                          <a:latin typeface="Times New Roman" panose="02020603050405020304" pitchFamily="18" charset="0"/>
                          <a:cs typeface="Times New Roman" panose="02020603050405020304" pitchFamily="18" charset="0"/>
                        </a:rPr>
                        <a:t>External Client</a:t>
                      </a:r>
                      <a:r>
                        <a:rPr lang="en" sz="1200" dirty="0">
                          <a:solidFill>
                            <a:srgbClr val="FFFFFF"/>
                          </a:solidFill>
                          <a:latin typeface="Times New Roman" panose="02020603050405020304" pitchFamily="18" charset="0"/>
                          <a:cs typeface="Times New Roman" panose="02020603050405020304" pitchFamily="18" charset="0"/>
                        </a:rPr>
                        <a:t> Journey: </a:t>
                      </a:r>
                      <a:endParaRPr sz="1200" dirty="0">
                        <a:solidFill>
                          <a:srgbClr val="FFFFFF"/>
                        </a:solidFill>
                        <a:latin typeface="Times New Roman" panose="02020603050405020304" pitchFamily="18" charset="0"/>
                        <a:cs typeface="Times New Roman" panose="02020603050405020304" pitchFamily="18" charset="0"/>
                      </a:endParaRPr>
                    </a:p>
                  </a:txBody>
                  <a:tcPr marL="91425" marR="91425" marT="91425" marB="91425">
                    <a:solidFill>
                      <a:srgbClr val="0091B0"/>
                    </a:solidFill>
                  </a:tcPr>
                </a:tc>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Awareness Stage</a:t>
                      </a:r>
                      <a:endParaRPr sz="1200">
                        <a:latin typeface="Times New Roman" panose="02020603050405020304" pitchFamily="18" charset="0"/>
                        <a:cs typeface="Times New Roman" panose="02020603050405020304" pitchFamily="18" charset="0"/>
                      </a:endParaRPr>
                    </a:p>
                  </a:txBody>
                  <a:tcPr marL="91425" marR="91425" marT="91425" marB="91425">
                    <a:solidFill>
                      <a:srgbClr val="7FD1DE"/>
                    </a:solidFill>
                  </a:tcPr>
                </a:tc>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Consideration Stage</a:t>
                      </a:r>
                      <a:endParaRPr sz="1200">
                        <a:latin typeface="Times New Roman" panose="02020603050405020304" pitchFamily="18" charset="0"/>
                        <a:cs typeface="Times New Roman" panose="02020603050405020304" pitchFamily="18" charset="0"/>
                      </a:endParaRPr>
                    </a:p>
                  </a:txBody>
                  <a:tcPr marL="91425" marR="91425" marT="91425" marB="91425">
                    <a:solidFill>
                      <a:srgbClr val="7FD1DE"/>
                    </a:solidFill>
                  </a:tcPr>
                </a:tc>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Decision Stage</a:t>
                      </a:r>
                      <a:endParaRPr sz="1200">
                        <a:latin typeface="Times New Roman" panose="02020603050405020304" pitchFamily="18" charset="0"/>
                        <a:cs typeface="Times New Roman" panose="02020603050405020304" pitchFamily="18" charset="0"/>
                      </a:endParaRPr>
                    </a:p>
                  </a:txBody>
                  <a:tcPr marL="91425" marR="91425" marT="91425" marB="91425">
                    <a:solidFill>
                      <a:srgbClr val="7FD1DE"/>
                    </a:solidFill>
                  </a:tcPr>
                </a:tc>
                <a:extLst>
                  <a:ext uri="{0D108BD9-81ED-4DB2-BD59-A6C34878D82A}">
                    <a16:rowId xmlns:a16="http://schemas.microsoft.com/office/drawing/2014/main" val="10000"/>
                  </a:ext>
                </a:extLst>
              </a:tr>
              <a:tr h="1434189">
                <a:tc>
                  <a:txBody>
                    <a:bodyPr/>
                    <a:lstStyle/>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is the c</a:t>
                      </a:r>
                      <a:r>
                        <a:rPr lang="en-US" sz="1200" i="0" dirty="0" err="1">
                          <a:latin typeface="Times New Roman" panose="02020603050405020304" pitchFamily="18" charset="0"/>
                          <a:cs typeface="Times New Roman" panose="02020603050405020304" pitchFamily="18" charset="0"/>
                        </a:rPr>
                        <a:t>lient</a:t>
                      </a:r>
                      <a:endParaRPr sz="1200" i="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thinking or feeling?</a:t>
                      </a:r>
                    </a:p>
                    <a:p>
                      <a:pPr marL="0" lvl="0" indent="0" algn="l" rtl="0">
                        <a:spcBef>
                          <a:spcPts val="0"/>
                        </a:spcBef>
                        <a:spcAft>
                          <a:spcPts val="0"/>
                        </a:spcAft>
                        <a:buNone/>
                      </a:pPr>
                      <a:endParaRPr lang="en" sz="1200" i="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Forgot Password</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cannot log into account due to forgotten password.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Client tries to reset password using the forgot password option. After several unsuccessful attempts, client decides to reach out to support. </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Client decides to send email to customer care requesting for help.</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extLst>
                  <a:ext uri="{0D108BD9-81ED-4DB2-BD59-A6C34878D82A}">
                    <a16:rowId xmlns:a16="http://schemas.microsoft.com/office/drawing/2014/main" val="10001"/>
                  </a:ext>
                </a:extLst>
              </a:tr>
              <a:tr h="1434189">
                <a:tc>
                  <a:txBody>
                    <a:bodyPr/>
                    <a:lstStyle/>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is the customer’s action?</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sends emails/calls to request for help.</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The client receives an email with a link for password reset.</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Using this link, customer attempts to reset password.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extLst>
                  <a:ext uri="{0D108BD9-81ED-4DB2-BD59-A6C34878D82A}">
                    <a16:rowId xmlns:a16="http://schemas.microsoft.com/office/drawing/2014/main" val="10002"/>
                  </a:ext>
                </a:extLst>
              </a:tr>
              <a:tr h="1434189">
                <a:tc>
                  <a:txBody>
                    <a:bodyPr/>
                    <a:lstStyle/>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How will we move the </a:t>
                      </a:r>
                      <a:r>
                        <a:rPr lang="en-US" sz="1200" i="0" dirty="0">
                          <a:latin typeface="Times New Roman" panose="02020603050405020304" pitchFamily="18" charset="0"/>
                          <a:cs typeface="Times New Roman" panose="02020603050405020304" pitchFamily="18" charset="0"/>
                        </a:rPr>
                        <a:t>client</a:t>
                      </a:r>
                      <a:r>
                        <a:rPr lang="en" sz="1200" i="0" dirty="0">
                          <a:latin typeface="Times New Roman" panose="02020603050405020304" pitchFamily="18" charset="0"/>
                          <a:cs typeface="Times New Roman" panose="02020603050405020304" pitchFamily="18" charset="0"/>
                        </a:rPr>
                        <a:t> along his or her journey with us in mind?</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Acknowledgment of receipt of email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Follow up email to ensure that password has indeed been reset.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Monitoring and tracking in order to come up with ways to avoid repetition of issues such as these.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aphicFrame>
        <p:nvGraphicFramePr>
          <p:cNvPr id="70" name="Google Shape;70;p16"/>
          <p:cNvGraphicFramePr/>
          <p:nvPr>
            <p:extLst>
              <p:ext uri="{D42A27DB-BD31-4B8C-83A1-F6EECF244321}">
                <p14:modId xmlns:p14="http://schemas.microsoft.com/office/powerpoint/2010/main" val="3660349757"/>
              </p:ext>
            </p:extLst>
          </p:nvPr>
        </p:nvGraphicFramePr>
        <p:xfrm>
          <a:off x="0" y="0"/>
          <a:ext cx="9124950" cy="7161700"/>
        </p:xfrm>
        <a:graphic>
          <a:graphicData uri="http://schemas.openxmlformats.org/drawingml/2006/table">
            <a:tbl>
              <a:tblPr>
                <a:noFill/>
                <a:tableStyleId>{92E13BA2-475A-4B6E-93A0-404FC3E898F6}</a:tableStyleId>
              </a:tblPr>
              <a:tblGrid>
                <a:gridCol w="15240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gridCol w="2524125">
                  <a:extLst>
                    <a:ext uri="{9D8B030D-6E8A-4147-A177-3AD203B41FA5}">
                      <a16:colId xmlns:a16="http://schemas.microsoft.com/office/drawing/2014/main" val="20002"/>
                    </a:ext>
                  </a:extLst>
                </a:gridCol>
                <a:gridCol w="2524125">
                  <a:extLst>
                    <a:ext uri="{9D8B030D-6E8A-4147-A177-3AD203B41FA5}">
                      <a16:colId xmlns:a16="http://schemas.microsoft.com/office/drawing/2014/main" val="20005"/>
                    </a:ext>
                  </a:extLst>
                </a:gridCol>
              </a:tblGrid>
              <a:tr h="533475">
                <a:tc>
                  <a:txBody>
                    <a:bodyPr/>
                    <a:lstStyle/>
                    <a:p>
                      <a:pPr marL="0" lvl="0" indent="0" algn="just" rtl="0">
                        <a:spcBef>
                          <a:spcPts val="0"/>
                        </a:spcBef>
                        <a:spcAft>
                          <a:spcPts val="0"/>
                        </a:spcAft>
                        <a:buNone/>
                      </a:pPr>
                      <a:r>
                        <a:rPr lang="en-US" sz="1200" dirty="0">
                          <a:solidFill>
                            <a:srgbClr val="FFFFFF"/>
                          </a:solidFill>
                        </a:rPr>
                        <a:t>External Client </a:t>
                      </a:r>
                      <a:r>
                        <a:rPr lang="en" sz="1200" dirty="0">
                          <a:solidFill>
                            <a:srgbClr val="FFFFFF"/>
                          </a:solidFill>
                        </a:rPr>
                        <a:t> Journey: Current State; </a:t>
                      </a:r>
                      <a:endParaRPr sz="1200" dirty="0">
                        <a:solidFill>
                          <a:srgbClr val="FFFFFF"/>
                        </a:solidFill>
                      </a:endParaRPr>
                    </a:p>
                  </a:txBody>
                  <a:tcPr marL="91425" marR="91425" marT="91425" marB="91425">
                    <a:solidFill>
                      <a:schemeClr val="accent5"/>
                    </a:solidFill>
                  </a:tcPr>
                </a:tc>
                <a:tc>
                  <a:txBody>
                    <a:bodyPr/>
                    <a:lstStyle/>
                    <a:p>
                      <a:pPr marL="0" lvl="0" indent="0" algn="just" rtl="0">
                        <a:spcBef>
                          <a:spcPts val="0"/>
                        </a:spcBef>
                        <a:spcAft>
                          <a:spcPts val="0"/>
                        </a:spcAft>
                        <a:buNone/>
                      </a:pPr>
                      <a:r>
                        <a:rPr lang="en" dirty="0"/>
                        <a:t>Case 1</a:t>
                      </a:r>
                      <a:endParaRPr dirty="0"/>
                    </a:p>
                  </a:txBody>
                  <a:tcPr marL="91425" marR="91425" marT="91425" marB="91425">
                    <a:solidFill>
                      <a:srgbClr val="6A78D1"/>
                    </a:solidFill>
                  </a:tcPr>
                </a:tc>
                <a:tc>
                  <a:txBody>
                    <a:bodyPr/>
                    <a:lstStyle/>
                    <a:p>
                      <a:pPr marL="0" lvl="0" indent="0" algn="just" rtl="0">
                        <a:spcBef>
                          <a:spcPts val="0"/>
                        </a:spcBef>
                        <a:spcAft>
                          <a:spcPts val="0"/>
                        </a:spcAft>
                        <a:buNone/>
                      </a:pPr>
                      <a:r>
                        <a:rPr lang="en" dirty="0"/>
                        <a:t>Case 2</a:t>
                      </a:r>
                      <a:endParaRPr dirty="0"/>
                    </a:p>
                  </a:txBody>
                  <a:tcPr marL="91425" marR="91425" marT="91425" marB="91425">
                    <a:solidFill>
                      <a:srgbClr val="6A78D1"/>
                    </a:solidFill>
                  </a:tcPr>
                </a:tc>
                <a:tc>
                  <a:txBody>
                    <a:bodyPr/>
                    <a:lstStyle/>
                    <a:p>
                      <a:pPr marL="0" lvl="0" indent="0" algn="just" rtl="0">
                        <a:spcBef>
                          <a:spcPts val="0"/>
                        </a:spcBef>
                        <a:spcAft>
                          <a:spcPts val="0"/>
                        </a:spcAft>
                        <a:buNone/>
                      </a:pPr>
                      <a:r>
                        <a:rPr lang="en" dirty="0"/>
                        <a:t>Case 3</a:t>
                      </a:r>
                      <a:endParaRPr dirty="0"/>
                    </a:p>
                  </a:txBody>
                  <a:tcPr marL="91425" marR="91425" marT="91425" marB="91425">
                    <a:solidFill>
                      <a:srgbClr val="6A78D1"/>
                    </a:solidFill>
                  </a:tcPr>
                </a:tc>
                <a:extLst>
                  <a:ext uri="{0D108BD9-81ED-4DB2-BD59-A6C34878D82A}">
                    <a16:rowId xmlns:a16="http://schemas.microsoft.com/office/drawing/2014/main" val="10000"/>
                  </a:ext>
                </a:extLst>
              </a:tr>
              <a:tr h="929150">
                <a:tc>
                  <a:txBody>
                    <a:bodyPr/>
                    <a:lstStyle/>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What is the customer </a:t>
                      </a:r>
                      <a:endParaRPr sz="1200" i="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thinking or feeling?</a:t>
                      </a:r>
                      <a:endParaRPr sz="1200" i="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Client cannot log into account due to forgotten password. </a:t>
                      </a:r>
                    </a:p>
                    <a:p>
                      <a:pPr marL="0" lvl="0" indent="0" algn="just" rtl="0">
                        <a:spcBef>
                          <a:spcPts val="0"/>
                        </a:spcBef>
                        <a:spcAft>
                          <a:spcPts val="0"/>
                        </a:spcAft>
                        <a:buNone/>
                      </a:pPr>
                      <a:endParaRPr sz="1000" dirty="0"/>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cannot connect to network and access services. </a:t>
                      </a:r>
                    </a:p>
                    <a:p>
                      <a:pPr marL="0" lvl="0" indent="0" algn="just" rtl="0">
                        <a:spcBef>
                          <a:spcPts val="0"/>
                        </a:spcBef>
                        <a:spcAft>
                          <a:spcPts val="0"/>
                        </a:spcAft>
                        <a:buNone/>
                      </a:pPr>
                      <a:endParaRPr lang="en-US" sz="12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is unhappy and dissatisfied.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Payment issue: client has paid for services but cannot access them as system keeps saying payment error.</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1"/>
                  </a:ext>
                </a:extLst>
              </a:tr>
              <a:tr h="929150">
                <a:tc>
                  <a:txBody>
                    <a:bodyPr/>
                    <a:lstStyle/>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What is the customer’s action?</a:t>
                      </a:r>
                      <a:endParaRPr sz="1200" i="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Client tries to reset password using the forgot password option. After several unsuccessful attempts, client decides to reach out to support. </a:t>
                      </a:r>
                    </a:p>
                    <a:p>
                      <a:pPr marL="0" lvl="0" indent="0" algn="just"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sends email stating issues and requesting for help.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calls or sends an email requesting that the issue be verified as his/her bank has assured client the problem isn’t on their end.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2"/>
                  </a:ext>
                </a:extLst>
              </a:tr>
              <a:tr h="929150">
                <a:tc>
                  <a:txBody>
                    <a:bodyPr/>
                    <a:lstStyle/>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What is the customer’s touchpoint with the business?</a:t>
                      </a:r>
                      <a:endParaRPr sz="1200" i="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receives an  email with link to reset password.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After client sends email, admin officer or staff will dispatch concern to the technical support assigned to the project.</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will constantly have to follow up by continuously calling company or sending emails.</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3"/>
                  </a:ext>
                </a:extLst>
              </a:tr>
              <a:tr h="929150">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do we want to change about this step?</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Email acknowledging receipt of complaint sent out faster. </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Email also states how long it will take to resolve issues. The speed with which the complaint is delivered to the appropriate channel. </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Finally, tracking and monitoring of raised issues to ensure they have been resolved.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As soon as email is received, automatically generated email will be sent out and at the same time, system should be programmed to receive adequate data rather than scrambling in order to know what I mentioned for. </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Tracking and monitoring of raised issues to ensure they have been resolved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should not have to do follow-up themselves. Once complaint is lodged, after clients receive automated system response, when the complaint has reached the appropriate department which can resolve the issue, a more personalized email should be sent.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4"/>
                  </a:ext>
                </a:extLst>
              </a:tr>
              <a:tr h="893475">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How and/or why will we make this change?</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Create a means within the support ticketing system that enables complaints to be lodged at appropriate  channel and be resolved faster.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A group within the support ticketing system should be assigned the task of monitoring filed claims to ensure they are resolved on time.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Through the ticketing system, clients will fill a form provided to give company details needed to sort issue out. Following the provision of the information, the complaint will be transferred to the appropriate department.</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aphicFrame>
        <p:nvGraphicFramePr>
          <p:cNvPr id="80" name="Google Shape;80;p18"/>
          <p:cNvGraphicFramePr/>
          <p:nvPr>
            <p:extLst>
              <p:ext uri="{D42A27DB-BD31-4B8C-83A1-F6EECF244321}">
                <p14:modId xmlns:p14="http://schemas.microsoft.com/office/powerpoint/2010/main" val="1858866727"/>
              </p:ext>
            </p:extLst>
          </p:nvPr>
        </p:nvGraphicFramePr>
        <p:xfrm>
          <a:off x="0" y="0"/>
          <a:ext cx="9153525" cy="7158772"/>
        </p:xfrm>
        <a:graphic>
          <a:graphicData uri="http://schemas.openxmlformats.org/drawingml/2006/table">
            <a:tbl>
              <a:tblPr>
                <a:noFill/>
                <a:tableStyleId>{92E13BA2-475A-4B6E-93A0-404FC3E898F6}</a:tableStyleId>
              </a:tblPr>
              <a:tblGrid>
                <a:gridCol w="1533525">
                  <a:extLst>
                    <a:ext uri="{9D8B030D-6E8A-4147-A177-3AD203B41FA5}">
                      <a16:colId xmlns:a16="http://schemas.microsoft.com/office/drawing/2014/main" val="20000"/>
                    </a:ext>
                  </a:extLst>
                </a:gridCol>
                <a:gridCol w="2390775">
                  <a:extLst>
                    <a:ext uri="{9D8B030D-6E8A-4147-A177-3AD203B41FA5}">
                      <a16:colId xmlns:a16="http://schemas.microsoft.com/office/drawing/2014/main" val="20001"/>
                    </a:ext>
                  </a:extLst>
                </a:gridCol>
                <a:gridCol w="2543175">
                  <a:extLst>
                    <a:ext uri="{9D8B030D-6E8A-4147-A177-3AD203B41FA5}">
                      <a16:colId xmlns:a16="http://schemas.microsoft.com/office/drawing/2014/main" val="20002"/>
                    </a:ext>
                  </a:extLst>
                </a:gridCol>
                <a:gridCol w="2686050">
                  <a:extLst>
                    <a:ext uri="{9D8B030D-6E8A-4147-A177-3AD203B41FA5}">
                      <a16:colId xmlns:a16="http://schemas.microsoft.com/office/drawing/2014/main" val="20005"/>
                    </a:ext>
                  </a:extLst>
                </a:gridCol>
              </a:tblGrid>
              <a:tr h="547745">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rgbClr val="FFFFFF"/>
                          </a:solidFill>
                          <a:latin typeface="Times New Roman" panose="02020603050405020304" pitchFamily="18" charset="0"/>
                          <a:cs typeface="Times New Roman" panose="02020603050405020304" pitchFamily="18" charset="0"/>
                        </a:rPr>
                        <a:t>External Client </a:t>
                      </a:r>
                      <a:r>
                        <a:rPr lang="en" sz="1200" dirty="0">
                          <a:solidFill>
                            <a:srgbClr val="FFFFFF"/>
                          </a:solidFill>
                          <a:latin typeface="Times New Roman" panose="02020603050405020304" pitchFamily="18" charset="0"/>
                          <a:cs typeface="Times New Roman" panose="02020603050405020304" pitchFamily="18" charset="0"/>
                        </a:rPr>
                        <a:t>Journey: Future State</a:t>
                      </a:r>
                    </a:p>
                  </a:txBody>
                  <a:tcPr marL="91425" marR="91425" marT="91425" marB="91425">
                    <a:solidFill>
                      <a:schemeClr val="accent5"/>
                    </a:solidFill>
                  </a:tcPr>
                </a:tc>
                <a:tc>
                  <a:txBody>
                    <a:bodyPr/>
                    <a:lstStyle/>
                    <a:p>
                      <a:pPr marL="0" lvl="0" indent="0" algn="just" rtl="0">
                        <a:spcBef>
                          <a:spcPts val="0"/>
                        </a:spcBef>
                        <a:spcAft>
                          <a:spcPts val="0"/>
                        </a:spcAft>
                        <a:buNone/>
                      </a:pPr>
                      <a:r>
                        <a:rPr lang="en" sz="1200" dirty="0">
                          <a:latin typeface="Times New Roman" panose="02020603050405020304" pitchFamily="18" charset="0"/>
                          <a:cs typeface="Times New Roman" panose="02020603050405020304" pitchFamily="18" charset="0"/>
                        </a:rPr>
                        <a:t>Case 1</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2547D"/>
                    </a:solidFill>
                  </a:tcPr>
                </a:tc>
                <a:tc>
                  <a:txBody>
                    <a:bodyPr/>
                    <a:lstStyle/>
                    <a:p>
                      <a:pPr marL="0" lvl="0" indent="0" algn="just" rtl="0">
                        <a:spcBef>
                          <a:spcPts val="0"/>
                        </a:spcBef>
                        <a:spcAft>
                          <a:spcPts val="0"/>
                        </a:spcAft>
                        <a:buNone/>
                      </a:pPr>
                      <a:r>
                        <a:rPr lang="en" sz="1200" dirty="0">
                          <a:latin typeface="Times New Roman" panose="02020603050405020304" pitchFamily="18" charset="0"/>
                          <a:cs typeface="Times New Roman" panose="02020603050405020304" pitchFamily="18" charset="0"/>
                        </a:rPr>
                        <a:t>Case 2</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2547D"/>
                    </a:solidFill>
                  </a:tcPr>
                </a:tc>
                <a:tc>
                  <a:txBody>
                    <a:bodyPr/>
                    <a:lstStyle/>
                    <a:p>
                      <a:pPr marL="0" lvl="0" indent="0" algn="just" rtl="0">
                        <a:spcBef>
                          <a:spcPts val="0"/>
                        </a:spcBef>
                        <a:spcAft>
                          <a:spcPts val="0"/>
                        </a:spcAft>
                        <a:buNone/>
                      </a:pPr>
                      <a:r>
                        <a:rPr lang="en" sz="1200" dirty="0">
                          <a:latin typeface="Times New Roman" panose="02020603050405020304" pitchFamily="18" charset="0"/>
                          <a:cs typeface="Times New Roman" panose="02020603050405020304" pitchFamily="18" charset="0"/>
                        </a:rPr>
                        <a:t>Cas</a:t>
                      </a:r>
                      <a:r>
                        <a:rPr lang="en-US" sz="1200" dirty="0">
                          <a:latin typeface="Times New Roman" panose="02020603050405020304" pitchFamily="18" charset="0"/>
                          <a:cs typeface="Times New Roman" panose="02020603050405020304" pitchFamily="18" charset="0"/>
                        </a:rPr>
                        <a:t>e 3</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2547D"/>
                    </a:solidFill>
                  </a:tcPr>
                </a:tc>
                <a:extLst>
                  <a:ext uri="{0D108BD9-81ED-4DB2-BD59-A6C34878D82A}">
                    <a16:rowId xmlns:a16="http://schemas.microsoft.com/office/drawing/2014/main" val="10000"/>
                  </a:ext>
                </a:extLst>
              </a:tr>
              <a:tr h="927686">
                <a:tc>
                  <a:txBody>
                    <a:bodyPr/>
                    <a:lstStyle/>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What is the customer </a:t>
                      </a:r>
                      <a:endParaRPr sz="1200" i="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thinking or feeling?</a:t>
                      </a:r>
                      <a:endParaRPr sz="1200" i="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Unhappy about not being able to access profile/company services due to forgotten password.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cannot connect to network. Client is feeling frustrated and angry.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is unhappy because client cannot access accounts as a result of payment issues.</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1"/>
                  </a:ext>
                </a:extLst>
              </a:tr>
              <a:tr h="927686">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is the customer’s action?</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sends email/calls requesting for help.</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sends email stating issues and requests for it to be rectified.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calls/sends email asking customer service to rectify issues.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2"/>
                  </a:ext>
                </a:extLst>
              </a:tr>
              <a:tr h="2008479">
                <a:tc>
                  <a:txBody>
                    <a:bodyPr/>
                    <a:lstStyle/>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What is the customer’s touchpoint with the business?</a:t>
                      </a:r>
                      <a:endParaRPr sz="1200" i="0">
                        <a:latin typeface="Times New Roman" panose="02020603050405020304" pitchFamily="18" charset="0"/>
                        <a:cs typeface="Times New Roman" panose="02020603050405020304" pitchFamily="18" charset="0"/>
                      </a:endParaRPr>
                    </a:p>
                  </a:txBody>
                  <a:tcPr marL="91425" marR="91425" marT="91425" marB="91425"/>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Client receives automated email response acknowledging receipt of email and containing reset password link.</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Client then receives follow up email stating that password has been reset but also requesting to know if tat solves clients issues.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Client receives </a:t>
                      </a:r>
                      <a:r>
                        <a:rPr lang="en-US" sz="1200" dirty="0" err="1">
                          <a:latin typeface="Times New Roman" panose="02020603050405020304" pitchFamily="18" charset="0"/>
                          <a:cs typeface="Times New Roman" panose="02020603050405020304" pitchFamily="18" charset="0"/>
                        </a:rPr>
                        <a:t>personalised</a:t>
                      </a:r>
                      <a:r>
                        <a:rPr lang="en-US" sz="1200" dirty="0">
                          <a:latin typeface="Times New Roman" panose="02020603050405020304" pitchFamily="18" charset="0"/>
                          <a:cs typeface="Times New Roman" panose="02020603050405020304" pitchFamily="18" charset="0"/>
                        </a:rPr>
                        <a:t> email acknowledging the receipt of the complaint. </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After issue as been rectified, client should receive another email stating that issues have been received and containing further info on what client can do should they find their selves in a similar situation again.</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Client receives </a:t>
                      </a:r>
                      <a:r>
                        <a:rPr lang="en-US" sz="1200" dirty="0" err="1">
                          <a:latin typeface="Times New Roman" panose="02020603050405020304" pitchFamily="18" charset="0"/>
                          <a:cs typeface="Times New Roman" panose="02020603050405020304" pitchFamily="18" charset="0"/>
                        </a:rPr>
                        <a:t>personalised</a:t>
                      </a:r>
                      <a:r>
                        <a:rPr lang="en-US" sz="1200" dirty="0">
                          <a:latin typeface="Times New Roman" panose="02020603050405020304" pitchFamily="18" charset="0"/>
                          <a:cs typeface="Times New Roman" panose="02020603050405020304" pitchFamily="18" charset="0"/>
                        </a:rPr>
                        <a:t> email acknowledging the receipt of the complaint. </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Client receives an email stating the reason the problem was encountered and that it has been resolved.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3"/>
                  </a:ext>
                </a:extLst>
              </a:tr>
              <a:tr h="1278112">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How does the above section differ than the current or previous state?</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personalized response makes client appreciative of the company.</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 also improves clients’ perspective of the client. Client sees company in a better light.</a:t>
                      </a:r>
                    </a:p>
                    <a:p>
                      <a:pPr marL="171450" marR="0" lvl="0" indent="-171450" algn="just"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200" dirty="0">
                          <a:latin typeface="Times New Roman" panose="02020603050405020304" pitchFamily="18" charset="0"/>
                          <a:cs typeface="Times New Roman" panose="02020603050405020304" pitchFamily="18" charset="0"/>
                        </a:rPr>
                        <a:t>Customer will be engendered toward the company. </a:t>
                      </a:r>
                    </a:p>
                  </a:txBody>
                  <a:tcPr marL="91425" marR="91425" marT="91425" marB="91425">
                    <a:solidFill>
                      <a:srgbClr val="FDEDF2"/>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personalized response will result in timely resolution of issues. This will improve company image as clients will be satisfied with service provided.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client will be feel valued.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4"/>
                  </a:ext>
                </a:extLst>
              </a:tr>
              <a:tr h="892067">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Why do we feel this will alter the </a:t>
                      </a:r>
                      <a:r>
                        <a:rPr lang="en-US" sz="1200" i="0" dirty="0">
                          <a:latin typeface="Times New Roman" panose="02020603050405020304" pitchFamily="18" charset="0"/>
                          <a:cs typeface="Times New Roman" panose="02020603050405020304" pitchFamily="18" charset="0"/>
                        </a:rPr>
                        <a:t>client</a:t>
                      </a:r>
                      <a:r>
                        <a:rPr lang="en" sz="1200" i="0" dirty="0">
                          <a:latin typeface="Times New Roman" panose="02020603050405020304" pitchFamily="18" charset="0"/>
                          <a:cs typeface="Times New Roman" panose="02020603050405020304" pitchFamily="18" charset="0"/>
                        </a:rPr>
                        <a:t> journey?</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Font typeface="Arial" panose="020B0604020202020204" pitchFamily="34" charset="0"/>
                        <a:buNone/>
                      </a:pPr>
                      <a:r>
                        <a:rPr lang="en-US" sz="1200" dirty="0">
                          <a:latin typeface="Times New Roman" panose="02020603050405020304" pitchFamily="18" charset="0"/>
                          <a:cs typeface="Times New Roman" panose="02020603050405020304" pitchFamily="18" charset="0"/>
                        </a:rPr>
                        <a:t>Client will easily approach when confronted with issues.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client will enjoy the process and be easily rectified.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provision of information about how the problem existed will help the client avoid future problems and also inform the company to avoid pitfalls in the future.</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aphicFrame>
        <p:nvGraphicFramePr>
          <p:cNvPr id="65" name="Google Shape;65;p15"/>
          <p:cNvGraphicFramePr/>
          <p:nvPr>
            <p:extLst>
              <p:ext uri="{D42A27DB-BD31-4B8C-83A1-F6EECF244321}">
                <p14:modId xmlns:p14="http://schemas.microsoft.com/office/powerpoint/2010/main" val="4108186520"/>
              </p:ext>
            </p:extLst>
          </p:nvPr>
        </p:nvGraphicFramePr>
        <p:xfrm>
          <a:off x="0" y="0"/>
          <a:ext cx="9144000" cy="5143501"/>
        </p:xfrm>
        <a:graphic>
          <a:graphicData uri="http://schemas.openxmlformats.org/drawingml/2006/table">
            <a:tbl>
              <a:tblPr>
                <a:noFill/>
                <a:tableStyleId>{92E13BA2-475A-4B6E-93A0-404FC3E898F6}</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840934">
                <a:tc>
                  <a:txBody>
                    <a:bodyPr/>
                    <a:lstStyle/>
                    <a:p>
                      <a:pPr marL="0" lvl="0" indent="0" algn="l" rtl="0">
                        <a:spcBef>
                          <a:spcPts val="0"/>
                        </a:spcBef>
                        <a:spcAft>
                          <a:spcPts val="0"/>
                        </a:spcAft>
                        <a:buNone/>
                      </a:pPr>
                      <a:r>
                        <a:rPr lang="en" sz="1200" dirty="0">
                          <a:solidFill>
                            <a:srgbClr val="FFFFFF"/>
                          </a:solidFill>
                          <a:latin typeface="Times New Roman" panose="02020603050405020304" pitchFamily="18" charset="0"/>
                          <a:cs typeface="Times New Roman" panose="02020603050405020304" pitchFamily="18" charset="0"/>
                        </a:rPr>
                        <a:t>Customer Journey: </a:t>
                      </a:r>
                      <a:endParaRPr sz="1200" dirty="0">
                        <a:solidFill>
                          <a:srgbClr val="FFFFFF"/>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dirty="0">
                          <a:solidFill>
                            <a:srgbClr val="FFFFFF"/>
                          </a:solidFill>
                          <a:latin typeface="Times New Roman" panose="02020603050405020304" pitchFamily="18" charset="0"/>
                          <a:cs typeface="Times New Roman" panose="02020603050405020304" pitchFamily="18" charset="0"/>
                        </a:rPr>
                        <a:t>Internal Client</a:t>
                      </a:r>
                      <a:endParaRPr sz="1200" dirty="0">
                        <a:solidFill>
                          <a:srgbClr val="FFFFFF"/>
                        </a:solidFill>
                        <a:latin typeface="Times New Roman" panose="02020603050405020304" pitchFamily="18" charset="0"/>
                        <a:cs typeface="Times New Roman" panose="02020603050405020304" pitchFamily="18" charset="0"/>
                      </a:endParaRPr>
                    </a:p>
                  </a:txBody>
                  <a:tcPr marL="91425" marR="91425" marT="91425" marB="91425">
                    <a:solidFill>
                      <a:srgbClr val="0091B0"/>
                    </a:solidFill>
                  </a:tcPr>
                </a:tc>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Awareness Stage</a:t>
                      </a:r>
                      <a:endParaRPr sz="1200">
                        <a:latin typeface="Times New Roman" panose="02020603050405020304" pitchFamily="18" charset="0"/>
                        <a:cs typeface="Times New Roman" panose="02020603050405020304" pitchFamily="18" charset="0"/>
                      </a:endParaRPr>
                    </a:p>
                  </a:txBody>
                  <a:tcPr marL="91425" marR="91425" marT="91425" marB="91425">
                    <a:solidFill>
                      <a:srgbClr val="7FD1DE"/>
                    </a:solidFill>
                  </a:tcPr>
                </a:tc>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Consideration Stage</a:t>
                      </a:r>
                      <a:endParaRPr sz="1200">
                        <a:latin typeface="Times New Roman" panose="02020603050405020304" pitchFamily="18" charset="0"/>
                        <a:cs typeface="Times New Roman" panose="02020603050405020304" pitchFamily="18" charset="0"/>
                      </a:endParaRPr>
                    </a:p>
                  </a:txBody>
                  <a:tcPr marL="91425" marR="91425" marT="91425" marB="91425">
                    <a:solidFill>
                      <a:srgbClr val="7FD1DE"/>
                    </a:solidFill>
                  </a:tcPr>
                </a:tc>
                <a:tc>
                  <a:txBody>
                    <a:bodyPr/>
                    <a:lstStyle/>
                    <a:p>
                      <a:pPr marL="0" lvl="0" indent="0" algn="l" rtl="0">
                        <a:spcBef>
                          <a:spcPts val="0"/>
                        </a:spcBef>
                        <a:spcAft>
                          <a:spcPts val="0"/>
                        </a:spcAft>
                        <a:buNone/>
                      </a:pPr>
                      <a:r>
                        <a:rPr lang="en" sz="1200">
                          <a:latin typeface="Times New Roman" panose="02020603050405020304" pitchFamily="18" charset="0"/>
                          <a:cs typeface="Times New Roman" panose="02020603050405020304" pitchFamily="18" charset="0"/>
                        </a:rPr>
                        <a:t>Decision Stage</a:t>
                      </a:r>
                      <a:endParaRPr sz="1200">
                        <a:latin typeface="Times New Roman" panose="02020603050405020304" pitchFamily="18" charset="0"/>
                        <a:cs typeface="Times New Roman" panose="02020603050405020304" pitchFamily="18" charset="0"/>
                      </a:endParaRPr>
                    </a:p>
                  </a:txBody>
                  <a:tcPr marL="91425" marR="91425" marT="91425" marB="91425">
                    <a:solidFill>
                      <a:srgbClr val="7FD1DE"/>
                    </a:solidFill>
                  </a:tcPr>
                </a:tc>
                <a:extLst>
                  <a:ext uri="{0D108BD9-81ED-4DB2-BD59-A6C34878D82A}">
                    <a16:rowId xmlns:a16="http://schemas.microsoft.com/office/drawing/2014/main" val="10000"/>
                  </a:ext>
                </a:extLst>
              </a:tr>
              <a:tr h="1434189">
                <a:tc>
                  <a:txBody>
                    <a:bodyPr/>
                    <a:lstStyle/>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is the c</a:t>
                      </a:r>
                      <a:r>
                        <a:rPr lang="en-US" sz="1200" i="0" dirty="0" err="1">
                          <a:latin typeface="Times New Roman" panose="02020603050405020304" pitchFamily="18" charset="0"/>
                          <a:cs typeface="Times New Roman" panose="02020603050405020304" pitchFamily="18" charset="0"/>
                        </a:rPr>
                        <a:t>lient</a:t>
                      </a:r>
                      <a:endParaRPr sz="1200" i="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thinking or feeling?</a:t>
                      </a:r>
                    </a:p>
                    <a:p>
                      <a:pPr marL="0" lvl="0" indent="0" algn="l" rtl="0">
                        <a:spcBef>
                          <a:spcPts val="0"/>
                        </a:spcBef>
                        <a:spcAft>
                          <a:spcPts val="0"/>
                        </a:spcAft>
                        <a:buNone/>
                      </a:pPr>
                      <a:endParaRPr lang="en" sz="1200" i="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Forgot Password</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cannot resolve a customer complaint as a result of inadequate information required.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Client tries to search through the information available to make informed decisions.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Client cannot find the information so the client sends email to customer care requesting for help.</a:t>
                      </a:r>
                    </a:p>
                    <a:p>
                      <a:pPr marL="0" lvl="0" indent="0" algn="l"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extLst>
                  <a:ext uri="{0D108BD9-81ED-4DB2-BD59-A6C34878D82A}">
                    <a16:rowId xmlns:a16="http://schemas.microsoft.com/office/drawing/2014/main" val="10001"/>
                  </a:ext>
                </a:extLst>
              </a:tr>
              <a:tr h="1434189">
                <a:tc>
                  <a:txBody>
                    <a:bodyPr/>
                    <a:lstStyle/>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is the customer’s action?</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sends emails/calls to request for help.</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The client receives an email with a directory to find information.</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Using this, client finds the information needed.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extLst>
                  <a:ext uri="{0D108BD9-81ED-4DB2-BD59-A6C34878D82A}">
                    <a16:rowId xmlns:a16="http://schemas.microsoft.com/office/drawing/2014/main" val="10002"/>
                  </a:ext>
                </a:extLst>
              </a:tr>
              <a:tr h="1434189">
                <a:tc>
                  <a:txBody>
                    <a:bodyPr/>
                    <a:lstStyle/>
                    <a:p>
                      <a:pPr marL="0" lvl="0" indent="0" algn="l" rtl="0">
                        <a:spcBef>
                          <a:spcPts val="0"/>
                        </a:spcBef>
                        <a:spcAft>
                          <a:spcPts val="0"/>
                        </a:spcAft>
                        <a:buNone/>
                      </a:pPr>
                      <a:r>
                        <a:rPr lang="en" sz="1200" i="0" dirty="0">
                          <a:latin typeface="Times New Roman" panose="02020603050405020304" pitchFamily="18" charset="0"/>
                          <a:cs typeface="Times New Roman" panose="02020603050405020304" pitchFamily="18" charset="0"/>
                        </a:rPr>
                        <a:t>How will we move the </a:t>
                      </a:r>
                      <a:r>
                        <a:rPr lang="en-US" sz="1200" i="0" dirty="0">
                          <a:latin typeface="Times New Roman" panose="02020603050405020304" pitchFamily="18" charset="0"/>
                          <a:cs typeface="Times New Roman" panose="02020603050405020304" pitchFamily="18" charset="0"/>
                        </a:rPr>
                        <a:t>client</a:t>
                      </a:r>
                      <a:r>
                        <a:rPr lang="en" sz="1200" i="0" dirty="0">
                          <a:latin typeface="Times New Roman" panose="02020603050405020304" pitchFamily="18" charset="0"/>
                          <a:cs typeface="Times New Roman" panose="02020603050405020304" pitchFamily="18" charset="0"/>
                        </a:rPr>
                        <a:t> along his or her journey with us in mind?</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Acknowledgment of receipt of email.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Follow up email to ensure that the information received was helpful and enough to resolve the complaint lodged by the external client.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Monitoring and tracking in order to come up with ways to avoid repetition of issues such as these.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E5F5F8"/>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9742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graphicFrame>
        <p:nvGraphicFramePr>
          <p:cNvPr id="70" name="Google Shape;70;p16"/>
          <p:cNvGraphicFramePr/>
          <p:nvPr>
            <p:extLst>
              <p:ext uri="{D42A27DB-BD31-4B8C-83A1-F6EECF244321}">
                <p14:modId xmlns:p14="http://schemas.microsoft.com/office/powerpoint/2010/main" val="1444549852"/>
              </p:ext>
            </p:extLst>
          </p:nvPr>
        </p:nvGraphicFramePr>
        <p:xfrm>
          <a:off x="19050" y="-752475"/>
          <a:ext cx="9124950" cy="7344580"/>
        </p:xfrm>
        <a:graphic>
          <a:graphicData uri="http://schemas.openxmlformats.org/drawingml/2006/table">
            <a:tbl>
              <a:tblPr>
                <a:noFill/>
                <a:tableStyleId>{92E13BA2-475A-4B6E-93A0-404FC3E898F6}</a:tableStyleId>
              </a:tblPr>
              <a:tblGrid>
                <a:gridCol w="15240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gridCol w="2524125">
                  <a:extLst>
                    <a:ext uri="{9D8B030D-6E8A-4147-A177-3AD203B41FA5}">
                      <a16:colId xmlns:a16="http://schemas.microsoft.com/office/drawing/2014/main" val="20002"/>
                    </a:ext>
                  </a:extLst>
                </a:gridCol>
                <a:gridCol w="2524125">
                  <a:extLst>
                    <a:ext uri="{9D8B030D-6E8A-4147-A177-3AD203B41FA5}">
                      <a16:colId xmlns:a16="http://schemas.microsoft.com/office/drawing/2014/main" val="20005"/>
                    </a:ext>
                  </a:extLst>
                </a:gridCol>
              </a:tblGrid>
              <a:tr h="533475">
                <a:tc>
                  <a:txBody>
                    <a:bodyPr/>
                    <a:lstStyle/>
                    <a:p>
                      <a:pPr marL="0" lvl="0" indent="0" algn="just" rtl="0">
                        <a:spcBef>
                          <a:spcPts val="0"/>
                        </a:spcBef>
                        <a:spcAft>
                          <a:spcPts val="0"/>
                        </a:spcAft>
                        <a:buNone/>
                      </a:pPr>
                      <a:r>
                        <a:rPr lang="en" sz="1200" dirty="0">
                          <a:solidFill>
                            <a:srgbClr val="FFFFFF"/>
                          </a:solidFill>
                        </a:rPr>
                        <a:t>Customer Journey: Current State; </a:t>
                      </a:r>
                      <a:r>
                        <a:rPr lang="en-US" sz="1200" dirty="0">
                          <a:solidFill>
                            <a:srgbClr val="FFFFFF"/>
                          </a:solidFill>
                        </a:rPr>
                        <a:t>Internal client </a:t>
                      </a:r>
                      <a:endParaRPr lang="en" sz="1200" dirty="0">
                        <a:solidFill>
                          <a:srgbClr val="FFFFFF"/>
                        </a:solidFill>
                      </a:endParaRPr>
                    </a:p>
                    <a:p>
                      <a:pPr marL="0" lvl="0" indent="0" algn="just" rtl="0">
                        <a:spcBef>
                          <a:spcPts val="0"/>
                        </a:spcBef>
                        <a:spcAft>
                          <a:spcPts val="0"/>
                        </a:spcAft>
                        <a:buNone/>
                      </a:pPr>
                      <a:endParaRPr sz="1200" dirty="0">
                        <a:solidFill>
                          <a:srgbClr val="FFFFFF"/>
                        </a:solidFill>
                      </a:endParaRPr>
                    </a:p>
                  </a:txBody>
                  <a:tcPr marL="91425" marR="91425" marT="91425" marB="91425">
                    <a:solidFill>
                      <a:schemeClr val="accent5"/>
                    </a:solidFill>
                  </a:tcPr>
                </a:tc>
                <a:tc>
                  <a:txBody>
                    <a:bodyPr/>
                    <a:lstStyle/>
                    <a:p>
                      <a:pPr marL="0" lvl="0" indent="0" algn="just" rtl="0">
                        <a:spcBef>
                          <a:spcPts val="0"/>
                        </a:spcBef>
                        <a:spcAft>
                          <a:spcPts val="0"/>
                        </a:spcAft>
                        <a:buNone/>
                      </a:pPr>
                      <a:r>
                        <a:rPr lang="en" dirty="0"/>
                        <a:t>Case 1</a:t>
                      </a:r>
                      <a:endParaRPr dirty="0"/>
                    </a:p>
                  </a:txBody>
                  <a:tcPr marL="91425" marR="91425" marT="91425" marB="91425">
                    <a:solidFill>
                      <a:srgbClr val="6A78D1"/>
                    </a:solidFill>
                  </a:tcPr>
                </a:tc>
                <a:tc>
                  <a:txBody>
                    <a:bodyPr/>
                    <a:lstStyle/>
                    <a:p>
                      <a:pPr marL="0" lvl="0" indent="0" algn="just" rtl="0">
                        <a:spcBef>
                          <a:spcPts val="0"/>
                        </a:spcBef>
                        <a:spcAft>
                          <a:spcPts val="0"/>
                        </a:spcAft>
                        <a:buNone/>
                      </a:pPr>
                      <a:r>
                        <a:rPr lang="en" dirty="0"/>
                        <a:t>Case 2</a:t>
                      </a:r>
                      <a:endParaRPr dirty="0"/>
                    </a:p>
                  </a:txBody>
                  <a:tcPr marL="91425" marR="91425" marT="91425" marB="91425">
                    <a:solidFill>
                      <a:srgbClr val="6A78D1"/>
                    </a:solidFill>
                  </a:tcPr>
                </a:tc>
                <a:tc>
                  <a:txBody>
                    <a:bodyPr/>
                    <a:lstStyle/>
                    <a:p>
                      <a:pPr marL="0" lvl="0" indent="0" algn="just" rtl="0">
                        <a:spcBef>
                          <a:spcPts val="0"/>
                        </a:spcBef>
                        <a:spcAft>
                          <a:spcPts val="0"/>
                        </a:spcAft>
                        <a:buNone/>
                      </a:pPr>
                      <a:r>
                        <a:rPr lang="en" dirty="0"/>
                        <a:t>Case 3</a:t>
                      </a:r>
                      <a:endParaRPr dirty="0"/>
                    </a:p>
                  </a:txBody>
                  <a:tcPr marL="91425" marR="91425" marT="91425" marB="91425">
                    <a:solidFill>
                      <a:srgbClr val="6A78D1"/>
                    </a:solidFill>
                  </a:tcPr>
                </a:tc>
                <a:extLst>
                  <a:ext uri="{0D108BD9-81ED-4DB2-BD59-A6C34878D82A}">
                    <a16:rowId xmlns:a16="http://schemas.microsoft.com/office/drawing/2014/main" val="10000"/>
                  </a:ext>
                </a:extLst>
              </a:tr>
              <a:tr h="929150">
                <a:tc>
                  <a:txBody>
                    <a:bodyPr/>
                    <a:lstStyle/>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What is the customer </a:t>
                      </a:r>
                      <a:endParaRPr sz="1200" i="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thinking or feeling?</a:t>
                      </a:r>
                      <a:endParaRPr sz="1200" i="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Client cannot log into account due to forgotten password. </a:t>
                      </a:r>
                    </a:p>
                    <a:p>
                      <a:pPr marL="0" lvl="0" indent="0" algn="just" rtl="0">
                        <a:spcBef>
                          <a:spcPts val="0"/>
                        </a:spcBef>
                        <a:spcAft>
                          <a:spcPts val="0"/>
                        </a:spcAft>
                        <a:buNone/>
                      </a:pPr>
                      <a:endParaRPr sz="1000" dirty="0"/>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cannot connect to network and access services. </a:t>
                      </a:r>
                    </a:p>
                    <a:p>
                      <a:pPr marL="0" lvl="0" indent="0" algn="just" rtl="0">
                        <a:spcBef>
                          <a:spcPts val="0"/>
                        </a:spcBef>
                        <a:spcAft>
                          <a:spcPts val="0"/>
                        </a:spcAft>
                        <a:buNone/>
                      </a:pPr>
                      <a:endParaRPr lang="en-US" sz="12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is unhappy and dissatisfied.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cannot find necessary details required to resolve external clients’ issues.</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1"/>
                  </a:ext>
                </a:extLst>
              </a:tr>
              <a:tr h="929150">
                <a:tc>
                  <a:txBody>
                    <a:bodyPr/>
                    <a:lstStyle/>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What is the customer’s action?</a:t>
                      </a:r>
                      <a:endParaRPr sz="1200" i="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latin typeface="Times New Roman" panose="02020603050405020304" pitchFamily="18" charset="0"/>
                          <a:cs typeface="Times New Roman" panose="02020603050405020304" pitchFamily="18" charset="0"/>
                        </a:rPr>
                        <a:t>Client tries to reset password using the forgot password option. After several unsuccessful attempts, client decides to reach out to support. </a:t>
                      </a:r>
                    </a:p>
                    <a:p>
                      <a:pPr marL="0" lvl="0" indent="0" algn="just"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sends email stating issues and requesting for help.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calls or sends an email requesting for the pertinent information to be sent or requests to de directed to the appropriate channel.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2"/>
                  </a:ext>
                </a:extLst>
              </a:tr>
              <a:tr h="929150">
                <a:tc>
                  <a:txBody>
                    <a:bodyPr/>
                    <a:lstStyle/>
                    <a:p>
                      <a:pPr marL="0" lvl="0" indent="0" algn="just" rtl="0">
                        <a:spcBef>
                          <a:spcPts val="0"/>
                        </a:spcBef>
                        <a:spcAft>
                          <a:spcPts val="0"/>
                        </a:spcAft>
                        <a:buNone/>
                      </a:pPr>
                      <a:r>
                        <a:rPr lang="en" sz="1200" i="0">
                          <a:latin typeface="Times New Roman" panose="02020603050405020304" pitchFamily="18" charset="0"/>
                          <a:cs typeface="Times New Roman" panose="02020603050405020304" pitchFamily="18" charset="0"/>
                        </a:rPr>
                        <a:t>What is the customer’s touchpoint with the business?</a:t>
                      </a:r>
                      <a:endParaRPr sz="1200" i="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receives an  email with link to reset password.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After client sends email, admin officer or staff will dispatch concern to the technical support assigned to the project.</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will constantly have to follow up by continuously checking in with the department involved.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3"/>
                  </a:ext>
                </a:extLst>
              </a:tr>
              <a:tr h="929150">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do we want to change about this step?</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Email acknowledging receipt of complaint sent out faster. </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Email also states how long it will take to resolve issues. The speed with which the complaint is delivered to the appropriate channel. </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Finally, tracking and monitoring of raised issues to ensure they have been resolved.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As soon as email is received, automatically generated email will be sent out and at the same time, system should be programmed to receive adequate data rather than scrambling in order to know what I mentioned for. </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Tracking and monitoring of raised issues to ensure they have been resolved</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Client should not have to do follow-up themselves. Once complaint is lodged, after clients receive automated system response, when the complaint has reached the appropriate department which can resolve the issue, a more personalized email should be sent containing the info requested.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4"/>
                  </a:ext>
                </a:extLst>
              </a:tr>
              <a:tr h="893475">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How and/or why will we make this change?</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Create a means within the support ticketing system that enables complaints to be lodged at appropriate  channel and be resolved faster.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A group within the support ticketing system should be assigned the task of monitoring filed claims to ensure they are resolved on time.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tc>
                  <a:txBody>
                    <a:bodyPr/>
                    <a:lstStyle/>
                    <a:p>
                      <a:pPr marL="0" lvl="0" indent="0" algn="just" rtl="0">
                        <a:spcBef>
                          <a:spcPts val="0"/>
                        </a:spcBef>
                        <a:spcAft>
                          <a:spcPts val="0"/>
                        </a:spcAft>
                        <a:buNone/>
                      </a:pPr>
                      <a:r>
                        <a:rPr lang="en-US" sz="12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Through the ticketing system, clients will fill a form provided to give company details needed to sort issue out. Following the provision of the information, the complaint will be transferred to the appropriate department.</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0F1FA"/>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92631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aphicFrame>
        <p:nvGraphicFramePr>
          <p:cNvPr id="80" name="Google Shape;80;p18"/>
          <p:cNvGraphicFramePr/>
          <p:nvPr>
            <p:extLst>
              <p:ext uri="{D42A27DB-BD31-4B8C-83A1-F6EECF244321}">
                <p14:modId xmlns:p14="http://schemas.microsoft.com/office/powerpoint/2010/main" val="312392053"/>
              </p:ext>
            </p:extLst>
          </p:nvPr>
        </p:nvGraphicFramePr>
        <p:xfrm>
          <a:off x="0" y="0"/>
          <a:ext cx="9153525" cy="9143820"/>
        </p:xfrm>
        <a:graphic>
          <a:graphicData uri="http://schemas.openxmlformats.org/drawingml/2006/table">
            <a:tbl>
              <a:tblPr>
                <a:noFill/>
                <a:tableStyleId>{92E13BA2-475A-4B6E-93A0-404FC3E898F6}</a:tableStyleId>
              </a:tblPr>
              <a:tblGrid>
                <a:gridCol w="1524000">
                  <a:extLst>
                    <a:ext uri="{9D8B030D-6E8A-4147-A177-3AD203B41FA5}">
                      <a16:colId xmlns:a16="http://schemas.microsoft.com/office/drawing/2014/main" val="20000"/>
                    </a:ext>
                  </a:extLst>
                </a:gridCol>
                <a:gridCol w="2457450">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2724150">
                  <a:extLst>
                    <a:ext uri="{9D8B030D-6E8A-4147-A177-3AD203B41FA5}">
                      <a16:colId xmlns:a16="http://schemas.microsoft.com/office/drawing/2014/main" val="20005"/>
                    </a:ext>
                  </a:extLst>
                </a:gridCol>
              </a:tblGrid>
              <a:tr h="533475">
                <a:tc>
                  <a:txBody>
                    <a:bodyPr/>
                    <a:lstStyle/>
                    <a:p>
                      <a:pPr marL="0" lvl="0" indent="0" algn="l" rtl="0">
                        <a:spcBef>
                          <a:spcPts val="0"/>
                        </a:spcBef>
                        <a:spcAft>
                          <a:spcPts val="0"/>
                        </a:spcAft>
                        <a:buNone/>
                      </a:pPr>
                      <a:r>
                        <a:rPr lang="en" sz="1200" dirty="0">
                          <a:solidFill>
                            <a:srgbClr val="FFFFFF"/>
                          </a:solidFill>
                          <a:latin typeface="Times New Roman" panose="02020603050405020304" pitchFamily="18" charset="0"/>
                          <a:cs typeface="Times New Roman" panose="02020603050405020304" pitchFamily="18" charset="0"/>
                        </a:rPr>
                        <a:t>Internal C</a:t>
                      </a:r>
                      <a:r>
                        <a:rPr lang="en-US" sz="1200" dirty="0" err="1">
                          <a:solidFill>
                            <a:srgbClr val="FFFFFF"/>
                          </a:solidFill>
                          <a:latin typeface="Times New Roman" panose="02020603050405020304" pitchFamily="18" charset="0"/>
                          <a:cs typeface="Times New Roman" panose="02020603050405020304" pitchFamily="18" charset="0"/>
                        </a:rPr>
                        <a:t>lient</a:t>
                      </a:r>
                      <a:r>
                        <a:rPr lang="en" sz="1200" dirty="0">
                          <a:solidFill>
                            <a:srgbClr val="FFFFFF"/>
                          </a:solidFill>
                          <a:latin typeface="Times New Roman" panose="02020603050405020304" pitchFamily="18" charset="0"/>
                          <a:cs typeface="Times New Roman" panose="02020603050405020304" pitchFamily="18" charset="0"/>
                        </a:rPr>
                        <a:t> Journey: Future State</a:t>
                      </a:r>
                      <a:endParaRPr sz="1200" dirty="0">
                        <a:solidFill>
                          <a:srgbClr val="FFFFFF"/>
                        </a:solidFill>
                        <a:latin typeface="Times New Roman" panose="02020603050405020304" pitchFamily="18" charset="0"/>
                        <a:cs typeface="Times New Roman" panose="02020603050405020304" pitchFamily="18" charset="0"/>
                      </a:endParaRPr>
                    </a:p>
                  </a:txBody>
                  <a:tcPr marL="91425" marR="91425" marT="91425" marB="91425">
                    <a:solidFill>
                      <a:schemeClr val="accent5"/>
                    </a:solidFill>
                  </a:tcPr>
                </a:tc>
                <a:tc>
                  <a:txBody>
                    <a:bodyPr/>
                    <a:lstStyle/>
                    <a:p>
                      <a:pPr marL="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Case 1</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2547D"/>
                    </a:solidFill>
                  </a:tcPr>
                </a:tc>
                <a:tc>
                  <a:txBody>
                    <a:bodyPr/>
                    <a:lstStyle/>
                    <a:p>
                      <a:pPr marL="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Case 2</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2547D"/>
                    </a:solidFill>
                  </a:tcPr>
                </a:tc>
                <a:tc>
                  <a:txBody>
                    <a:bodyPr/>
                    <a:lstStyle/>
                    <a:p>
                      <a:pPr marL="0" lvl="0" indent="0" algn="l" rtl="0">
                        <a:spcBef>
                          <a:spcPts val="0"/>
                        </a:spcBef>
                        <a:spcAft>
                          <a:spcPts val="0"/>
                        </a:spcAft>
                        <a:buNone/>
                      </a:pPr>
                      <a:r>
                        <a:rPr lang="en" sz="1200" dirty="0">
                          <a:latin typeface="Times New Roman" panose="02020603050405020304" pitchFamily="18" charset="0"/>
                          <a:cs typeface="Times New Roman" panose="02020603050405020304" pitchFamily="18" charset="0"/>
                        </a:rPr>
                        <a:t>Case 3</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2547D"/>
                    </a:solidFill>
                  </a:tcPr>
                </a:tc>
                <a:extLst>
                  <a:ext uri="{0D108BD9-81ED-4DB2-BD59-A6C34878D82A}">
                    <a16:rowId xmlns:a16="http://schemas.microsoft.com/office/drawing/2014/main" val="10000"/>
                  </a:ext>
                </a:extLst>
              </a:tr>
              <a:tr h="929150">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is the customer </a:t>
                      </a:r>
                      <a:endParaRPr sz="1200" i="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thinking or feeling?</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Customer Care representative:</a:t>
                      </a:r>
                    </a:p>
                    <a:p>
                      <a:pPr marL="0" lvl="0" indent="0" algn="just" rtl="0">
                        <a:spcBef>
                          <a:spcPts val="0"/>
                        </a:spcBef>
                        <a:spcAft>
                          <a:spcPts val="0"/>
                        </a:spcAft>
                        <a:buNone/>
                      </a:pPr>
                      <a:r>
                        <a:rPr lang="en-US" sz="1200" dirty="0">
                          <a:latin typeface="Times New Roman" panose="02020603050405020304" pitchFamily="18" charset="0"/>
                          <a:cs typeface="Times New Roman" panose="02020603050405020304" pitchFamily="18" charset="0"/>
                        </a:rPr>
                        <a:t>Experience delay in performing duties and responsibilities because  of  volume of complaints.</a:t>
                      </a:r>
                    </a:p>
                    <a:p>
                      <a:pPr marL="0" lvl="0" indent="0" algn="just" rtl="0">
                        <a:spcBef>
                          <a:spcPts val="0"/>
                        </a:spcBef>
                        <a:spcAft>
                          <a:spcPts val="0"/>
                        </a:spcAft>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Business administration:</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Limited access to information which slows down client and payment issues.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Technical Support/IT department:</a:t>
                      </a:r>
                    </a:p>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Without the support ticketing system in place, the IT department/Technical support will be slow in resolving issues.</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1"/>
                  </a:ext>
                </a:extLst>
              </a:tr>
              <a:tr h="929150">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is the customer’s action?</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customer reports the issue using the ticketing system. After which client gets an email stating that the complaint as been received and will be looked into.</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When the issue has been resolved, the customer care officer is notified so that the clients can be contacted.</a:t>
                      </a:r>
                    </a:p>
                    <a:p>
                      <a:pPr marL="0" lvl="0" indent="0" algn="just" rtl="0">
                        <a:spcBef>
                          <a:spcPts val="0"/>
                        </a:spcBef>
                        <a:spcAft>
                          <a:spcPts val="0"/>
                        </a:spcAft>
                        <a:buFont typeface="Arial" panose="020B0604020202020204" pitchFamily="34" charset="0"/>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When the client raises an issues in the system, the client will be directed to where they can access information to enable solve the problem.</a:t>
                      </a:r>
                    </a:p>
                  </a:txBody>
                  <a:tcPr marL="91425" marR="91425" marT="91425" marB="91425">
                    <a:solidFill>
                      <a:srgbClr val="FDEDF2"/>
                    </a:solidFill>
                  </a:tcPr>
                </a:tc>
                <a:tc>
                  <a:txBody>
                    <a:bodyPr/>
                    <a:lstStyle/>
                    <a:p>
                      <a:pPr marL="171450" lvl="0" indent="-171450" algn="l"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complaint raised will be forwarded to the technical assistant assigned that project to resolve.</a:t>
                      </a:r>
                    </a:p>
                    <a:p>
                      <a:pPr marL="0" lvl="0" indent="0" algn="l" rtl="0">
                        <a:spcBef>
                          <a:spcPts val="0"/>
                        </a:spcBef>
                        <a:spcAft>
                          <a:spcPts val="0"/>
                        </a:spcAft>
                        <a:buFont typeface="Arial" panose="020B0604020202020204" pitchFamily="34" charset="0"/>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2"/>
                  </a:ext>
                </a:extLst>
              </a:tr>
              <a:tr h="929150">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What is the client’s touchpoint with the business?</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IT department/technical support then goes on to resolve the issue and via the ticketing system, informs the client that the issue raised has been resolved. </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Further monitoring of the situation will be done in order to correct the system glitches that create the issues.</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By virtue of the ticketing system, there’s a means in place which grants clients access too information.</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information storage helps client to gather information on processes that are either harmful or helpful to business.</a:t>
                      </a:r>
                    </a:p>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 also enables decision making process.</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The ticketing system serves as an accountability system that keeps them aware of the issues they have yet to address.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3"/>
                  </a:ext>
                </a:extLst>
              </a:tr>
              <a:tr h="929150">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How does the above section differ than the current or previous state?</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171450" lvl="0" indent="-171450" algn="l"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Direct contact between the client and the IT department/technical support enables faster resolution of complaints. </a:t>
                      </a:r>
                    </a:p>
                    <a:p>
                      <a:pPr marL="171450" lvl="0" indent="-171450" algn="l"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 also leaves a trail which clients ca visit when confronted with similar situations.</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lvl="0" indent="-171450" algn="just"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Even though in the old system someone from technical support will call or speak to the concerned employee to check if the issue has been rectified, with the ticketing system a trail is left which can always be revisited by the client to monitor the progress of the complaint lodged.</a:t>
                      </a:r>
                    </a:p>
                    <a:p>
                      <a:pPr marL="0" lvl="0" indent="0" algn="just" rtl="0">
                        <a:spcBef>
                          <a:spcPts val="0"/>
                        </a:spcBef>
                        <a:spcAft>
                          <a:spcPts val="0"/>
                        </a:spcAft>
                        <a:buFont typeface="Arial" panose="020B0604020202020204" pitchFamily="34" charset="0"/>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lvl="0" indent="-171450" algn="l"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internal clients don’t have to emails to monitor the complaints lodged.  They can track their complaints via the ticketing system</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4"/>
                  </a:ext>
                </a:extLst>
              </a:tr>
              <a:tr h="893475">
                <a:tc>
                  <a:txBody>
                    <a:bodyPr/>
                    <a:lstStyle/>
                    <a:p>
                      <a:pPr marL="0" lvl="0" indent="0" algn="just" rtl="0">
                        <a:spcBef>
                          <a:spcPts val="0"/>
                        </a:spcBef>
                        <a:spcAft>
                          <a:spcPts val="0"/>
                        </a:spcAft>
                        <a:buNone/>
                      </a:pPr>
                      <a:r>
                        <a:rPr lang="en" sz="1200" i="0" dirty="0">
                          <a:latin typeface="Times New Roman" panose="02020603050405020304" pitchFamily="18" charset="0"/>
                          <a:cs typeface="Times New Roman" panose="02020603050405020304" pitchFamily="18" charset="0"/>
                        </a:rPr>
                        <a:t>Why do we feel this will alter the c</a:t>
                      </a:r>
                      <a:r>
                        <a:rPr lang="en-US" sz="1200" i="0" dirty="0">
                          <a:latin typeface="Times New Roman" panose="02020603050405020304" pitchFamily="18" charset="0"/>
                          <a:cs typeface="Times New Roman" panose="02020603050405020304" pitchFamily="18" charset="0"/>
                        </a:rPr>
                        <a:t>clients </a:t>
                      </a:r>
                      <a:r>
                        <a:rPr lang="en" sz="1200" i="0" dirty="0">
                          <a:latin typeface="Times New Roman" panose="02020603050405020304" pitchFamily="18" charset="0"/>
                          <a:cs typeface="Times New Roman" panose="02020603050405020304" pitchFamily="18" charset="0"/>
                        </a:rPr>
                        <a:t> journey?</a:t>
                      </a:r>
                      <a:endParaRPr sz="1200" i="0"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This will alter the clients journey because when the clients issues are resolved faster, the client will become more effective at their job.  </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When these internal clients have access to timely information, the decisions taken would be reflective of the current reality of the company’s activities in terms of payment packages, demographics, market share, and customer needs.</a:t>
                      </a: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tc>
                  <a:txBody>
                    <a:bodyPr/>
                    <a:lstStyle/>
                    <a:p>
                      <a:pPr marL="171450" lvl="0" indent="-171450" algn="l" rtl="0">
                        <a:spcBef>
                          <a:spcPts val="0"/>
                        </a:spcBef>
                        <a:spcAft>
                          <a:spcPts val="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With more information, and automated processes, technical support with be able to provide more personalized services to both external and internal clients. </a:t>
                      </a:r>
                    </a:p>
                    <a:p>
                      <a:pPr marL="0" lvl="0" indent="0" algn="l" rtl="0">
                        <a:spcBef>
                          <a:spcPts val="0"/>
                        </a:spcBef>
                        <a:spcAft>
                          <a:spcPts val="0"/>
                        </a:spcAft>
                        <a:buFont typeface="Arial" panose="020B0604020202020204" pitchFamily="34" charset="0"/>
                        <a:buNone/>
                      </a:pPr>
                      <a:endParaRPr sz="1200" dirty="0">
                        <a:latin typeface="Times New Roman" panose="02020603050405020304" pitchFamily="18" charset="0"/>
                        <a:cs typeface="Times New Roman" panose="02020603050405020304" pitchFamily="18" charset="0"/>
                      </a:endParaRPr>
                    </a:p>
                  </a:txBody>
                  <a:tcPr marL="91425" marR="91425" marT="91425" marB="91425">
                    <a:solidFill>
                      <a:srgbClr val="FDEDF2"/>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9600835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2103</Words>
  <Application>Microsoft Office PowerPoint</Application>
  <PresentationFormat>On-screen Show (16:9)</PresentationFormat>
  <Paragraphs>163</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Simple Light</vt:lpstr>
      <vt:lpstr>  SUPPORT TICKETING SYSTEM ASIS Customer Journey Map        ASIS Process Workflow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27</cp:revision>
  <dcterms:modified xsi:type="dcterms:W3CDTF">2020-12-10T19:37:52Z</dcterms:modified>
</cp:coreProperties>
</file>