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18F"/>
    <a:srgbClr val="3B3838"/>
    <a:srgbClr val="272727"/>
    <a:srgbClr val="FFFFFF"/>
    <a:srgbClr val="F5F6F7"/>
    <a:srgbClr val="39C2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83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3" d="2"/>
        <a:sy n="3" d="2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1B7D9-E724-4C17-86E5-12598F2C86E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F662-128F-4FD4-96DE-5DE11104BD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8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BF662-128F-4FD4-96DE-5DE11104BD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50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2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9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595E-C8B1-4D27-8802-D1E08209B4D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7801-68F7-4495-B541-9D80D7640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101494" y="727852"/>
            <a:ext cx="3152331" cy="1380792"/>
            <a:chOff x="8309816" y="5278861"/>
            <a:chExt cx="4182895" cy="183220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25FA03-3896-4D8E-9490-56523A3A63AA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326152" y="683689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2851042" y="1059401"/>
            <a:ext cx="6399256" cy="8457057"/>
            <a:chOff x="1017314" y="672373"/>
            <a:chExt cx="3586999" cy="62329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017314" y="672373"/>
              <a:ext cx="3586999" cy="3474136"/>
            </a:xfrm>
            <a:prstGeom prst="roundRect">
              <a:avLst>
                <a:gd name="adj" fmla="val 762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301031" y="848829"/>
              <a:ext cx="3060762" cy="60564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8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8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24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5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7" y="898683"/>
            <a:ext cx="10373094" cy="661286"/>
            <a:chOff x="1532696" y="111425"/>
            <a:chExt cx="5345344" cy="1103624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6" y="111425"/>
              <a:ext cx="1341800" cy="1075191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63251" y="136383"/>
              <a:ext cx="5314789" cy="1078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TensorFlow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2BB01C-90D2-4B97-AE99-6E796E0A2042}"/>
              </a:ext>
            </a:extLst>
          </p:cNvPr>
          <p:cNvGrpSpPr/>
          <p:nvPr/>
        </p:nvGrpSpPr>
        <p:grpSpPr>
          <a:xfrm>
            <a:off x="4381595" y="913638"/>
            <a:ext cx="3490734" cy="3014526"/>
            <a:chOff x="5429461" y="1700481"/>
            <a:chExt cx="4755660" cy="41068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D2ACC8-A73C-492C-BD26-3C95282C3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166" t="38303" r="20686" b="33042"/>
            <a:stretch/>
          </p:blipFill>
          <p:spPr>
            <a:xfrm>
              <a:off x="5429463" y="1700481"/>
              <a:ext cx="4755658" cy="373535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C50136-F3D7-4636-AF03-2B52246987E5}"/>
                </a:ext>
              </a:extLst>
            </p:cNvPr>
            <p:cNvSpPr/>
            <p:nvPr/>
          </p:nvSpPr>
          <p:spPr>
            <a:xfrm>
              <a:off x="5759758" y="4143147"/>
              <a:ext cx="4140145" cy="11255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23A517-04A7-42B8-9691-F8DBFA68D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247" t="57137" r="22490" b="34575"/>
            <a:stretch/>
          </p:blipFill>
          <p:spPr>
            <a:xfrm>
              <a:off x="5851489" y="3880286"/>
              <a:ext cx="3919855" cy="1118558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F77F250-79DF-4303-A6B7-14F44EADF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182" t="57394" r="20670" b="36107"/>
            <a:stretch/>
          </p:blipFill>
          <p:spPr>
            <a:xfrm>
              <a:off x="5429461" y="4960180"/>
              <a:ext cx="4755659" cy="847191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44CE8B8-F4F0-421B-9D05-E1CC3CDF4E00}"/>
              </a:ext>
            </a:extLst>
          </p:cNvPr>
          <p:cNvSpPr txBox="1"/>
          <p:nvPr/>
        </p:nvSpPr>
        <p:spPr>
          <a:xfrm>
            <a:off x="7880912" y="844874"/>
            <a:ext cx="241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used </a:t>
            </a:r>
            <a:r>
              <a:rPr lang="en-US" sz="1600" b="1" dirty="0">
                <a:solidFill>
                  <a:srgbClr val="5AB1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keras functional API 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it provides a more flexible interface for model creation.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5DF679-95E5-4CC0-A697-C8DE86BF2820}"/>
              </a:ext>
            </a:extLst>
          </p:cNvPr>
          <p:cNvSpPr txBox="1"/>
          <p:nvPr/>
        </p:nvSpPr>
        <p:spPr>
          <a:xfrm>
            <a:off x="998391" y="1614551"/>
            <a:ext cx="315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5AB1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TensorFlow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an open source platform for machine learning. We used TensorFlow as it allows us to </a:t>
            </a:r>
            <a:r>
              <a:rPr lang="en-US" sz="1600" b="1" dirty="0">
                <a:solidFill>
                  <a:srgbClr val="5AB1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quickly iterate over different solutions/hyperparameters 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well as  because TensorFlow models compile to C++, meaning they are </a:t>
            </a:r>
            <a:r>
              <a:rPr lang="en-US" sz="1600" b="1" dirty="0">
                <a:solidFill>
                  <a:srgbClr val="5AB1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better optimized 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 python code can be.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DFB543-4BB6-4494-B06C-E191CA33DC44}"/>
              </a:ext>
            </a:extLst>
          </p:cNvPr>
          <p:cNvGrpSpPr/>
          <p:nvPr/>
        </p:nvGrpSpPr>
        <p:grpSpPr>
          <a:xfrm>
            <a:off x="1131008" y="4029022"/>
            <a:ext cx="6774850" cy="2620492"/>
            <a:chOff x="1131008" y="4029022"/>
            <a:chExt cx="6774850" cy="262049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5AF2E6B-2B1A-47AD-9E96-80465A1B179C}"/>
                </a:ext>
              </a:extLst>
            </p:cNvPr>
            <p:cNvSpPr/>
            <p:nvPr/>
          </p:nvSpPr>
          <p:spPr>
            <a:xfrm>
              <a:off x="1131009" y="4029022"/>
              <a:ext cx="6741320" cy="2620492"/>
            </a:xfrm>
            <a:prstGeom prst="roundRect">
              <a:avLst>
                <a:gd name="adj" fmla="val 3721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F2DFE0-C2FD-41F5-A6DA-8E0EF3F8ED6D}"/>
                </a:ext>
              </a:extLst>
            </p:cNvPr>
            <p:cNvSpPr/>
            <p:nvPr/>
          </p:nvSpPr>
          <p:spPr>
            <a:xfrm>
              <a:off x="1131008" y="4081803"/>
              <a:ext cx="6096000" cy="25391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TensorFlow example dataflow from their GitHub Repo</a:t>
              </a:r>
            </a:p>
            <a:p>
              <a:endParaRPr lang="en-GB" sz="1200" dirty="0">
                <a:solidFill>
                  <a:schemeClr val="bg1"/>
                </a:solidFill>
              </a:endParaRP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input_image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tf.constant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([[[[1.], [1.], [2.], [4.]],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...                           [[2.], [2.], [3.], [2.]],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...                           [[4.], [1.], [1.], [1.]],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...                           [[2.], [2.], [1.], [4.]]]]) 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output =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tf.constant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([[[[1], [0]],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...                       [[0], [1]]]]) 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model =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tf.keras.models.Sequential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model.add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(tf.keras.layers.MaxPooling2D(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pool_size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=(2, 2), 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...   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input_shape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=(4,4,1)))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model.compile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adam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mean_squared_error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model.predict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input_image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, steps=1)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array([[[[2.],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       [4.]],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      [[4.],</a:t>
              </a:r>
            </a:p>
            <a:p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       [4.]]]], </a:t>
              </a:r>
              <a:r>
                <a:rPr lang="en-GB" sz="9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dtype</a:t>
              </a:r>
              <a:r>
                <a:rPr lang="en-GB" sz="9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=float32)</a:t>
              </a:r>
              <a:endParaRPr lang="en-GB" sz="1200" b="1" kern="1400" dirty="0">
                <a:solidFill>
                  <a:schemeClr val="bg1">
                    <a:lumMod val="85000"/>
                  </a:schemeClr>
                </a:solidFill>
                <a:highlight>
                  <a:srgbClr val="272727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2BF5D1BE-E661-46F3-A1AD-106389DC78BF}"/>
                </a:ext>
              </a:extLst>
            </p:cNvPr>
            <p:cNvSpPr/>
            <p:nvPr/>
          </p:nvSpPr>
          <p:spPr>
            <a:xfrm>
              <a:off x="5302131" y="4500851"/>
              <a:ext cx="116949" cy="778295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6E7CA4D-3F0B-4D9E-BD77-6DB5FC580741}"/>
                </a:ext>
              </a:extLst>
            </p:cNvPr>
            <p:cNvSpPr txBox="1"/>
            <p:nvPr/>
          </p:nvSpPr>
          <p:spPr>
            <a:xfrm>
              <a:off x="5494620" y="4715789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Get input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4FCC59-1C5F-43D3-9784-7D03DAC4C563}"/>
                </a:ext>
              </a:extLst>
            </p:cNvPr>
            <p:cNvSpPr txBox="1"/>
            <p:nvPr/>
          </p:nvSpPr>
          <p:spPr>
            <a:xfrm>
              <a:off x="5494620" y="5327742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Define model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04A4B3-8634-4EB3-81D2-604EF5B8F049}"/>
                </a:ext>
              </a:extLst>
            </p:cNvPr>
            <p:cNvSpPr txBox="1"/>
            <p:nvPr/>
          </p:nvSpPr>
          <p:spPr>
            <a:xfrm>
              <a:off x="5494620" y="5666047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Compile &amp; train model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304774-18C0-4343-9058-C942D6528A85}"/>
                </a:ext>
              </a:extLst>
            </p:cNvPr>
            <p:cNvSpPr txBox="1"/>
            <p:nvPr/>
          </p:nvSpPr>
          <p:spPr>
            <a:xfrm>
              <a:off x="5494620" y="6039618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Make predictions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FA471BFB-53B4-42FE-BCF9-55D3EB86B8A2}"/>
                </a:ext>
              </a:extLst>
            </p:cNvPr>
            <p:cNvSpPr/>
            <p:nvPr/>
          </p:nvSpPr>
          <p:spPr>
            <a:xfrm>
              <a:off x="5302131" y="5309047"/>
              <a:ext cx="109847" cy="389148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E972DDA8-5B05-4AFC-B91F-3E4556F4A968}"/>
                </a:ext>
              </a:extLst>
            </p:cNvPr>
            <p:cNvSpPr/>
            <p:nvPr/>
          </p:nvSpPr>
          <p:spPr>
            <a:xfrm>
              <a:off x="5302131" y="5722323"/>
              <a:ext cx="109847" cy="214327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Right Brace 125">
              <a:extLst>
                <a:ext uri="{FF2B5EF4-FFF2-40B4-BE49-F238E27FC236}">
                  <a16:creationId xmlns:a16="http://schemas.microsoft.com/office/drawing/2014/main" id="{0D101676-2445-4551-B120-CF8B2FA99F36}"/>
                </a:ext>
              </a:extLst>
            </p:cNvPr>
            <p:cNvSpPr/>
            <p:nvPr/>
          </p:nvSpPr>
          <p:spPr>
            <a:xfrm>
              <a:off x="5302131" y="5955264"/>
              <a:ext cx="109847" cy="515424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137ADC3-7D0F-4050-8F92-28BF5333588E}"/>
              </a:ext>
            </a:extLst>
          </p:cNvPr>
          <p:cNvGrpSpPr/>
          <p:nvPr/>
        </p:nvGrpSpPr>
        <p:grpSpPr>
          <a:xfrm>
            <a:off x="7966706" y="2183699"/>
            <a:ext cx="10373094" cy="422052"/>
            <a:chOff x="1532696" y="111427"/>
            <a:chExt cx="5345344" cy="704365"/>
          </a:xfrm>
        </p:grpSpPr>
        <p:sp>
          <p:nvSpPr>
            <p:cNvPr id="129" name="Rounded Rectangle 20">
              <a:extLst>
                <a:ext uri="{FF2B5EF4-FFF2-40B4-BE49-F238E27FC236}">
                  <a16:creationId xmlns:a16="http://schemas.microsoft.com/office/drawing/2014/main" id="{F0EF8DA2-8366-404E-BD8C-7F2CE843EB21}"/>
                </a:ext>
              </a:extLst>
            </p:cNvPr>
            <p:cNvSpPr/>
            <p:nvPr/>
          </p:nvSpPr>
          <p:spPr>
            <a:xfrm>
              <a:off x="1532696" y="111427"/>
              <a:ext cx="2000272" cy="704365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F529D17-41B9-4FBA-BFF8-3D43F56B8C9D}"/>
                </a:ext>
              </a:extLst>
            </p:cNvPr>
            <p:cNvSpPr/>
            <p:nvPr/>
          </p:nvSpPr>
          <p:spPr>
            <a:xfrm>
              <a:off x="1563251" y="136383"/>
              <a:ext cx="5314789" cy="6677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Companies that use TensorFlow</a:t>
              </a:r>
            </a:p>
          </p:txBody>
        </p:sp>
      </p:grpSp>
      <p:pic>
        <p:nvPicPr>
          <p:cNvPr id="1026" name="Picture 2" descr="Image result for airbnb">
            <a:extLst>
              <a:ext uri="{FF2B5EF4-FFF2-40B4-BE49-F238E27FC236}">
                <a16:creationId xmlns:a16="http://schemas.microsoft.com/office/drawing/2014/main" id="{D9F9EFF1-E7AD-4B8A-A76C-E3D7F991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13" y="2733665"/>
            <a:ext cx="664402" cy="7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irbus">
            <a:extLst>
              <a:ext uri="{FF2B5EF4-FFF2-40B4-BE49-F238E27FC236}">
                <a16:creationId xmlns:a16="http://schemas.microsoft.com/office/drawing/2014/main" id="{7C2F0557-C36A-44D0-88AB-7EB928D0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678" y="4795150"/>
            <a:ext cx="1553411" cy="2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m">
            <a:extLst>
              <a:ext uri="{FF2B5EF4-FFF2-40B4-BE49-F238E27FC236}">
                <a16:creationId xmlns:a16="http://schemas.microsoft.com/office/drawing/2014/main" id="{557FEBA1-4C60-4C38-90FC-83C4C150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60" y="3220590"/>
            <a:ext cx="901239" cy="27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&quot;">
            <a:extLst>
              <a:ext uri="{FF2B5EF4-FFF2-40B4-BE49-F238E27FC236}">
                <a16:creationId xmlns:a16="http://schemas.microsoft.com/office/drawing/2014/main" id="{262AC14E-5126-409F-8605-C8AC26614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t="13624" r="9546" b="13624"/>
          <a:stretch/>
        </p:blipFill>
        <p:spPr bwMode="auto">
          <a:xfrm>
            <a:off x="9736263" y="3586037"/>
            <a:ext cx="1243084" cy="11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E">
            <a:extLst>
              <a:ext uri="{FF2B5EF4-FFF2-40B4-BE49-F238E27FC236}">
                <a16:creationId xmlns:a16="http://schemas.microsoft.com/office/drawing/2014/main" id="{E3A719D0-757A-425A-8D6C-BA2253937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r="13399"/>
          <a:stretch/>
        </p:blipFill>
        <p:spPr bwMode="auto">
          <a:xfrm>
            <a:off x="8943003" y="4593207"/>
            <a:ext cx="705170" cy="7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oca cola logo&quot;">
            <a:extLst>
              <a:ext uri="{FF2B5EF4-FFF2-40B4-BE49-F238E27FC236}">
                <a16:creationId xmlns:a16="http://schemas.microsoft.com/office/drawing/2014/main" id="{4F740892-5D9D-4FCE-BD44-3B2C2DE2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75" y="3578502"/>
            <a:ext cx="919794" cy="5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ntel">
            <a:extLst>
              <a:ext uri="{FF2B5EF4-FFF2-40B4-BE49-F238E27FC236}">
                <a16:creationId xmlns:a16="http://schemas.microsoft.com/office/drawing/2014/main" id="{39765A43-13CF-464D-A1B4-D7B628E10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6" b="14536"/>
          <a:stretch/>
        </p:blipFill>
        <p:spPr bwMode="auto">
          <a:xfrm>
            <a:off x="11072815" y="3449938"/>
            <a:ext cx="778513" cy="5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enovo logo&quot;">
            <a:extLst>
              <a:ext uri="{FF2B5EF4-FFF2-40B4-BE49-F238E27FC236}">
                <a16:creationId xmlns:a16="http://schemas.microsoft.com/office/drawing/2014/main" id="{FA699645-6F9E-40CA-9F8B-A08491BB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99" y="2736784"/>
            <a:ext cx="1202129" cy="4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aypal">
            <a:extLst>
              <a:ext uri="{FF2B5EF4-FFF2-40B4-BE49-F238E27FC236}">
                <a16:creationId xmlns:a16="http://schemas.microsoft.com/office/drawing/2014/main" id="{9766479F-25E5-4C3E-9B5F-BCEEDC8B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73" y="3208364"/>
            <a:ext cx="962841" cy="25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qualcomm logo&quot;">
            <a:extLst>
              <a:ext uri="{FF2B5EF4-FFF2-40B4-BE49-F238E27FC236}">
                <a16:creationId xmlns:a16="http://schemas.microsoft.com/office/drawing/2014/main" id="{B2C9A945-08E9-43FE-A1AB-13A2D0FB4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2" b="36938"/>
          <a:stretch/>
        </p:blipFill>
        <p:spPr bwMode="auto">
          <a:xfrm>
            <a:off x="7943094" y="5128205"/>
            <a:ext cx="906661" cy="2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twitter logo&quot;">
            <a:extLst>
              <a:ext uri="{FF2B5EF4-FFF2-40B4-BE49-F238E27FC236}">
                <a16:creationId xmlns:a16="http://schemas.microsoft.com/office/drawing/2014/main" id="{A5448EA9-0E44-49E7-8CD9-D7AADB5BF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11256" r="18784" b="9526"/>
          <a:stretch/>
        </p:blipFill>
        <p:spPr bwMode="auto">
          <a:xfrm>
            <a:off x="11072815" y="2723436"/>
            <a:ext cx="780503" cy="6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md">
            <a:extLst>
              <a:ext uri="{FF2B5EF4-FFF2-40B4-BE49-F238E27FC236}">
                <a16:creationId xmlns:a16="http://schemas.microsoft.com/office/drawing/2014/main" id="{D1AC950C-170A-484F-9B80-DC3A9DD6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71" y="4336731"/>
            <a:ext cx="708055" cy="1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nvidia&quot;">
            <a:extLst>
              <a:ext uri="{FF2B5EF4-FFF2-40B4-BE49-F238E27FC236}">
                <a16:creationId xmlns:a16="http://schemas.microsoft.com/office/drawing/2014/main" id="{C6D6200E-5FDF-4F53-88BF-82A579BF0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7" t="19748" r="13997" b="19748"/>
          <a:stretch/>
        </p:blipFill>
        <p:spPr bwMode="auto">
          <a:xfrm>
            <a:off x="11076642" y="4062771"/>
            <a:ext cx="774874" cy="65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uber">
            <a:extLst>
              <a:ext uri="{FF2B5EF4-FFF2-40B4-BE49-F238E27FC236}">
                <a16:creationId xmlns:a16="http://schemas.microsoft.com/office/drawing/2014/main" id="{311F11E4-E61F-4002-8098-8168F489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71" y="4178459"/>
            <a:ext cx="906661" cy="90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deepmind&quot;">
            <a:extLst>
              <a:ext uri="{FF2B5EF4-FFF2-40B4-BE49-F238E27FC236}">
                <a16:creationId xmlns:a16="http://schemas.microsoft.com/office/drawing/2014/main" id="{C4EF483B-DCA7-4873-8A75-DFEA68A6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3" t="16483" r="15983" b="16483"/>
          <a:stretch/>
        </p:blipFill>
        <p:spPr bwMode="auto">
          <a:xfrm>
            <a:off x="8950270" y="3579408"/>
            <a:ext cx="718154" cy="7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ebay">
            <a:extLst>
              <a:ext uri="{FF2B5EF4-FFF2-40B4-BE49-F238E27FC236}">
                <a16:creationId xmlns:a16="http://schemas.microsoft.com/office/drawing/2014/main" id="{7A82930F-FF55-44E2-9481-FA04019C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42" y="2731900"/>
            <a:ext cx="995558" cy="3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snapchat">
            <a:extLst>
              <a:ext uri="{FF2B5EF4-FFF2-40B4-BE49-F238E27FC236}">
                <a16:creationId xmlns:a16="http://schemas.microsoft.com/office/drawing/2014/main" id="{64AA9259-5C37-41E2-A327-24EC737C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87" y="5417304"/>
            <a:ext cx="826759" cy="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xiaomi">
            <a:extLst>
              <a:ext uri="{FF2B5EF4-FFF2-40B4-BE49-F238E27FC236}">
                <a16:creationId xmlns:a16="http://schemas.microsoft.com/office/drawing/2014/main" id="{2DD711DA-D9C4-4F38-B9E9-CEABC3590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19140" r="14124" b="21201"/>
          <a:stretch/>
        </p:blipFill>
        <p:spPr bwMode="auto">
          <a:xfrm>
            <a:off x="8868649" y="5421046"/>
            <a:ext cx="779524" cy="6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TikTok">
            <a:extLst>
              <a:ext uri="{FF2B5EF4-FFF2-40B4-BE49-F238E27FC236}">
                <a16:creationId xmlns:a16="http://schemas.microsoft.com/office/drawing/2014/main" id="{206BC3CD-E1D7-41D1-802D-3A949627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63" y="3211073"/>
            <a:ext cx="293320" cy="2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dropbox">
            <a:extLst>
              <a:ext uri="{FF2B5EF4-FFF2-40B4-BE49-F238E27FC236}">
                <a16:creationId xmlns:a16="http://schemas.microsoft.com/office/drawing/2014/main" id="{3D4E4C9B-5043-42D1-AB0D-870BC51A8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/>
          <a:stretch/>
        </p:blipFill>
        <p:spPr bwMode="auto">
          <a:xfrm>
            <a:off x="9745059" y="5167676"/>
            <a:ext cx="734649" cy="6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7" y="898683"/>
            <a:ext cx="10454655" cy="646452"/>
            <a:chOff x="1532696" y="111425"/>
            <a:chExt cx="5387373" cy="1078868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6" y="111425"/>
              <a:ext cx="1237089" cy="1075191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314789" cy="1078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Final code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DA8137-5530-4EF3-A565-D753510A584A}"/>
              </a:ext>
            </a:extLst>
          </p:cNvPr>
          <p:cNvSpPr/>
          <p:nvPr/>
        </p:nvSpPr>
        <p:spPr>
          <a:xfrm>
            <a:off x="1433406" y="1628795"/>
            <a:ext cx="9802837" cy="6001643"/>
          </a:xfrm>
          <a:prstGeom prst="rect">
            <a:avLst/>
          </a:prstGeom>
        </p:spPr>
        <p:txBody>
          <a:bodyPr wrap="square" numCol="4">
            <a:spAutoFit/>
          </a:bodyPr>
          <a:lstStyle/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keras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layers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Dense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LSTM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Dropout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Bidirectional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keras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load_model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numpy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as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np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random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as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rand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math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log10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log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datetime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firebase_admin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firebase_admin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credentials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storage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urllib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request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urlretrieve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from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flask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Flask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request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json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threading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import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requests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retrain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epochs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fit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epochs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epochs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model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timesteps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variation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0.1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generations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best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variations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variation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variations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variation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temp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timesteps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index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normal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variations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!=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index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errors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]))[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error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sum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([((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abs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/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4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))])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best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generations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temp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timesteps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index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normal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variations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!=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index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errors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]))[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error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sum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([((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abs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/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4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))])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best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best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start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attainments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models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y_test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simulate_users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input_shape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07178"/>
                </a:solidFill>
                <a:latin typeface="Consolas" panose="020B0609020204030204" pitchFamily="49" charset="0"/>
              </a:rPr>
              <a:t>None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output_shape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model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build_model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fit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epochs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250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batch_size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2800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validation_data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models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simulate_users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variation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datapoints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periods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3000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generate_input_data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periods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datapoints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y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generate_output_data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variation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y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format_output_data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[: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[: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x_test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y_test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build_model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input_shape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output_shape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input_subject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Input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layer_1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Bidirectional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LSTM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128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recurrent_dropout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input_subject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Dense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output_shape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activation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sigmoid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')(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layer_1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model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input_subject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compile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loss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optimizer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='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adam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metrics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=['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accuracy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'])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model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generate_input_data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periods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datapoints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list_of_subject_idxs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sample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subjects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subject_idxs_with_rests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subject_idxs_with_rests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list_of_subject_idxs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datapoint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periods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choice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subject_idxs_with_rests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subject_ohe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linspace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subject_ohe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subject_ohe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datapoint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x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list_of_subject_idxs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generate_output_data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variation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0.02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adj_break_weighting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0.6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adj_subj_weighting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0.2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y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j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datapoint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enumerate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length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efficient_time_studied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grade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period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enumerate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distance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length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rest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same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rest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C792EA"/>
                </a:solidFill>
                <a:latin typeface="Consolas" panose="020B0609020204030204" pitchFamily="49" charset="0"/>
              </a:rPr>
              <a:t>elif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datapoint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period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same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F78C6A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efficient_time_studied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period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dist_weighting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distance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adj_break_weighting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rest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adj_subj_weighting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same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subject_idxs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j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grade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normal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2.37089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0.602646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3.63039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0.330035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log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0.3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0.9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efficient_time_studied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])),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variation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grade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grade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.: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grade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grade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y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y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format_output_data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F78C6A"/>
                </a:solidFill>
                <a:latin typeface="Consolas" panose="020B0609020204030204" pitchFamily="49" charset="0"/>
              </a:rPr>
              <a:t>y_unformatted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y_formatted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y_unformatted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/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9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y_formatted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generate_timetable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epochs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training_data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*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this multiplier can be optimised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training_data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!=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[]: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model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retrain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load_model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model_attainment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_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.h5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training_data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training_data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epochs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model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load_model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model_attainment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_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.h5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prediction_data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past_grades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prediction_data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prediction_data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hours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output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To make the models (they should be in firebase so this is commented out)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'''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models = start(8)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for 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 in range(4):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  filename = 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model_attainment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_" + str(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 + 5) + ".h5"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  models[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].save(filename)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'''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firebase credentials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credentials_for_json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{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type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service_account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project_id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maximise-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uk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private_key_id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private_key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client_email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“ 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client_id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auth_uri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token_uri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auth_provider_x509_cert_url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client_x509_cert_url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 REMOVED 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with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open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credentials.json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w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")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as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write_file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json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dump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credentials_for_json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write_file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load models from firebase on </a:t>
            </a:r>
            <a:r>
              <a:rPr lang="en-GB" sz="500" i="1" dirty="0" err="1">
                <a:solidFill>
                  <a:srgbClr val="4F6875"/>
                </a:solidFill>
                <a:latin typeface="Consolas" panose="020B0609020204030204" pitchFamily="49" charset="0"/>
              </a:rPr>
              <a:t>startup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cred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credentials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Certificate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credentials.json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app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firebase_admin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initialize_app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cred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{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storageBucket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maximise-uk.appspot.com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name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storage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bucket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storage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bucket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89DDF3"/>
              </a:solidFill>
              <a:latin typeface="Consolas" panose="020B0609020204030204" pitchFamily="49" charset="0"/>
            </a:endParaRPr>
          </a:p>
          <a:p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9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blob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bucket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blob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C792EA"/>
                </a:solidFill>
                <a:latin typeface="Consolas" panose="020B0609020204030204" pitchFamily="49" charset="0"/>
              </a:rPr>
              <a:t>f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"model_attainment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_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{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}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.h5"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urlretrieve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blob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generate_signed_url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datetime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timedelta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seconds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300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method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GET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'),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C792EA"/>
                </a:solidFill>
                <a:latin typeface="Consolas" panose="020B0609020204030204" pitchFamily="49" charset="0"/>
              </a:rPr>
              <a:t>f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'model_attainment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_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{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}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.h5'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run flask program that runs the ml function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#print(</a:t>
            </a:r>
            <a:r>
              <a:rPr lang="en-GB" sz="500" i="1" dirty="0" err="1">
                <a:solidFill>
                  <a:srgbClr val="4F6875"/>
                </a:solidFill>
                <a:latin typeface="Consolas" panose="020B0609020204030204" pitchFamily="49" charset="0"/>
              </a:rPr>
              <a:t>socket.gethostbyname</a:t>
            </a: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(</a:t>
            </a:r>
            <a:r>
              <a:rPr lang="en-GB" sz="500" i="1" dirty="0" err="1">
                <a:solidFill>
                  <a:srgbClr val="4F6875"/>
                </a:solidFill>
                <a:latin typeface="Consolas" panose="020B0609020204030204" pitchFamily="49" charset="0"/>
              </a:rPr>
              <a:t>socket.getfqdn</a:t>
            </a: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(</a:t>
            </a:r>
            <a:r>
              <a:rPr lang="en-GB" sz="500" i="1" dirty="0" err="1">
                <a:solidFill>
                  <a:srgbClr val="4F6875"/>
                </a:solidFill>
                <a:latin typeface="Consolas" panose="020B0609020204030204" pitchFamily="49" charset="0"/>
              </a:rPr>
              <a:t>socket.gethostname</a:t>
            </a: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())))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app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Flask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__name__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@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app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route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/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methods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=["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POST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"])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generate_ml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():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inputs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request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get_json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output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generate_timetable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str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threading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Thread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target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app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run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kwargs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={'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host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':'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0.0.0.0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','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port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':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80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}).</a:t>
            </a:r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start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500" i="1" dirty="0">
                <a:solidFill>
                  <a:srgbClr val="4F6875"/>
                </a:solidFill>
                <a:latin typeface="Consolas" panose="020B0609020204030204" pitchFamily="49" charset="0"/>
              </a:rPr>
              <a:t>## make a request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inputs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{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attainment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training_data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{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x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[[[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]]],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y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9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8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5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]]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prediction_data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{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past_grades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6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 err="1">
                <a:solidFill>
                  <a:srgbClr val="C3E88D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7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hours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":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>
                <a:solidFill>
                  <a:srgbClr val="F78C6A"/>
                </a:solidFill>
                <a:latin typeface="Consolas" panose="020B0609020204030204" pitchFamily="49" charset="0"/>
              </a:rPr>
              <a:t>20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}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r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requests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82AAFF"/>
                </a:solidFill>
                <a:latin typeface="Consolas" panose="020B0609020204030204" pitchFamily="49" charset="0"/>
              </a:rPr>
              <a:t>post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("</a:t>
            </a:r>
            <a:r>
              <a:rPr lang="en-GB" sz="500" dirty="0">
                <a:solidFill>
                  <a:srgbClr val="C3E88D"/>
                </a:solidFill>
                <a:latin typeface="Consolas" panose="020B0609020204030204" pitchFamily="49" charset="0"/>
              </a:rPr>
              <a:t>http://172.28.0.2/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",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json 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500" dirty="0">
                <a:solidFill>
                  <a:srgbClr val="EEFFFF"/>
                </a:solidFill>
                <a:latin typeface="Consolas" panose="020B0609020204030204" pitchFamily="49" charset="0"/>
              </a:rPr>
              <a:t> inputs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500" dirty="0">
                <a:solidFill>
                  <a:srgbClr val="82AAFF"/>
                </a:solidFill>
                <a:latin typeface="Consolas" panose="020B0609020204030204" pitchFamily="49" charset="0"/>
              </a:rPr>
              <a:t>print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r</a:t>
            </a:r>
            <a:r>
              <a:rPr lang="en-GB" sz="5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500" dirty="0" err="1">
                <a:solidFill>
                  <a:srgbClr val="EEFFFF"/>
                </a:solidFill>
                <a:latin typeface="Consolas" panose="020B0609020204030204" pitchFamily="49" charset="0"/>
              </a:rPr>
              <a:t>text</a:t>
            </a:r>
            <a:r>
              <a:rPr lang="en-GB" sz="5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GB" sz="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3125" r="400" b="4347"/>
          <a:stretch/>
        </p:blipFill>
        <p:spPr>
          <a:xfrm>
            <a:off x="0" y="1226269"/>
            <a:ext cx="12192000" cy="5682532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19368912">
            <a:off x="-642455" y="-472596"/>
            <a:ext cx="2558220" cy="1120558"/>
            <a:chOff x="8309816" y="5278861"/>
            <a:chExt cx="4182895" cy="183220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A25FA03-3896-4D8E-9490-56523A3A63AA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326152" y="683689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0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3" y="898683"/>
            <a:ext cx="5562651" cy="2370080"/>
            <a:chOff x="1532694" y="111427"/>
            <a:chExt cx="5387375" cy="2370080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111427"/>
              <a:ext cx="5387375" cy="2281667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191361" cy="23698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Aim</a:t>
              </a:r>
              <a:r>
                <a:rPr lang="en-US" sz="36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:</a:t>
              </a:r>
              <a:endParaRPr lang="en-US" sz="3600" b="1" kern="1400" baseline="-250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To generate timetables for users by filling in timeslots they select given the data on the right.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916" t="54889" r="58417" b="14296"/>
          <a:stretch/>
        </p:blipFill>
        <p:spPr>
          <a:xfrm>
            <a:off x="7361284" y="887853"/>
            <a:ext cx="4584991" cy="2292497"/>
          </a:xfrm>
          <a:prstGeom prst="roundRect">
            <a:avLst>
              <a:gd name="adj" fmla="val 51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6999" t="24222" r="52167" b="54039"/>
          <a:stretch/>
        </p:blipFill>
        <p:spPr>
          <a:xfrm>
            <a:off x="1552824" y="4950513"/>
            <a:ext cx="5542520" cy="1659761"/>
          </a:xfrm>
          <a:prstGeom prst="roundRect">
            <a:avLst>
              <a:gd name="adj" fmla="val 55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5"/>
          <a:srcRect l="6999" t="45708" r="75841" b="15481"/>
          <a:stretch/>
        </p:blipFill>
        <p:spPr>
          <a:xfrm>
            <a:off x="7361284" y="3306392"/>
            <a:ext cx="2627718" cy="3343121"/>
          </a:xfrm>
          <a:prstGeom prst="roundRect">
            <a:avLst>
              <a:gd name="adj" fmla="val 33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grpSp>
        <p:nvGrpSpPr>
          <p:cNvPr id="117" name="Group 116"/>
          <p:cNvGrpSpPr/>
          <p:nvPr/>
        </p:nvGrpSpPr>
        <p:grpSpPr>
          <a:xfrm>
            <a:off x="1532693" y="2748507"/>
            <a:ext cx="5562651" cy="1944013"/>
            <a:chOff x="1532694" y="106607"/>
            <a:chExt cx="5387375" cy="1944013"/>
          </a:xfrm>
        </p:grpSpPr>
        <p:sp>
          <p:nvSpPr>
            <p:cNvPr id="118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234650"/>
              <a:ext cx="5387375" cy="1815970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96564" y="106607"/>
              <a:ext cx="5191361" cy="19389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Output</a:t>
              </a:r>
              <a:r>
                <a:rPr lang="en-US" sz="36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:</a:t>
              </a:r>
              <a:endParaRPr lang="en-US" sz="3600" b="1" kern="1400" baseline="-250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Returns a </a:t>
              </a:r>
              <a:r>
                <a:rPr lang="en-US" sz="2800" b="1" kern="1400" dirty="0" err="1">
                  <a:solidFill>
                    <a:schemeClr val="bg1"/>
                  </a:solidFill>
                  <a:latin typeface="Roboto" panose="02000000000000000000" pitchFamily="2" charset="0"/>
                </a:rPr>
                <a:t>OneHotEncoded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array of what subject to revise for each timeslot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47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3" y="898683"/>
            <a:ext cx="10454659" cy="3373825"/>
            <a:chOff x="1532694" y="111425"/>
            <a:chExt cx="5387375" cy="5630597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111425"/>
              <a:ext cx="5387375" cy="5630597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191361" cy="539332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A closer look at the input</a:t>
              </a:r>
              <a:endParaRPr lang="en-US" sz="3600" b="1" kern="1400" baseline="-250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 - Each time the model is used, we use a base model which is retrained with the data we have gathered on the user so we can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personalize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the experience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- The input data is a selection of the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past and required grades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for each subject the user is revising for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- The number of hours to revise for is also given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D648E5-274E-42FE-9C4A-E809F1D39FBD}"/>
              </a:ext>
            </a:extLst>
          </p:cNvPr>
          <p:cNvGrpSpPr/>
          <p:nvPr/>
        </p:nvGrpSpPr>
        <p:grpSpPr>
          <a:xfrm>
            <a:off x="1503133" y="4372703"/>
            <a:ext cx="7612119" cy="2292497"/>
            <a:chOff x="1168412" y="3666699"/>
            <a:chExt cx="7612119" cy="2292497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30DC3CB-2E1D-4822-87D2-EB28A47CB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16" t="54889" r="58417" b="14296"/>
            <a:stretch/>
          </p:blipFill>
          <p:spPr>
            <a:xfrm>
              <a:off x="1168412" y="3666699"/>
              <a:ext cx="4584991" cy="2292497"/>
            </a:xfrm>
            <a:prstGeom prst="roundRect">
              <a:avLst>
                <a:gd name="adj" fmla="val 519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0" endPos="28000" dist="5000" dir="5400000" sy="-100000" algn="bl" rotWithShape="0"/>
            </a:effectLst>
          </p:spPr>
        </p:pic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446617A-CEC1-476C-B30E-FAFF2E9FEE16}"/>
                </a:ext>
              </a:extLst>
            </p:cNvPr>
            <p:cNvSpPr/>
            <p:nvPr/>
          </p:nvSpPr>
          <p:spPr>
            <a:xfrm>
              <a:off x="5821258" y="4086604"/>
              <a:ext cx="62554" cy="441911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2FDB4D-0880-440E-B965-15506D60770B}"/>
                </a:ext>
              </a:extLst>
            </p:cNvPr>
            <p:cNvSpPr txBox="1"/>
            <p:nvPr/>
          </p:nvSpPr>
          <p:spPr>
            <a:xfrm>
              <a:off x="5934880" y="4114032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Training data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7C5772B-9A14-4B6A-AB6A-DF260881000A}"/>
                </a:ext>
              </a:extLst>
            </p:cNvPr>
            <p:cNvSpPr/>
            <p:nvPr/>
          </p:nvSpPr>
          <p:spPr>
            <a:xfrm>
              <a:off x="5821258" y="3891454"/>
              <a:ext cx="88600" cy="167912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10FFC8-4320-40B4-92A5-0C6229584BAC}"/>
                </a:ext>
              </a:extLst>
            </p:cNvPr>
            <p:cNvSpPr txBox="1"/>
            <p:nvPr/>
          </p:nvSpPr>
          <p:spPr>
            <a:xfrm>
              <a:off x="5934880" y="3814230"/>
              <a:ext cx="284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Base model selection data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Right Brace 119">
              <a:extLst>
                <a:ext uri="{FF2B5EF4-FFF2-40B4-BE49-F238E27FC236}">
                  <a16:creationId xmlns:a16="http://schemas.microsoft.com/office/drawing/2014/main" id="{A1E843DE-6CBB-491A-B105-F49E55B8FFAC}"/>
                </a:ext>
              </a:extLst>
            </p:cNvPr>
            <p:cNvSpPr/>
            <p:nvPr/>
          </p:nvSpPr>
          <p:spPr>
            <a:xfrm>
              <a:off x="5821258" y="4761619"/>
              <a:ext cx="88600" cy="349619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FE571567-A205-4D92-AE8F-17F4CA652717}"/>
                </a:ext>
              </a:extLst>
            </p:cNvPr>
            <p:cNvSpPr/>
            <p:nvPr/>
          </p:nvSpPr>
          <p:spPr>
            <a:xfrm>
              <a:off x="5821258" y="5149338"/>
              <a:ext cx="88600" cy="167912"/>
            </a:xfrm>
            <a:prstGeom prst="rightBrace">
              <a:avLst>
                <a:gd name="adj1" fmla="val 38171"/>
                <a:gd name="adj2" fmla="val 50000"/>
              </a:avLst>
            </a:prstGeom>
            <a:ln w="28575"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F2F6A23-6EFA-41FC-BF60-7B51124A719E}"/>
                </a:ext>
              </a:extLst>
            </p:cNvPr>
            <p:cNvSpPr txBox="1"/>
            <p:nvPr/>
          </p:nvSpPr>
          <p:spPr>
            <a:xfrm>
              <a:off x="5934880" y="502529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Hours to generate for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1C4218-F102-4868-9F08-92EE83253C93}"/>
                </a:ext>
              </a:extLst>
            </p:cNvPr>
            <p:cNvSpPr txBox="1"/>
            <p:nvPr/>
          </p:nvSpPr>
          <p:spPr>
            <a:xfrm>
              <a:off x="5934880" y="4741906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Input data</a:t>
              </a:r>
              <a:endPara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3" y="898684"/>
            <a:ext cx="10454659" cy="2091452"/>
            <a:chOff x="1532694" y="111427"/>
            <a:chExt cx="5387375" cy="3490437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111427"/>
              <a:ext cx="5387375" cy="3490437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191361" cy="33547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A closer look at the output</a:t>
              </a:r>
              <a:endParaRPr lang="en-US" sz="3600" b="1" kern="1400" baseline="-250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- Each row in the array corresponds to one timeslot.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- each column corresponds to a subject (last one is a break)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- for each prediction </a:t>
              </a:r>
            </a:p>
          </p:txBody>
        </p: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94BF2D7-6FE3-43F8-BA57-9C72FE266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9" t="45708" r="75841" b="15481"/>
          <a:stretch/>
        </p:blipFill>
        <p:spPr>
          <a:xfrm>
            <a:off x="2507346" y="3367686"/>
            <a:ext cx="2313001" cy="2942721"/>
          </a:xfrm>
          <a:prstGeom prst="roundRect">
            <a:avLst>
              <a:gd name="adj" fmla="val 33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D833CEE-E1BE-498C-9CD0-60643D86C20E}"/>
              </a:ext>
            </a:extLst>
          </p:cNvPr>
          <p:cNvGrpSpPr/>
          <p:nvPr/>
        </p:nvGrpSpPr>
        <p:grpSpPr>
          <a:xfrm>
            <a:off x="4757278" y="3427319"/>
            <a:ext cx="6833307" cy="2472869"/>
            <a:chOff x="4088761" y="3265106"/>
            <a:chExt cx="7763078" cy="28093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EA5438-45F2-4B07-BC15-B7234FD65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987" t="24623"/>
            <a:stretch/>
          </p:blipFill>
          <p:spPr>
            <a:xfrm>
              <a:off x="6084389" y="3265106"/>
              <a:ext cx="5767450" cy="2809339"/>
            </a:xfrm>
            <a:prstGeom prst="rect">
              <a:avLst/>
            </a:prstGeom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44379C-1EBC-4106-ABE4-7268D6E15873}"/>
                </a:ext>
              </a:extLst>
            </p:cNvPr>
            <p:cNvSpPr/>
            <p:nvPr/>
          </p:nvSpPr>
          <p:spPr>
            <a:xfrm>
              <a:off x="4125986" y="3288244"/>
              <a:ext cx="2584704" cy="959857"/>
            </a:xfrm>
            <a:custGeom>
              <a:avLst/>
              <a:gdLst>
                <a:gd name="connsiteX0" fmla="*/ 2779776 w 2779776"/>
                <a:gd name="connsiteY0" fmla="*/ 963880 h 1051969"/>
                <a:gd name="connsiteX1" fmla="*/ 1560576 w 2779776"/>
                <a:gd name="connsiteY1" fmla="*/ 976072 h 1051969"/>
                <a:gd name="connsiteX2" fmla="*/ 719328 w 2779776"/>
                <a:gd name="connsiteY2" fmla="*/ 147016 h 1051969"/>
                <a:gd name="connsiteX3" fmla="*/ 134112 w 2779776"/>
                <a:gd name="connsiteY3" fmla="*/ 12904 h 1051969"/>
                <a:gd name="connsiteX4" fmla="*/ 0 w 2779776"/>
                <a:gd name="connsiteY4" fmla="*/ 12904 h 1051969"/>
                <a:gd name="connsiteX0" fmla="*/ 2645664 w 2645664"/>
                <a:gd name="connsiteY0" fmla="*/ 950976 h 1039065"/>
                <a:gd name="connsiteX1" fmla="*/ 1426464 w 2645664"/>
                <a:gd name="connsiteY1" fmla="*/ 963168 h 1039065"/>
                <a:gd name="connsiteX2" fmla="*/ 585216 w 2645664"/>
                <a:gd name="connsiteY2" fmla="*/ 134112 h 1039065"/>
                <a:gd name="connsiteX3" fmla="*/ 0 w 2645664"/>
                <a:gd name="connsiteY3" fmla="*/ 0 h 1039065"/>
                <a:gd name="connsiteX0" fmla="*/ 2584704 w 2584704"/>
                <a:gd name="connsiteY0" fmla="*/ 938784 h 1026873"/>
                <a:gd name="connsiteX1" fmla="*/ 1365504 w 2584704"/>
                <a:gd name="connsiteY1" fmla="*/ 950976 h 1026873"/>
                <a:gd name="connsiteX2" fmla="*/ 524256 w 2584704"/>
                <a:gd name="connsiteY2" fmla="*/ 121920 h 1026873"/>
                <a:gd name="connsiteX3" fmla="*/ 0 w 2584704"/>
                <a:gd name="connsiteY3" fmla="*/ 0 h 1026873"/>
                <a:gd name="connsiteX0" fmla="*/ 2584704 w 2584704"/>
                <a:gd name="connsiteY0" fmla="*/ 938784 h 1026000"/>
                <a:gd name="connsiteX1" fmla="*/ 1365504 w 2584704"/>
                <a:gd name="connsiteY1" fmla="*/ 950976 h 1026000"/>
                <a:gd name="connsiteX2" fmla="*/ 816864 w 2584704"/>
                <a:gd name="connsiteY2" fmla="*/ 134112 h 1026000"/>
                <a:gd name="connsiteX3" fmla="*/ 0 w 2584704"/>
                <a:gd name="connsiteY3" fmla="*/ 0 h 1026000"/>
                <a:gd name="connsiteX0" fmla="*/ 2584704 w 2584704"/>
                <a:gd name="connsiteY0" fmla="*/ 938784 h 959857"/>
                <a:gd name="connsiteX1" fmla="*/ 1341120 w 2584704"/>
                <a:gd name="connsiteY1" fmla="*/ 743712 h 959857"/>
                <a:gd name="connsiteX2" fmla="*/ 816864 w 2584704"/>
                <a:gd name="connsiteY2" fmla="*/ 134112 h 959857"/>
                <a:gd name="connsiteX3" fmla="*/ 0 w 2584704"/>
                <a:gd name="connsiteY3" fmla="*/ 0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4704" h="959857">
                  <a:moveTo>
                    <a:pt x="2584704" y="938784"/>
                  </a:moveTo>
                  <a:cubicBezTo>
                    <a:pt x="2146808" y="1012952"/>
                    <a:pt x="1635760" y="877824"/>
                    <a:pt x="1341120" y="743712"/>
                  </a:cubicBezTo>
                  <a:cubicBezTo>
                    <a:pt x="1046480" y="609600"/>
                    <a:pt x="1040384" y="258064"/>
                    <a:pt x="816864" y="134112"/>
                  </a:cubicBezTo>
                  <a:cubicBezTo>
                    <a:pt x="593344" y="10160"/>
                    <a:pt x="119888" y="22352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39C2D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FF10CC-3510-449E-813D-0284EBE6FCA5}"/>
                </a:ext>
              </a:extLst>
            </p:cNvPr>
            <p:cNvSpPr/>
            <p:nvPr/>
          </p:nvSpPr>
          <p:spPr>
            <a:xfrm>
              <a:off x="4150370" y="3445467"/>
              <a:ext cx="2560320" cy="987552"/>
            </a:xfrm>
            <a:custGeom>
              <a:avLst/>
              <a:gdLst>
                <a:gd name="connsiteX0" fmla="*/ 2779776 w 2779776"/>
                <a:gd name="connsiteY0" fmla="*/ 963880 h 1051969"/>
                <a:gd name="connsiteX1" fmla="*/ 1560576 w 2779776"/>
                <a:gd name="connsiteY1" fmla="*/ 976072 h 1051969"/>
                <a:gd name="connsiteX2" fmla="*/ 719328 w 2779776"/>
                <a:gd name="connsiteY2" fmla="*/ 147016 h 1051969"/>
                <a:gd name="connsiteX3" fmla="*/ 134112 w 2779776"/>
                <a:gd name="connsiteY3" fmla="*/ 12904 h 1051969"/>
                <a:gd name="connsiteX4" fmla="*/ 0 w 2779776"/>
                <a:gd name="connsiteY4" fmla="*/ 12904 h 1051969"/>
                <a:gd name="connsiteX0" fmla="*/ 2645664 w 2645664"/>
                <a:gd name="connsiteY0" fmla="*/ 950976 h 1039065"/>
                <a:gd name="connsiteX1" fmla="*/ 1426464 w 2645664"/>
                <a:gd name="connsiteY1" fmla="*/ 963168 h 1039065"/>
                <a:gd name="connsiteX2" fmla="*/ 585216 w 2645664"/>
                <a:gd name="connsiteY2" fmla="*/ 134112 h 1039065"/>
                <a:gd name="connsiteX3" fmla="*/ 0 w 2645664"/>
                <a:gd name="connsiteY3" fmla="*/ 0 h 1039065"/>
                <a:gd name="connsiteX0" fmla="*/ 2584704 w 2584704"/>
                <a:gd name="connsiteY0" fmla="*/ 938784 h 1026873"/>
                <a:gd name="connsiteX1" fmla="*/ 1365504 w 2584704"/>
                <a:gd name="connsiteY1" fmla="*/ 950976 h 1026873"/>
                <a:gd name="connsiteX2" fmla="*/ 524256 w 2584704"/>
                <a:gd name="connsiteY2" fmla="*/ 121920 h 1026873"/>
                <a:gd name="connsiteX3" fmla="*/ 0 w 2584704"/>
                <a:gd name="connsiteY3" fmla="*/ 0 h 1026873"/>
                <a:gd name="connsiteX0" fmla="*/ 2584704 w 2584704"/>
                <a:gd name="connsiteY0" fmla="*/ 938784 h 1026000"/>
                <a:gd name="connsiteX1" fmla="*/ 1365504 w 2584704"/>
                <a:gd name="connsiteY1" fmla="*/ 950976 h 1026000"/>
                <a:gd name="connsiteX2" fmla="*/ 816864 w 2584704"/>
                <a:gd name="connsiteY2" fmla="*/ 134112 h 1026000"/>
                <a:gd name="connsiteX3" fmla="*/ 0 w 2584704"/>
                <a:gd name="connsiteY3" fmla="*/ 0 h 1026000"/>
                <a:gd name="connsiteX0" fmla="*/ 2584704 w 2584704"/>
                <a:gd name="connsiteY0" fmla="*/ 938784 h 959857"/>
                <a:gd name="connsiteX1" fmla="*/ 1341120 w 2584704"/>
                <a:gd name="connsiteY1" fmla="*/ 743712 h 959857"/>
                <a:gd name="connsiteX2" fmla="*/ 816864 w 2584704"/>
                <a:gd name="connsiteY2" fmla="*/ 134112 h 959857"/>
                <a:gd name="connsiteX3" fmla="*/ 0 w 2584704"/>
                <a:gd name="connsiteY3" fmla="*/ 0 h 959857"/>
                <a:gd name="connsiteX0" fmla="*/ 2584704 w 2584704"/>
                <a:gd name="connsiteY0" fmla="*/ 938784 h 959122"/>
                <a:gd name="connsiteX1" fmla="*/ 1341120 w 2584704"/>
                <a:gd name="connsiteY1" fmla="*/ 743712 h 959122"/>
                <a:gd name="connsiteX2" fmla="*/ 768096 w 2584704"/>
                <a:gd name="connsiteY2" fmla="*/ 182880 h 959122"/>
                <a:gd name="connsiteX3" fmla="*/ 0 w 2584704"/>
                <a:gd name="connsiteY3" fmla="*/ 0 h 959122"/>
                <a:gd name="connsiteX0" fmla="*/ 2584704 w 2584704"/>
                <a:gd name="connsiteY0" fmla="*/ 1024128 h 1039308"/>
                <a:gd name="connsiteX1" fmla="*/ 1341120 w 2584704"/>
                <a:gd name="connsiteY1" fmla="*/ 743712 h 1039308"/>
                <a:gd name="connsiteX2" fmla="*/ 768096 w 2584704"/>
                <a:gd name="connsiteY2" fmla="*/ 182880 h 1039308"/>
                <a:gd name="connsiteX3" fmla="*/ 0 w 2584704"/>
                <a:gd name="connsiteY3" fmla="*/ 0 h 1039308"/>
                <a:gd name="connsiteX0" fmla="*/ 2584704 w 2584704"/>
                <a:gd name="connsiteY0" fmla="*/ 1024128 h 1024128"/>
                <a:gd name="connsiteX1" fmla="*/ 1341120 w 2584704"/>
                <a:gd name="connsiteY1" fmla="*/ 74371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121664 w 2584704"/>
                <a:gd name="connsiteY1" fmla="*/ 780288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231392 w 2584704"/>
                <a:gd name="connsiteY1" fmla="*/ 80467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60320 w 2560320"/>
                <a:gd name="connsiteY0" fmla="*/ 987552 h 987552"/>
                <a:gd name="connsiteX1" fmla="*/ 1207008 w 2560320"/>
                <a:gd name="connsiteY1" fmla="*/ 768096 h 987552"/>
                <a:gd name="connsiteX2" fmla="*/ 743712 w 2560320"/>
                <a:gd name="connsiteY2" fmla="*/ 146304 h 987552"/>
                <a:gd name="connsiteX3" fmla="*/ 0 w 2560320"/>
                <a:gd name="connsiteY3" fmla="*/ 0 h 98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320" h="987552">
                  <a:moveTo>
                    <a:pt x="2560320" y="987552"/>
                  </a:moveTo>
                  <a:cubicBezTo>
                    <a:pt x="2098040" y="976376"/>
                    <a:pt x="1509776" y="908304"/>
                    <a:pt x="1207008" y="768096"/>
                  </a:cubicBezTo>
                  <a:cubicBezTo>
                    <a:pt x="904240" y="627888"/>
                    <a:pt x="944880" y="274320"/>
                    <a:pt x="743712" y="146304"/>
                  </a:cubicBezTo>
                  <a:cubicBezTo>
                    <a:pt x="542544" y="18288"/>
                    <a:pt x="119888" y="22352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39C2D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EC13F5C-77D5-4E2A-98D1-FAF067E1D175}"/>
                </a:ext>
              </a:extLst>
            </p:cNvPr>
            <p:cNvSpPr/>
            <p:nvPr/>
          </p:nvSpPr>
          <p:spPr>
            <a:xfrm>
              <a:off x="4125986" y="3601235"/>
              <a:ext cx="2609088" cy="1358042"/>
            </a:xfrm>
            <a:custGeom>
              <a:avLst/>
              <a:gdLst>
                <a:gd name="connsiteX0" fmla="*/ 2779776 w 2779776"/>
                <a:gd name="connsiteY0" fmla="*/ 963880 h 1051969"/>
                <a:gd name="connsiteX1" fmla="*/ 1560576 w 2779776"/>
                <a:gd name="connsiteY1" fmla="*/ 976072 h 1051969"/>
                <a:gd name="connsiteX2" fmla="*/ 719328 w 2779776"/>
                <a:gd name="connsiteY2" fmla="*/ 147016 h 1051969"/>
                <a:gd name="connsiteX3" fmla="*/ 134112 w 2779776"/>
                <a:gd name="connsiteY3" fmla="*/ 12904 h 1051969"/>
                <a:gd name="connsiteX4" fmla="*/ 0 w 2779776"/>
                <a:gd name="connsiteY4" fmla="*/ 12904 h 1051969"/>
                <a:gd name="connsiteX0" fmla="*/ 2645664 w 2645664"/>
                <a:gd name="connsiteY0" fmla="*/ 950976 h 1039065"/>
                <a:gd name="connsiteX1" fmla="*/ 1426464 w 2645664"/>
                <a:gd name="connsiteY1" fmla="*/ 963168 h 1039065"/>
                <a:gd name="connsiteX2" fmla="*/ 585216 w 2645664"/>
                <a:gd name="connsiteY2" fmla="*/ 134112 h 1039065"/>
                <a:gd name="connsiteX3" fmla="*/ 0 w 2645664"/>
                <a:gd name="connsiteY3" fmla="*/ 0 h 1039065"/>
                <a:gd name="connsiteX0" fmla="*/ 2584704 w 2584704"/>
                <a:gd name="connsiteY0" fmla="*/ 938784 h 1026873"/>
                <a:gd name="connsiteX1" fmla="*/ 1365504 w 2584704"/>
                <a:gd name="connsiteY1" fmla="*/ 950976 h 1026873"/>
                <a:gd name="connsiteX2" fmla="*/ 524256 w 2584704"/>
                <a:gd name="connsiteY2" fmla="*/ 121920 h 1026873"/>
                <a:gd name="connsiteX3" fmla="*/ 0 w 2584704"/>
                <a:gd name="connsiteY3" fmla="*/ 0 h 1026873"/>
                <a:gd name="connsiteX0" fmla="*/ 2584704 w 2584704"/>
                <a:gd name="connsiteY0" fmla="*/ 938784 h 1026000"/>
                <a:gd name="connsiteX1" fmla="*/ 1365504 w 2584704"/>
                <a:gd name="connsiteY1" fmla="*/ 950976 h 1026000"/>
                <a:gd name="connsiteX2" fmla="*/ 816864 w 2584704"/>
                <a:gd name="connsiteY2" fmla="*/ 134112 h 1026000"/>
                <a:gd name="connsiteX3" fmla="*/ 0 w 2584704"/>
                <a:gd name="connsiteY3" fmla="*/ 0 h 1026000"/>
                <a:gd name="connsiteX0" fmla="*/ 2584704 w 2584704"/>
                <a:gd name="connsiteY0" fmla="*/ 938784 h 959857"/>
                <a:gd name="connsiteX1" fmla="*/ 1341120 w 2584704"/>
                <a:gd name="connsiteY1" fmla="*/ 743712 h 959857"/>
                <a:gd name="connsiteX2" fmla="*/ 816864 w 2584704"/>
                <a:gd name="connsiteY2" fmla="*/ 134112 h 959857"/>
                <a:gd name="connsiteX3" fmla="*/ 0 w 2584704"/>
                <a:gd name="connsiteY3" fmla="*/ 0 h 959857"/>
                <a:gd name="connsiteX0" fmla="*/ 2584704 w 2584704"/>
                <a:gd name="connsiteY0" fmla="*/ 938784 h 959122"/>
                <a:gd name="connsiteX1" fmla="*/ 1341120 w 2584704"/>
                <a:gd name="connsiteY1" fmla="*/ 743712 h 959122"/>
                <a:gd name="connsiteX2" fmla="*/ 768096 w 2584704"/>
                <a:gd name="connsiteY2" fmla="*/ 182880 h 959122"/>
                <a:gd name="connsiteX3" fmla="*/ 0 w 2584704"/>
                <a:gd name="connsiteY3" fmla="*/ 0 h 959122"/>
                <a:gd name="connsiteX0" fmla="*/ 2584704 w 2584704"/>
                <a:gd name="connsiteY0" fmla="*/ 1024128 h 1039308"/>
                <a:gd name="connsiteX1" fmla="*/ 1341120 w 2584704"/>
                <a:gd name="connsiteY1" fmla="*/ 743712 h 1039308"/>
                <a:gd name="connsiteX2" fmla="*/ 768096 w 2584704"/>
                <a:gd name="connsiteY2" fmla="*/ 182880 h 1039308"/>
                <a:gd name="connsiteX3" fmla="*/ 0 w 2584704"/>
                <a:gd name="connsiteY3" fmla="*/ 0 h 1039308"/>
                <a:gd name="connsiteX0" fmla="*/ 2584704 w 2584704"/>
                <a:gd name="connsiteY0" fmla="*/ 1024128 h 1024128"/>
                <a:gd name="connsiteX1" fmla="*/ 1341120 w 2584704"/>
                <a:gd name="connsiteY1" fmla="*/ 74371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121664 w 2584704"/>
                <a:gd name="connsiteY1" fmla="*/ 780288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231392 w 2584704"/>
                <a:gd name="connsiteY1" fmla="*/ 80467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231392 w 2584704"/>
                <a:gd name="connsiteY1" fmla="*/ 804672 h 1024128"/>
                <a:gd name="connsiteX2" fmla="*/ 646176 w 2584704"/>
                <a:gd name="connsiteY2" fmla="*/ 170688 h 1024128"/>
                <a:gd name="connsiteX3" fmla="*/ 0 w 2584704"/>
                <a:gd name="connsiteY3" fmla="*/ 0 h 1024128"/>
                <a:gd name="connsiteX0" fmla="*/ 2609088 w 2609088"/>
                <a:gd name="connsiteY0" fmla="*/ 1353312 h 1353312"/>
                <a:gd name="connsiteX1" fmla="*/ 1231392 w 2609088"/>
                <a:gd name="connsiteY1" fmla="*/ 804672 h 1353312"/>
                <a:gd name="connsiteX2" fmla="*/ 646176 w 2609088"/>
                <a:gd name="connsiteY2" fmla="*/ 170688 h 1353312"/>
                <a:gd name="connsiteX3" fmla="*/ 0 w 2609088"/>
                <a:gd name="connsiteY3" fmla="*/ 0 h 1353312"/>
                <a:gd name="connsiteX0" fmla="*/ 2609088 w 2609088"/>
                <a:gd name="connsiteY0" fmla="*/ 1353312 h 1374352"/>
                <a:gd name="connsiteX1" fmla="*/ 1280160 w 2609088"/>
                <a:gd name="connsiteY1" fmla="*/ 1255776 h 1374352"/>
                <a:gd name="connsiteX2" fmla="*/ 646176 w 2609088"/>
                <a:gd name="connsiteY2" fmla="*/ 170688 h 1374352"/>
                <a:gd name="connsiteX3" fmla="*/ 0 w 2609088"/>
                <a:gd name="connsiteY3" fmla="*/ 0 h 1374352"/>
                <a:gd name="connsiteX0" fmla="*/ 2609088 w 2609088"/>
                <a:gd name="connsiteY0" fmla="*/ 1353312 h 1358042"/>
                <a:gd name="connsiteX1" fmla="*/ 1280160 w 2609088"/>
                <a:gd name="connsiteY1" fmla="*/ 1219200 h 1358042"/>
                <a:gd name="connsiteX2" fmla="*/ 646176 w 2609088"/>
                <a:gd name="connsiteY2" fmla="*/ 170688 h 1358042"/>
                <a:gd name="connsiteX3" fmla="*/ 0 w 2609088"/>
                <a:gd name="connsiteY3" fmla="*/ 0 h 135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088" h="1358042">
                  <a:moveTo>
                    <a:pt x="2609088" y="1353312"/>
                  </a:moveTo>
                  <a:cubicBezTo>
                    <a:pt x="2146808" y="1342136"/>
                    <a:pt x="1607312" y="1416304"/>
                    <a:pt x="1280160" y="1219200"/>
                  </a:cubicBezTo>
                  <a:cubicBezTo>
                    <a:pt x="953008" y="1022096"/>
                    <a:pt x="859536" y="373888"/>
                    <a:pt x="646176" y="170688"/>
                  </a:cubicBezTo>
                  <a:cubicBezTo>
                    <a:pt x="432816" y="-32512"/>
                    <a:pt x="119888" y="22352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39C2D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DACD506-C43E-440F-BF4E-526FE7DFF4CC}"/>
                </a:ext>
              </a:extLst>
            </p:cNvPr>
            <p:cNvSpPr/>
            <p:nvPr/>
          </p:nvSpPr>
          <p:spPr>
            <a:xfrm>
              <a:off x="4088761" y="3800233"/>
              <a:ext cx="2743200" cy="1711897"/>
            </a:xfrm>
            <a:custGeom>
              <a:avLst/>
              <a:gdLst>
                <a:gd name="connsiteX0" fmla="*/ 2779776 w 2779776"/>
                <a:gd name="connsiteY0" fmla="*/ 963880 h 1051969"/>
                <a:gd name="connsiteX1" fmla="*/ 1560576 w 2779776"/>
                <a:gd name="connsiteY1" fmla="*/ 976072 h 1051969"/>
                <a:gd name="connsiteX2" fmla="*/ 719328 w 2779776"/>
                <a:gd name="connsiteY2" fmla="*/ 147016 h 1051969"/>
                <a:gd name="connsiteX3" fmla="*/ 134112 w 2779776"/>
                <a:gd name="connsiteY3" fmla="*/ 12904 h 1051969"/>
                <a:gd name="connsiteX4" fmla="*/ 0 w 2779776"/>
                <a:gd name="connsiteY4" fmla="*/ 12904 h 1051969"/>
                <a:gd name="connsiteX0" fmla="*/ 2645664 w 2645664"/>
                <a:gd name="connsiteY0" fmla="*/ 950976 h 1039065"/>
                <a:gd name="connsiteX1" fmla="*/ 1426464 w 2645664"/>
                <a:gd name="connsiteY1" fmla="*/ 963168 h 1039065"/>
                <a:gd name="connsiteX2" fmla="*/ 585216 w 2645664"/>
                <a:gd name="connsiteY2" fmla="*/ 134112 h 1039065"/>
                <a:gd name="connsiteX3" fmla="*/ 0 w 2645664"/>
                <a:gd name="connsiteY3" fmla="*/ 0 h 1039065"/>
                <a:gd name="connsiteX0" fmla="*/ 2584704 w 2584704"/>
                <a:gd name="connsiteY0" fmla="*/ 938784 h 1026873"/>
                <a:gd name="connsiteX1" fmla="*/ 1365504 w 2584704"/>
                <a:gd name="connsiteY1" fmla="*/ 950976 h 1026873"/>
                <a:gd name="connsiteX2" fmla="*/ 524256 w 2584704"/>
                <a:gd name="connsiteY2" fmla="*/ 121920 h 1026873"/>
                <a:gd name="connsiteX3" fmla="*/ 0 w 2584704"/>
                <a:gd name="connsiteY3" fmla="*/ 0 h 1026873"/>
                <a:gd name="connsiteX0" fmla="*/ 2584704 w 2584704"/>
                <a:gd name="connsiteY0" fmla="*/ 938784 h 1026000"/>
                <a:gd name="connsiteX1" fmla="*/ 1365504 w 2584704"/>
                <a:gd name="connsiteY1" fmla="*/ 950976 h 1026000"/>
                <a:gd name="connsiteX2" fmla="*/ 816864 w 2584704"/>
                <a:gd name="connsiteY2" fmla="*/ 134112 h 1026000"/>
                <a:gd name="connsiteX3" fmla="*/ 0 w 2584704"/>
                <a:gd name="connsiteY3" fmla="*/ 0 h 1026000"/>
                <a:gd name="connsiteX0" fmla="*/ 2584704 w 2584704"/>
                <a:gd name="connsiteY0" fmla="*/ 938784 h 959857"/>
                <a:gd name="connsiteX1" fmla="*/ 1341120 w 2584704"/>
                <a:gd name="connsiteY1" fmla="*/ 743712 h 959857"/>
                <a:gd name="connsiteX2" fmla="*/ 816864 w 2584704"/>
                <a:gd name="connsiteY2" fmla="*/ 134112 h 959857"/>
                <a:gd name="connsiteX3" fmla="*/ 0 w 2584704"/>
                <a:gd name="connsiteY3" fmla="*/ 0 h 959857"/>
                <a:gd name="connsiteX0" fmla="*/ 2584704 w 2584704"/>
                <a:gd name="connsiteY0" fmla="*/ 938784 h 959122"/>
                <a:gd name="connsiteX1" fmla="*/ 1341120 w 2584704"/>
                <a:gd name="connsiteY1" fmla="*/ 743712 h 959122"/>
                <a:gd name="connsiteX2" fmla="*/ 768096 w 2584704"/>
                <a:gd name="connsiteY2" fmla="*/ 182880 h 959122"/>
                <a:gd name="connsiteX3" fmla="*/ 0 w 2584704"/>
                <a:gd name="connsiteY3" fmla="*/ 0 h 959122"/>
                <a:gd name="connsiteX0" fmla="*/ 2584704 w 2584704"/>
                <a:gd name="connsiteY0" fmla="*/ 1024128 h 1039308"/>
                <a:gd name="connsiteX1" fmla="*/ 1341120 w 2584704"/>
                <a:gd name="connsiteY1" fmla="*/ 743712 h 1039308"/>
                <a:gd name="connsiteX2" fmla="*/ 768096 w 2584704"/>
                <a:gd name="connsiteY2" fmla="*/ 182880 h 1039308"/>
                <a:gd name="connsiteX3" fmla="*/ 0 w 2584704"/>
                <a:gd name="connsiteY3" fmla="*/ 0 h 1039308"/>
                <a:gd name="connsiteX0" fmla="*/ 2584704 w 2584704"/>
                <a:gd name="connsiteY0" fmla="*/ 1024128 h 1024128"/>
                <a:gd name="connsiteX1" fmla="*/ 1341120 w 2584704"/>
                <a:gd name="connsiteY1" fmla="*/ 74371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121664 w 2584704"/>
                <a:gd name="connsiteY1" fmla="*/ 780288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231392 w 2584704"/>
                <a:gd name="connsiteY1" fmla="*/ 804672 h 1024128"/>
                <a:gd name="connsiteX2" fmla="*/ 768096 w 2584704"/>
                <a:gd name="connsiteY2" fmla="*/ 182880 h 1024128"/>
                <a:gd name="connsiteX3" fmla="*/ 0 w 2584704"/>
                <a:gd name="connsiteY3" fmla="*/ 0 h 1024128"/>
                <a:gd name="connsiteX0" fmla="*/ 2584704 w 2584704"/>
                <a:gd name="connsiteY0" fmla="*/ 1024128 h 1024128"/>
                <a:gd name="connsiteX1" fmla="*/ 1231392 w 2584704"/>
                <a:gd name="connsiteY1" fmla="*/ 804672 h 1024128"/>
                <a:gd name="connsiteX2" fmla="*/ 646176 w 2584704"/>
                <a:gd name="connsiteY2" fmla="*/ 170688 h 1024128"/>
                <a:gd name="connsiteX3" fmla="*/ 0 w 2584704"/>
                <a:gd name="connsiteY3" fmla="*/ 0 h 1024128"/>
                <a:gd name="connsiteX0" fmla="*/ 2609088 w 2609088"/>
                <a:gd name="connsiteY0" fmla="*/ 1353312 h 1353312"/>
                <a:gd name="connsiteX1" fmla="*/ 1231392 w 2609088"/>
                <a:gd name="connsiteY1" fmla="*/ 804672 h 1353312"/>
                <a:gd name="connsiteX2" fmla="*/ 646176 w 2609088"/>
                <a:gd name="connsiteY2" fmla="*/ 170688 h 1353312"/>
                <a:gd name="connsiteX3" fmla="*/ 0 w 2609088"/>
                <a:gd name="connsiteY3" fmla="*/ 0 h 1353312"/>
                <a:gd name="connsiteX0" fmla="*/ 2609088 w 2609088"/>
                <a:gd name="connsiteY0" fmla="*/ 1353312 h 1374352"/>
                <a:gd name="connsiteX1" fmla="*/ 1280160 w 2609088"/>
                <a:gd name="connsiteY1" fmla="*/ 1255776 h 1374352"/>
                <a:gd name="connsiteX2" fmla="*/ 646176 w 2609088"/>
                <a:gd name="connsiteY2" fmla="*/ 170688 h 1374352"/>
                <a:gd name="connsiteX3" fmla="*/ 0 w 2609088"/>
                <a:gd name="connsiteY3" fmla="*/ 0 h 1374352"/>
                <a:gd name="connsiteX0" fmla="*/ 2609088 w 2609088"/>
                <a:gd name="connsiteY0" fmla="*/ 1353312 h 1358042"/>
                <a:gd name="connsiteX1" fmla="*/ 1280160 w 2609088"/>
                <a:gd name="connsiteY1" fmla="*/ 1219200 h 1358042"/>
                <a:gd name="connsiteX2" fmla="*/ 646176 w 2609088"/>
                <a:gd name="connsiteY2" fmla="*/ 170688 h 1358042"/>
                <a:gd name="connsiteX3" fmla="*/ 0 w 2609088"/>
                <a:gd name="connsiteY3" fmla="*/ 0 h 1358042"/>
                <a:gd name="connsiteX0" fmla="*/ 2743200 w 2743200"/>
                <a:gd name="connsiteY0" fmla="*/ 1706880 h 1711610"/>
                <a:gd name="connsiteX1" fmla="*/ 1414272 w 2743200"/>
                <a:gd name="connsiteY1" fmla="*/ 1572768 h 1711610"/>
                <a:gd name="connsiteX2" fmla="*/ 780288 w 2743200"/>
                <a:gd name="connsiteY2" fmla="*/ 524256 h 1711610"/>
                <a:gd name="connsiteX3" fmla="*/ 0 w 2743200"/>
                <a:gd name="connsiteY3" fmla="*/ 0 h 1711610"/>
                <a:gd name="connsiteX0" fmla="*/ 2743200 w 2743200"/>
                <a:gd name="connsiteY0" fmla="*/ 1717985 h 1743512"/>
                <a:gd name="connsiteX1" fmla="*/ 1414272 w 2743200"/>
                <a:gd name="connsiteY1" fmla="*/ 1583873 h 1743512"/>
                <a:gd name="connsiteX2" fmla="*/ 597408 w 2743200"/>
                <a:gd name="connsiteY2" fmla="*/ 169601 h 1743512"/>
                <a:gd name="connsiteX3" fmla="*/ 0 w 2743200"/>
                <a:gd name="connsiteY3" fmla="*/ 11105 h 1743512"/>
                <a:gd name="connsiteX0" fmla="*/ 2743200 w 2743200"/>
                <a:gd name="connsiteY0" fmla="*/ 1711897 h 1711897"/>
                <a:gd name="connsiteX1" fmla="*/ 1219200 w 2743200"/>
                <a:gd name="connsiteY1" fmla="*/ 1468057 h 1711897"/>
                <a:gd name="connsiteX2" fmla="*/ 597408 w 2743200"/>
                <a:gd name="connsiteY2" fmla="*/ 163513 h 1711897"/>
                <a:gd name="connsiteX3" fmla="*/ 0 w 2743200"/>
                <a:gd name="connsiteY3" fmla="*/ 5017 h 17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711897">
                  <a:moveTo>
                    <a:pt x="2743200" y="1711897"/>
                  </a:moveTo>
                  <a:cubicBezTo>
                    <a:pt x="2280920" y="1700721"/>
                    <a:pt x="1576832" y="1726121"/>
                    <a:pt x="1219200" y="1468057"/>
                  </a:cubicBezTo>
                  <a:cubicBezTo>
                    <a:pt x="861568" y="1209993"/>
                    <a:pt x="800608" y="407353"/>
                    <a:pt x="597408" y="163513"/>
                  </a:cubicBezTo>
                  <a:cubicBezTo>
                    <a:pt x="394208" y="-80327"/>
                    <a:pt x="119888" y="27369"/>
                    <a:pt x="0" y="5017"/>
                  </a:cubicBezTo>
                </a:path>
              </a:pathLst>
            </a:custGeom>
            <a:noFill/>
            <a:ln w="38100" cap="rnd">
              <a:solidFill>
                <a:srgbClr val="39C2D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69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3" y="898683"/>
            <a:ext cx="10454659" cy="5817098"/>
            <a:chOff x="1532694" y="111425"/>
            <a:chExt cx="5387375" cy="9708189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111425"/>
              <a:ext cx="5387375" cy="9532108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314789" cy="9707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The Generator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The generator is what generates the timetable that we give the user. We have approached this as a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reinforcement learning 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problem by making a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value function 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(more on that later) that evaluates the effectiveness of any given timetable.</a:t>
              </a:r>
            </a:p>
            <a:p>
              <a:endParaRPr lang="en-US" sz="2800" b="1" kern="14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The generator’s job is to somehow find a highly effective timetable out of the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billions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of possible timetables.</a:t>
              </a:r>
            </a:p>
            <a:p>
              <a:endParaRPr lang="en-US" sz="2800" b="1" kern="14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This was achieved with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evolutionary learning 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– a type of ML model that mimics natural selection to </a:t>
              </a:r>
              <a:r>
                <a:rPr lang="en-US" sz="2800" b="1" i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the reward. This is definitely not the most effective solution but it is able to be cut down to a program that is quick to run but not as effective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29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5" y="898683"/>
            <a:ext cx="10373096" cy="661286"/>
            <a:chOff x="1532695" y="111425"/>
            <a:chExt cx="5345345" cy="1103624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5" y="111425"/>
              <a:ext cx="1660464" cy="1075191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63251" y="136383"/>
              <a:ext cx="5314789" cy="1078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The Generator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428E64-E97C-4FCC-8B38-B8DCB04A7DC3}"/>
              </a:ext>
            </a:extLst>
          </p:cNvPr>
          <p:cNvSpPr/>
          <p:nvPr/>
        </p:nvSpPr>
        <p:spPr>
          <a:xfrm>
            <a:off x="1465033" y="1665231"/>
            <a:ext cx="1489230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model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F78C6A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F78C6A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timesteps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variation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0.1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generations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3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best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15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variations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variation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previous_grades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variations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variation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[],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30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temp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timesteps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index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normal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variations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!=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index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)]))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errors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]))[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error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sum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([((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abs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]))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**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2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/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4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))])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best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argmin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generations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30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no_tries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temp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timesteps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index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argmax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normal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best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variations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!=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index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16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)]))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asarray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temp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errors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output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: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required_grades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model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predict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array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output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]))[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error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sum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([((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+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abs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y_pred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]))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**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2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/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F78C6A"/>
                </a:solidFill>
                <a:latin typeface="Consolas" panose="020B0609020204030204" pitchFamily="49" charset="0"/>
              </a:rPr>
              <a:t>4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for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i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in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>
                <a:solidFill>
                  <a:srgbClr val="82AAFF"/>
                </a:solidFill>
                <a:latin typeface="Consolas" panose="020B0609020204030204" pitchFamily="49" charset="0"/>
              </a:rPr>
              <a:t>range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len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y_true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))])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  best 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random_outputs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EEFFFF"/>
                </a:solidFill>
                <a:latin typeface="Consolas" panose="020B0609020204030204" pitchFamily="49" charset="0"/>
              </a:rPr>
              <a:t>np</a:t>
            </a:r>
            <a:r>
              <a:rPr lang="en-GB" sz="900" dirty="0" err="1">
                <a:solidFill>
                  <a:srgbClr val="89DDF3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82AAFF"/>
                </a:solidFill>
                <a:latin typeface="Consolas" panose="020B0609020204030204" pitchFamily="49" charset="0"/>
              </a:rPr>
              <a:t>argmin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errors</a:t>
            </a:r>
            <a:r>
              <a:rPr lang="en-GB" sz="900" dirty="0">
                <a:solidFill>
                  <a:srgbClr val="89DDF3"/>
                </a:solidFill>
                <a:latin typeface="Consolas" panose="020B0609020204030204" pitchFamily="49" charset="0"/>
              </a:rPr>
              <a:t>)]</a:t>
            </a:r>
            <a:endParaRPr lang="en-GB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GB" sz="900" dirty="0">
                <a:solidFill>
                  <a:srgbClr val="C792EA"/>
                </a:solidFill>
                <a:latin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EEFFFF"/>
                </a:solidFill>
                <a:latin typeface="Consolas" panose="020B0609020204030204" pitchFamily="49" charset="0"/>
              </a:rPr>
              <a:t> best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F8E5EB4-361A-4ECF-806C-C7833D0E4723}"/>
              </a:ext>
            </a:extLst>
          </p:cNvPr>
          <p:cNvSpPr/>
          <p:nvPr/>
        </p:nvSpPr>
        <p:spPr>
          <a:xfrm>
            <a:off x="8771486" y="2667569"/>
            <a:ext cx="279400" cy="1054349"/>
          </a:xfrm>
          <a:prstGeom prst="rightBrace">
            <a:avLst>
              <a:gd name="adj1" fmla="val 20760"/>
              <a:gd name="adj2" fmla="val 50000"/>
            </a:avLst>
          </a:prstGeom>
          <a:ln>
            <a:solidFill>
              <a:srgbClr val="39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30F6FC-5932-4160-9F1C-79FC9C4C9745}"/>
              </a:ext>
            </a:extLst>
          </p:cNvPr>
          <p:cNvSpPr/>
          <p:nvPr/>
        </p:nvSpPr>
        <p:spPr>
          <a:xfrm>
            <a:off x="9050886" y="2880642"/>
            <a:ext cx="2819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400" dirty="0">
                <a:solidFill>
                  <a:schemeClr val="bg1"/>
                </a:solidFill>
                <a:latin typeface="Roboto" panose="02000000000000000000" pitchFamily="2" charset="0"/>
              </a:rPr>
              <a:t>Compute 30 timetables in the 1</a:t>
            </a:r>
            <a:r>
              <a:rPr lang="en-US" b="1" kern="1400" baseline="30000" dirty="0">
                <a:solidFill>
                  <a:schemeClr val="bg1"/>
                </a:solidFill>
                <a:latin typeface="Roboto" panose="02000000000000000000" pitchFamily="2" charset="0"/>
              </a:rPr>
              <a:t>st</a:t>
            </a:r>
            <a:r>
              <a:rPr lang="en-US" b="1" kern="1400" dirty="0">
                <a:solidFill>
                  <a:schemeClr val="bg1"/>
                </a:solidFill>
                <a:latin typeface="Roboto" panose="02000000000000000000" pitchFamily="2" charset="0"/>
              </a:rPr>
              <a:t> generation</a:t>
            </a:r>
            <a:endParaRPr lang="en-GB" dirty="0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C376767E-5A6E-49EB-9BB2-FFF665109CE0}"/>
              </a:ext>
            </a:extLst>
          </p:cNvPr>
          <p:cNvSpPr/>
          <p:nvPr/>
        </p:nvSpPr>
        <p:spPr>
          <a:xfrm>
            <a:off x="8771486" y="3733678"/>
            <a:ext cx="279400" cy="557630"/>
          </a:xfrm>
          <a:prstGeom prst="rightBrace">
            <a:avLst>
              <a:gd name="adj1" fmla="val 20760"/>
              <a:gd name="adj2" fmla="val 50000"/>
            </a:avLst>
          </a:prstGeom>
          <a:ln>
            <a:solidFill>
              <a:srgbClr val="39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3C24654-60D3-48AA-AEDF-8C555C2F637A}"/>
              </a:ext>
            </a:extLst>
          </p:cNvPr>
          <p:cNvSpPr/>
          <p:nvPr/>
        </p:nvSpPr>
        <p:spPr>
          <a:xfrm>
            <a:off x="9050886" y="3749158"/>
            <a:ext cx="2819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400" dirty="0">
                <a:solidFill>
                  <a:schemeClr val="bg1"/>
                </a:solidFill>
                <a:latin typeface="Roboto" panose="02000000000000000000" pitchFamily="2" charset="0"/>
              </a:rPr>
              <a:t>Evaluate &amp; select best timetable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264594-8BEC-440D-9FA3-62654CCD9C56}"/>
              </a:ext>
            </a:extLst>
          </p:cNvPr>
          <p:cNvSpPr/>
          <p:nvPr/>
        </p:nvSpPr>
        <p:spPr>
          <a:xfrm>
            <a:off x="9050886" y="4690109"/>
            <a:ext cx="2819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400" dirty="0">
                <a:solidFill>
                  <a:schemeClr val="bg1"/>
                </a:solidFill>
                <a:latin typeface="Roboto" panose="02000000000000000000" pitchFamily="2" charset="0"/>
              </a:rPr>
              <a:t>Randomly mutate best from previous generation</a:t>
            </a:r>
            <a:endParaRPr lang="en-GB" dirty="0"/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A4CBA3F0-42BD-4C23-973E-3BA5FC8E1627}"/>
              </a:ext>
            </a:extLst>
          </p:cNvPr>
          <p:cNvSpPr/>
          <p:nvPr/>
        </p:nvSpPr>
        <p:spPr>
          <a:xfrm>
            <a:off x="8771486" y="4318116"/>
            <a:ext cx="279400" cy="1308203"/>
          </a:xfrm>
          <a:prstGeom prst="rightBrace">
            <a:avLst>
              <a:gd name="adj1" fmla="val 20760"/>
              <a:gd name="adj2" fmla="val 50000"/>
            </a:avLst>
          </a:prstGeom>
          <a:ln>
            <a:solidFill>
              <a:srgbClr val="39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851C87B7-37A7-4CB9-8D2B-86D869BA9D8D}"/>
              </a:ext>
            </a:extLst>
          </p:cNvPr>
          <p:cNvSpPr/>
          <p:nvPr/>
        </p:nvSpPr>
        <p:spPr>
          <a:xfrm>
            <a:off x="8771486" y="5638079"/>
            <a:ext cx="279400" cy="557630"/>
          </a:xfrm>
          <a:prstGeom prst="rightBrace">
            <a:avLst>
              <a:gd name="adj1" fmla="val 20760"/>
              <a:gd name="adj2" fmla="val 50000"/>
            </a:avLst>
          </a:prstGeom>
          <a:ln>
            <a:solidFill>
              <a:srgbClr val="39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599B576-15DF-49D4-A466-83F80B450875}"/>
              </a:ext>
            </a:extLst>
          </p:cNvPr>
          <p:cNvSpPr/>
          <p:nvPr/>
        </p:nvSpPr>
        <p:spPr>
          <a:xfrm>
            <a:off x="9050886" y="5653559"/>
            <a:ext cx="2819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400" dirty="0">
                <a:solidFill>
                  <a:schemeClr val="bg1"/>
                </a:solidFill>
                <a:latin typeface="Roboto" panose="02000000000000000000" pitchFamily="2" charset="0"/>
              </a:rPr>
              <a:t>Evaluate &amp; select best timetable. Then repeat.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6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3" y="898683"/>
            <a:ext cx="10454659" cy="5711591"/>
            <a:chOff x="1532694" y="111425"/>
            <a:chExt cx="5387375" cy="9532108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4" y="111425"/>
              <a:ext cx="5387375" cy="9532108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605280" y="111627"/>
              <a:ext cx="5314789" cy="89888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The Critic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The role of the critic is to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determine the value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of each of the randomly generated or mutated timetables. This is where most of the </a:t>
              </a:r>
              <a:r>
                <a:rPr lang="en-US" sz="2800" b="1" i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real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 machine learning happens.</a:t>
              </a:r>
            </a:p>
            <a:p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The critic trains from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old timetables and the grades that the student achieved with them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. It can then produce predicted grades from new timetables produced. The predicted grades can be passed through the below function to get a </a:t>
              </a:r>
              <a:r>
                <a:rPr lang="en-US" sz="2800" b="1" kern="1400" dirty="0">
                  <a:solidFill>
                    <a:srgbClr val="5AB18F"/>
                  </a:solidFill>
                  <a:latin typeface="Roboto" panose="02000000000000000000" pitchFamily="2" charset="0"/>
                </a:rPr>
                <a:t>value for each timetable</a:t>
              </a:r>
              <a:r>
                <a:rPr lang="en-US" sz="2800" b="1" kern="1400" dirty="0">
                  <a:solidFill>
                    <a:schemeClr val="bg1"/>
                  </a:solidFill>
                  <a:latin typeface="Roboto" panose="02000000000000000000" pitchFamily="2" charset="0"/>
                </a:rPr>
                <a:t>:</a:t>
              </a:r>
            </a:p>
            <a:p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sum([((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y_true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] - 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] + abs(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y_true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] - 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])) ** 2) / 4 for 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in range(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800" b="1" kern="1400" dirty="0" err="1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y_true</a:t>
              </a:r>
              <a:r>
                <a:rPr lang="en-US" sz="2800" b="1" kern="1400" dirty="0">
                  <a:solidFill>
                    <a:schemeClr val="bg1">
                      <a:lumMod val="85000"/>
                    </a:schemeClr>
                  </a:solidFill>
                  <a:highlight>
                    <a:srgbClr val="272727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))])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1">
            <a:extLst>
              <a:ext uri="{FF2B5EF4-FFF2-40B4-BE49-F238E27FC236}">
                <a16:creationId xmlns:a16="http://schemas.microsoft.com/office/drawing/2014/main" id="{2F438DF4-1026-4CD1-A2A5-088BE9434604}"/>
              </a:ext>
            </a:extLst>
          </p:cNvPr>
          <p:cNvSpPr/>
          <p:nvPr/>
        </p:nvSpPr>
        <p:spPr>
          <a:xfrm>
            <a:off x="0" y="0"/>
            <a:ext cx="12201539" cy="6858000"/>
          </a:xfrm>
          <a:prstGeom prst="roundRect">
            <a:avLst>
              <a:gd name="adj" fmla="val 0"/>
            </a:avLst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B30FA80-95D5-410F-9862-E579D1F47C35}"/>
              </a:ext>
            </a:extLst>
          </p:cNvPr>
          <p:cNvSpPr/>
          <p:nvPr/>
        </p:nvSpPr>
        <p:spPr>
          <a:xfrm>
            <a:off x="9087073" y="2138909"/>
            <a:ext cx="3252245" cy="848816"/>
          </a:xfrm>
          <a:prstGeom prst="roundRect">
            <a:avLst>
              <a:gd name="adj" fmla="val 8320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B3838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11232369" y="4839322"/>
            <a:ext cx="988155" cy="2224744"/>
            <a:chOff x="10425420" y="733885"/>
            <a:chExt cx="988155" cy="2224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96BAA-3AB6-4883-8893-DA07194ECB12}"/>
                </a:ext>
              </a:extLst>
            </p:cNvPr>
            <p:cNvSpPr/>
            <p:nvPr/>
          </p:nvSpPr>
          <p:spPr>
            <a:xfrm rot="16200000">
              <a:off x="10635533" y="2819042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C7055-1B68-451E-A41F-D577C42A2398}"/>
                </a:ext>
              </a:extLst>
            </p:cNvPr>
            <p:cNvSpPr/>
            <p:nvPr/>
          </p:nvSpPr>
          <p:spPr>
            <a:xfrm rot="16200000">
              <a:off x="10431011" y="184866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8D1E6-BF84-4CAD-AB7E-13AE3AA3208D}"/>
                </a:ext>
              </a:extLst>
            </p:cNvPr>
            <p:cNvSpPr/>
            <p:nvPr/>
          </p:nvSpPr>
          <p:spPr>
            <a:xfrm rot="16200000">
              <a:off x="10431011" y="158007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5AA61-0C6B-48BB-BB9D-285EDDE1077C}"/>
                </a:ext>
              </a:extLst>
            </p:cNvPr>
            <p:cNvSpPr/>
            <p:nvPr/>
          </p:nvSpPr>
          <p:spPr>
            <a:xfrm rot="16200000">
              <a:off x="10635533" y="172171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99C620-8C74-422F-ACAA-8E78A0FF0771}"/>
                </a:ext>
              </a:extLst>
            </p:cNvPr>
            <p:cNvSpPr/>
            <p:nvPr/>
          </p:nvSpPr>
          <p:spPr>
            <a:xfrm rot="16200000">
              <a:off x="10431011" y="265603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4A17C1-9D91-4250-A4B7-92777708708C}"/>
                </a:ext>
              </a:extLst>
            </p:cNvPr>
            <p:cNvSpPr/>
            <p:nvPr/>
          </p:nvSpPr>
          <p:spPr>
            <a:xfrm rot="16200000">
              <a:off x="10431011" y="23874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38BFC1-E75C-4963-B4F6-DDAEB717E9EE}"/>
                </a:ext>
              </a:extLst>
            </p:cNvPr>
            <p:cNvSpPr/>
            <p:nvPr/>
          </p:nvSpPr>
          <p:spPr>
            <a:xfrm rot="16200000">
              <a:off x="10431011" y="211753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846614-C6D1-4BEA-A425-01096DFEA33A}"/>
                </a:ext>
              </a:extLst>
            </p:cNvPr>
            <p:cNvSpPr/>
            <p:nvPr/>
          </p:nvSpPr>
          <p:spPr>
            <a:xfrm rot="16200000">
              <a:off x="10635533" y="252908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2443BD-F58C-4228-9EF2-61CB9BA259A5}"/>
                </a:ext>
              </a:extLst>
            </p:cNvPr>
            <p:cNvSpPr/>
            <p:nvPr/>
          </p:nvSpPr>
          <p:spPr>
            <a:xfrm rot="16200000">
              <a:off x="10635533" y="2260486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615AD6-8C7B-411C-AB77-7E4DF9FA3840}"/>
                </a:ext>
              </a:extLst>
            </p:cNvPr>
            <p:cNvSpPr/>
            <p:nvPr/>
          </p:nvSpPr>
          <p:spPr>
            <a:xfrm rot="16200000">
              <a:off x="10635533" y="199058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ADA21-48F1-41EE-8AF4-F587DDCA9D17}"/>
                </a:ext>
              </a:extLst>
            </p:cNvPr>
            <p:cNvSpPr/>
            <p:nvPr/>
          </p:nvSpPr>
          <p:spPr>
            <a:xfrm rot="16200000">
              <a:off x="10849704" y="265616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3E0D3-8C82-4011-8667-43CF6DD68FFD}"/>
                </a:ext>
              </a:extLst>
            </p:cNvPr>
            <p:cNvSpPr/>
            <p:nvPr/>
          </p:nvSpPr>
          <p:spPr>
            <a:xfrm rot="16200000">
              <a:off x="10849704" y="238756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C2497-FD68-4585-980F-65D275A394B1}"/>
                </a:ext>
              </a:extLst>
            </p:cNvPr>
            <p:cNvSpPr/>
            <p:nvPr/>
          </p:nvSpPr>
          <p:spPr>
            <a:xfrm rot="16200000">
              <a:off x="11054226" y="252920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22D789-5CF6-4B28-8194-52E9CE800A42}"/>
                </a:ext>
              </a:extLst>
            </p:cNvPr>
            <p:cNvSpPr/>
            <p:nvPr/>
          </p:nvSpPr>
          <p:spPr>
            <a:xfrm rot="16200000">
              <a:off x="11054226" y="1704258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E3B0E0-FFBB-406C-9DAF-07EDDC5F3C16}"/>
                </a:ext>
              </a:extLst>
            </p:cNvPr>
            <p:cNvSpPr/>
            <p:nvPr/>
          </p:nvSpPr>
          <p:spPr>
            <a:xfrm rot="16200000">
              <a:off x="11054226" y="114843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C7E3E7-E2E2-44A3-A52C-580B7C53B575}"/>
                </a:ext>
              </a:extLst>
            </p:cNvPr>
            <p:cNvSpPr/>
            <p:nvPr/>
          </p:nvSpPr>
          <p:spPr>
            <a:xfrm rot="16200000">
              <a:off x="10849704" y="73388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A8FCE2-06A4-4F95-83C0-2B87433C5ABB}"/>
                </a:ext>
              </a:extLst>
            </p:cNvPr>
            <p:cNvSpPr/>
            <p:nvPr/>
          </p:nvSpPr>
          <p:spPr>
            <a:xfrm rot="16200000">
              <a:off x="11055359" y="87567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DDE112-9191-4D7D-AE66-2BC094E03A10}"/>
                </a:ext>
              </a:extLst>
            </p:cNvPr>
            <p:cNvSpPr/>
            <p:nvPr/>
          </p:nvSpPr>
          <p:spPr>
            <a:xfrm rot="16200000">
              <a:off x="10849704" y="1541254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7926EB-51DE-4E57-82AC-034574F954DD}"/>
                </a:ext>
              </a:extLst>
            </p:cNvPr>
            <p:cNvSpPr/>
            <p:nvPr/>
          </p:nvSpPr>
          <p:spPr>
            <a:xfrm rot="16200000">
              <a:off x="10849704" y="127265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AD61A7-592B-4CB1-9BD1-32A1D1FBF5F2}"/>
                </a:ext>
              </a:extLst>
            </p:cNvPr>
            <p:cNvSpPr/>
            <p:nvPr/>
          </p:nvSpPr>
          <p:spPr>
            <a:xfrm rot="16200000">
              <a:off x="10849704" y="100275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46A7C8-E9AB-4AB4-9379-118AB4DE68BC}"/>
                </a:ext>
              </a:extLst>
            </p:cNvPr>
            <p:cNvSpPr/>
            <p:nvPr/>
          </p:nvSpPr>
          <p:spPr>
            <a:xfrm rot="16200000">
              <a:off x="11054226" y="141430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1BAF20-4386-4952-A9FF-9D834BCEDBF1}"/>
                </a:ext>
              </a:extLst>
            </p:cNvPr>
            <p:cNvSpPr/>
            <p:nvPr/>
          </p:nvSpPr>
          <p:spPr>
            <a:xfrm rot="16200000">
              <a:off x="11273988" y="1541131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ED02AA-89A6-4353-8AF0-D64BEC9DADA4}"/>
                </a:ext>
              </a:extLst>
            </p:cNvPr>
            <p:cNvSpPr/>
            <p:nvPr/>
          </p:nvSpPr>
          <p:spPr>
            <a:xfrm rot="16200000">
              <a:off x="10629942" y="118767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4A2BE-A57A-4C0B-9606-F57C5DB971AD}"/>
                </a:ext>
              </a:extLst>
            </p:cNvPr>
            <p:cNvSpPr/>
            <p:nvPr/>
          </p:nvSpPr>
          <p:spPr>
            <a:xfrm rot="16200000">
              <a:off x="10425420" y="773125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2C821F-31C6-47EB-9F73-41EEE6D9D397}"/>
                </a:ext>
              </a:extLst>
            </p:cNvPr>
            <p:cNvSpPr/>
            <p:nvPr/>
          </p:nvSpPr>
          <p:spPr>
            <a:xfrm rot="16200000">
              <a:off x="10631075" y="914913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385D08-C6D9-42DD-9939-61F4F44AAD37}"/>
                </a:ext>
              </a:extLst>
            </p:cNvPr>
            <p:cNvSpPr/>
            <p:nvPr/>
          </p:nvSpPr>
          <p:spPr>
            <a:xfrm rot="16200000">
              <a:off x="10425420" y="1311897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6947F3-BD00-4337-AFE4-EED462EDC553}"/>
                </a:ext>
              </a:extLst>
            </p:cNvPr>
            <p:cNvSpPr/>
            <p:nvPr/>
          </p:nvSpPr>
          <p:spPr>
            <a:xfrm rot="16200000">
              <a:off x="10425420" y="104199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DF503A-539D-4432-B8BC-6C0E27671E99}"/>
                </a:ext>
              </a:extLst>
            </p:cNvPr>
            <p:cNvSpPr/>
            <p:nvPr/>
          </p:nvSpPr>
          <p:spPr>
            <a:xfrm rot="16200000">
              <a:off x="10629942" y="1453540"/>
              <a:ext cx="139587" cy="139587"/>
            </a:xfrm>
            <a:prstGeom prst="ellipse">
              <a:avLst/>
            </a:prstGeom>
            <a:solidFill>
              <a:srgbClr val="5A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5AB18F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96FD5-284E-438A-834B-B421BF9CE7AA}"/>
              </a:ext>
            </a:extLst>
          </p:cNvPr>
          <p:cNvGrpSpPr/>
          <p:nvPr/>
        </p:nvGrpSpPr>
        <p:grpSpPr>
          <a:xfrm rot="5400000">
            <a:off x="-1073686" y="755660"/>
            <a:ext cx="3152331" cy="1325176"/>
            <a:chOff x="8309816" y="5278861"/>
            <a:chExt cx="4182895" cy="17584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2C6C73-40EF-4BA6-84DC-FA4310BFE6D2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44753" y="527886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D6426-3DB8-487B-B73A-F2282C183C4C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34508" y="531920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CFDC7F-4DEB-4B1F-9811-5FA782B53C9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97243" y="563207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A4E1B-58FE-40DE-94E8-9E827D13BCD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86998" y="567242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940910-394A-477B-AF7F-B274A1F0BBE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43851" y="598495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035C22-E485-444E-956D-646525700066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33607" y="6025304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F65F84-DD30-47E9-B7FB-B892D14F8CD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96341" y="633817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FC4955-31ED-4497-8A16-838B5574671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986096" y="637852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639186-46CC-45E6-9723-17146FDDC19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76183" y="545235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1F1C91-BB97-4670-81E2-6E7C4C2CC7C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65937" y="54927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B82C5-AC01-4285-9A89-D69F9F74079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28672" y="580557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C3569B-D7B2-43ED-AB25-0692269E82C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218427" y="584591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1D5058-90E1-4ADF-B439-70D6DC0C72C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75281" y="61584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75632-0D4F-4533-A1BD-FEBB22D1EBE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65036" y="619879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1B29B0-699F-4E98-AFF8-3E5BEF0DB7F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427771" y="651167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834E2-6EF1-4C33-BE8B-14B4BB0594F2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717526" y="655201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A0315-43F9-4125-B112-F7F6A3E5D8C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569" y="566344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FBE932-8BB5-4CC8-B043-7B0298B54D7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8323" y="570378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066203-6288-4766-A95C-572ADAB072C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1058" y="601665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378D4B-07AC-4C5F-B178-50935CC5C80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813" y="605700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99329-3C5C-4DD8-A3F9-578143CE21A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667" y="636953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452986-81F7-4C33-BE5C-912A9E9EFD0B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197422" y="640988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6031C3-B6A5-4BE4-B78F-39DD327F126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160157" y="672275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BF7B85C-77DA-4B71-B9BA-B672B524C44F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449912" y="676310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114D4C-8130-4F88-8758-91CECD5DA40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517977" y="54548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5CF08F-5E59-411D-88B6-70C1C4102EB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9807733" y="549517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7973D5-E838-4384-8C30-125AEE5578EF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764586" y="580771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623DDC-D73C-4BFA-99A4-0FA60A809A9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054341" y="5848059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6C5B3-D6B1-4EA0-8AD8-AC0E1EB4024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17076" y="616093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D07E10-0D4F-43BA-A738-0FD737651A2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06831" y="620127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867AA2-A5F7-436C-86E6-BD40EBDB34C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930621" y="668819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660F5E-0ED5-47A5-9143-89C996A63A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220376" y="672853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419F0C-0D57-446C-9460-00E0AD27D34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9662051" y="686168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EE01D0-4B8E-4AD3-9270-D17AEE9226C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251356" y="651094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7E1FC6-DC03-4C87-A4E4-EBCD1570CFE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541111" y="655129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BFD58D-4AE8-4A39-85AC-37BD1B99D269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03846" y="686416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C38480-0574-4296-9821-213225D1DEB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076403" y="564152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8985CE-28AE-4C82-81F6-EAC149C5F181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366158" y="568187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76ABF-BA24-4F25-916A-3FF2DC09FD01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328893" y="599474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BB93C-06D2-41A6-A9F2-462F6C8B271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618648" y="603508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5DC8904-A5AA-4EAC-9007-08363959A4C3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51847" y="6313396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2E08AD-3B03-49D5-8999-2DBDEB9FB2D8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641602" y="6353741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D7568-25D6-4FCB-A40F-D68F80B577D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598455" y="666627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6E6C60-D473-4864-911C-2D8C7AAC6553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888211" y="670662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4E3CC-7E80-4F0B-A37A-8D7BEE46ED7E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30787" y="6133674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5AB0B3-F7E8-49D7-A4FE-15732523841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20542" y="61740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6099E2-8454-4E99-B8A5-7489063DD40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083276" y="6486891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6E3697-35F7-4C74-AC30-68475D879720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373032" y="6527236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7BFAD3-BE1E-43EA-825B-8D8DCF7C2986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329885" y="6839772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DDD830-9CB2-42E3-BC2F-C02D799AA325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563173" y="634475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6CEB78-E3DA-4360-8E23-2C6E0C47C08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0852928" y="6385103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160D45-5A1A-4BCC-BD63-291E1283C71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0815662" y="6697975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561FE-62D0-4D7E-9D35-1942514A9597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1105418" y="6738320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73BF44-422B-4799-B5C1-5D878EF8D7E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1919190" y="648903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0D17D4-708E-4C4F-9049-402CCF6B4A05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12208946" y="6529377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E7F4B83-1532-4BEB-A4AF-E70A7E693F3A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12171680" y="6842249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512A79-7203-4D09-AC3C-8BD446C1EBDB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408072" y="6197490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CED2FC-FC70-423E-BF7E-2C562A2A7B69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697826" y="6237835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C54326-1333-4B37-8C27-74FD733FE2B0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660561" y="6550707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47778C-E1CB-4E1C-8EA5-473C9B7EE47E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950316" y="6591052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81B49A-B145-456A-A6FB-28265795EEE7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907170" y="6903588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F9CE07-CFC7-4914-960F-2DA3EA436DD8}"/>
                </a:ext>
              </a:extLst>
            </p:cNvPr>
            <p:cNvCxnSpPr>
              <a:cxnSpLocks/>
            </p:cNvCxnSpPr>
            <p:nvPr/>
          </p:nvCxnSpPr>
          <p:spPr>
            <a:xfrm rot="917071">
              <a:off x="8309816" y="6643713"/>
              <a:ext cx="321031" cy="0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75A4EB-B0C6-4F49-9D1D-0B0E6C25565D}"/>
                </a:ext>
              </a:extLst>
            </p:cNvPr>
            <p:cNvCxnSpPr>
              <a:cxnSpLocks/>
            </p:cNvCxnSpPr>
            <p:nvPr/>
          </p:nvCxnSpPr>
          <p:spPr>
            <a:xfrm rot="917071" flipV="1">
              <a:off x="8599571" y="6684058"/>
              <a:ext cx="0" cy="274164"/>
            </a:xfrm>
            <a:prstGeom prst="line">
              <a:avLst/>
            </a:prstGeom>
            <a:ln w="28575">
              <a:solidFill>
                <a:srgbClr val="5AB18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2" descr="Image preview">
            <a:extLst>
              <a:ext uri="{FF2B5EF4-FFF2-40B4-BE49-F238E27FC236}">
                <a16:creationId xmlns:a16="http://schemas.microsoft.com/office/drawing/2014/main" id="{7529D0F3-A6C0-4430-A6D4-48B3C696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D4C6"/>
              </a:clrFrom>
              <a:clrTo>
                <a:srgbClr val="81D4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5682" l="2661" r="942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75" y="118225"/>
            <a:ext cx="652002" cy="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03133" y="87683"/>
            <a:ext cx="5696607" cy="605102"/>
            <a:chOff x="1503133" y="87683"/>
            <a:chExt cx="5696607" cy="605102"/>
          </a:xfrm>
        </p:grpSpPr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3" y="111427"/>
              <a:ext cx="5572300" cy="562626"/>
            </a:xfrm>
            <a:prstGeom prst="roundRect">
              <a:avLst>
                <a:gd name="adj" fmla="val 1472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03133" y="87683"/>
              <a:ext cx="5696607" cy="605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9000"/>
                </a:lnSpc>
              </a:pPr>
              <a:r>
                <a:rPr lang="en-US" sz="28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MAXIMISE</a:t>
              </a:r>
              <a:r>
                <a:rPr lang="en-US" sz="2800" b="1" dirty="0">
                  <a:solidFill>
                    <a:srgbClr val="FFFFFF"/>
                  </a:solidFill>
                  <a:latin typeface="Roboto" panose="02000000000000000000" pitchFamily="2" charset="0"/>
                </a:rPr>
                <a:t> MACHINE LEARNING</a:t>
              </a:r>
              <a:endParaRPr lang="en-US" sz="700" kern="1400" baseline="-2500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32695" y="898683"/>
            <a:ext cx="10373096" cy="661286"/>
            <a:chOff x="1532695" y="111425"/>
            <a:chExt cx="5345345" cy="1103624"/>
          </a:xfrm>
        </p:grpSpPr>
        <p:sp>
          <p:nvSpPr>
            <p:cNvPr id="112" name="Rounded Rectangle 20">
              <a:extLst>
                <a:ext uri="{FF2B5EF4-FFF2-40B4-BE49-F238E27FC236}">
                  <a16:creationId xmlns:a16="http://schemas.microsoft.com/office/drawing/2014/main" id="{6F4A7FFB-B342-4AA7-A070-CD5C07384BC4}"/>
                </a:ext>
              </a:extLst>
            </p:cNvPr>
            <p:cNvSpPr/>
            <p:nvPr/>
          </p:nvSpPr>
          <p:spPr>
            <a:xfrm>
              <a:off x="1532695" y="111425"/>
              <a:ext cx="2475854" cy="1075191"/>
            </a:xfrm>
            <a:prstGeom prst="roundRect">
              <a:avLst>
                <a:gd name="adj" fmla="val 667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EDAC50-963D-4733-B485-C192BB904171}"/>
                </a:ext>
              </a:extLst>
            </p:cNvPr>
            <p:cNvSpPr/>
            <p:nvPr/>
          </p:nvSpPr>
          <p:spPr>
            <a:xfrm>
              <a:off x="1563251" y="136383"/>
              <a:ext cx="5314789" cy="1078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5AB18F"/>
                  </a:solidFill>
                  <a:latin typeface="Roboto" panose="02000000000000000000" pitchFamily="2" charset="0"/>
                </a:rPr>
                <a:t>The Critic architecture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5C52FD1-9B9E-48C6-B31C-60D3328BE7D5}"/>
              </a:ext>
            </a:extLst>
          </p:cNvPr>
          <p:cNvGrpSpPr/>
          <p:nvPr/>
        </p:nvGrpSpPr>
        <p:grpSpPr>
          <a:xfrm>
            <a:off x="1279808" y="1906332"/>
            <a:ext cx="8649273" cy="4564355"/>
            <a:chOff x="1192083" y="2234412"/>
            <a:chExt cx="8649273" cy="4564355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4B04E88-3617-418F-9361-A7BEBEB51713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91" y="3426815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F9048A5-1172-4090-9D42-3D028AF6C7EB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91" y="4352081"/>
              <a:ext cx="0" cy="733636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A6B6EFE-EF61-41DB-AFD4-66C70B4110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91" y="5196847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E719F27-9E1F-4708-BE07-57880CEB7615}"/>
                </a:ext>
              </a:extLst>
            </p:cNvPr>
            <p:cNvSpPr/>
            <p:nvPr/>
          </p:nvSpPr>
          <p:spPr>
            <a:xfrm>
              <a:off x="1192084" y="3969572"/>
              <a:ext cx="1234891" cy="64633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Bidirectional LSTM</a:t>
              </a:r>
              <a:endParaRPr lang="en-GB" sz="1400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40E1C54-DE9F-49A1-AAE6-3920B3738B42}"/>
                </a:ext>
              </a:extLst>
            </p:cNvPr>
            <p:cNvSpPr/>
            <p:nvPr/>
          </p:nvSpPr>
          <p:spPr>
            <a:xfrm>
              <a:off x="2695217" y="3969572"/>
              <a:ext cx="1234891" cy="64633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Bidirectional LSTM</a:t>
              </a:r>
              <a:endParaRPr lang="en-GB" sz="1400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5F58DC6D-A736-4422-BE2D-3FDF629D23F5}"/>
                </a:ext>
              </a:extLst>
            </p:cNvPr>
            <p:cNvSpPr/>
            <p:nvPr/>
          </p:nvSpPr>
          <p:spPr>
            <a:xfrm>
              <a:off x="4198350" y="3969572"/>
              <a:ext cx="1234891" cy="64633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Bidirectional LSTM</a:t>
              </a:r>
              <a:endParaRPr lang="en-GB" sz="1400" dirty="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35BFD8F-AAF2-4A58-8381-94FB791525F4}"/>
                </a:ext>
              </a:extLst>
            </p:cNvPr>
            <p:cNvSpPr/>
            <p:nvPr/>
          </p:nvSpPr>
          <p:spPr>
            <a:xfrm>
              <a:off x="6888691" y="3969572"/>
              <a:ext cx="1234891" cy="64633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Bidirectional LSTM</a:t>
              </a:r>
              <a:endParaRPr lang="en-GB" sz="14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228299-968B-4CE0-B6CB-43369B25969C}"/>
                </a:ext>
              </a:extLst>
            </p:cNvPr>
            <p:cNvSpPr/>
            <p:nvPr/>
          </p:nvSpPr>
          <p:spPr>
            <a:xfrm>
              <a:off x="5903996" y="4502153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BCE560-F9DD-4F2A-AFCB-698EB3E814E1}"/>
                </a:ext>
              </a:extLst>
            </p:cNvPr>
            <p:cNvSpPr/>
            <p:nvPr/>
          </p:nvSpPr>
          <p:spPr>
            <a:xfrm>
              <a:off x="6099621" y="4502153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527268-7633-40DF-949D-30D6DC78C04E}"/>
                </a:ext>
              </a:extLst>
            </p:cNvPr>
            <p:cNvSpPr/>
            <p:nvPr/>
          </p:nvSpPr>
          <p:spPr>
            <a:xfrm>
              <a:off x="6296629" y="4502153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18A328-A3AF-43B7-BDDD-765DE1A7AE3F}"/>
                </a:ext>
              </a:extLst>
            </p:cNvPr>
            <p:cNvCxnSpPr>
              <a:cxnSpLocks/>
            </p:cNvCxnSpPr>
            <p:nvPr/>
          </p:nvCxnSpPr>
          <p:spPr>
            <a:xfrm>
              <a:off x="2426975" y="4293396"/>
              <a:ext cx="268242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E2A5C1F-DF4A-4474-BD84-910239FF4AF5}"/>
                </a:ext>
              </a:extLst>
            </p:cNvPr>
            <p:cNvCxnSpPr>
              <a:cxnSpLocks/>
            </p:cNvCxnSpPr>
            <p:nvPr/>
          </p:nvCxnSpPr>
          <p:spPr>
            <a:xfrm>
              <a:off x="3930108" y="4293396"/>
              <a:ext cx="268242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4225E8D-0137-42BB-B29C-E860A80FE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241" y="4293396"/>
              <a:ext cx="268242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AC4AC3E-ADD8-45BD-ACB8-9A85FF13CC57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49" y="4293396"/>
              <a:ext cx="268242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AC0603-C61E-4D84-9ADA-004BC535B9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529" y="3426815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C1584AE-9667-4A5F-B16B-029BC4DA00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62" y="3426815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C699B89-CC7D-4751-800D-5D7F7FEA90AD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06" y="3426815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BA9B4C55-6C8D-4BE4-9798-5D9C33C68331}"/>
                </a:ext>
              </a:extLst>
            </p:cNvPr>
            <p:cNvSpPr/>
            <p:nvPr/>
          </p:nvSpPr>
          <p:spPr>
            <a:xfrm>
              <a:off x="6888691" y="5085717"/>
              <a:ext cx="1234891" cy="382509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Dense</a:t>
              </a:r>
              <a:endParaRPr lang="en-GB" sz="1400" dirty="0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906B266-951D-4069-9C72-57BC051DD198}"/>
                </a:ext>
              </a:extLst>
            </p:cNvPr>
            <p:cNvSpPr/>
            <p:nvPr/>
          </p:nvSpPr>
          <p:spPr>
            <a:xfrm>
              <a:off x="6888691" y="5730544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Value function</a:t>
              </a:r>
              <a:endParaRPr lang="en-GB" sz="1400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939818B-9E06-4EF9-B52D-EE39324AA2C6}"/>
                </a:ext>
              </a:extLst>
            </p:cNvPr>
            <p:cNvCxnSpPr>
              <a:cxnSpLocks/>
            </p:cNvCxnSpPr>
            <p:nvPr/>
          </p:nvCxnSpPr>
          <p:spPr>
            <a:xfrm>
              <a:off x="9108228" y="5500902"/>
              <a:ext cx="0" cy="542757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8E94D44-2333-43C1-B8E2-8BFFFAE5B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931" y="6043659"/>
              <a:ext cx="985297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08B4071-A3BF-4693-BB5A-78D2BF2CE5A5}"/>
                </a:ext>
              </a:extLst>
            </p:cNvPr>
            <p:cNvSpPr/>
            <p:nvPr/>
          </p:nvSpPr>
          <p:spPr>
            <a:xfrm>
              <a:off x="8375100" y="5085717"/>
              <a:ext cx="1466256" cy="382509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Required Grades</a:t>
              </a:r>
              <a:endParaRPr lang="en-GB" sz="14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358F375-5F3D-4B88-B4F1-9D9B46403983}"/>
                </a:ext>
              </a:extLst>
            </p:cNvPr>
            <p:cNvSpPr/>
            <p:nvPr/>
          </p:nvSpPr>
          <p:spPr>
            <a:xfrm>
              <a:off x="1192083" y="2819062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Subject to revise</a:t>
              </a:r>
              <a:endParaRPr lang="en-GB" sz="14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6CDE5B1-2B7F-4311-B758-48136362428E}"/>
                </a:ext>
              </a:extLst>
            </p:cNvPr>
            <p:cNvSpPr/>
            <p:nvPr/>
          </p:nvSpPr>
          <p:spPr>
            <a:xfrm>
              <a:off x="2701488" y="2819062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Subject to revise</a:t>
              </a:r>
              <a:endParaRPr lang="en-GB" sz="14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2EFDC23-DF1C-41B4-AA3F-B477CC2813DF}"/>
                </a:ext>
              </a:extLst>
            </p:cNvPr>
            <p:cNvSpPr/>
            <p:nvPr/>
          </p:nvSpPr>
          <p:spPr>
            <a:xfrm>
              <a:off x="4198349" y="2819062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Subject to revise</a:t>
              </a:r>
              <a:endParaRPr lang="en-GB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79B0EF3-FF8F-42A8-B402-C4F5D4AA35BA}"/>
                </a:ext>
              </a:extLst>
            </p:cNvPr>
            <p:cNvSpPr/>
            <p:nvPr/>
          </p:nvSpPr>
          <p:spPr>
            <a:xfrm>
              <a:off x="6894880" y="2819062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Subject to revise</a:t>
              </a:r>
              <a:endParaRPr lang="en-GB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1A067A3-7123-493A-9B00-4EDF5484EAB7}"/>
                </a:ext>
              </a:extLst>
            </p:cNvPr>
            <p:cNvSpPr/>
            <p:nvPr/>
          </p:nvSpPr>
          <p:spPr>
            <a:xfrm>
              <a:off x="5903996" y="3301085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8AD50C8-E709-4AC2-8D49-910BE72E2551}"/>
                </a:ext>
              </a:extLst>
            </p:cNvPr>
            <p:cNvSpPr/>
            <p:nvPr/>
          </p:nvSpPr>
          <p:spPr>
            <a:xfrm>
              <a:off x="6099621" y="3301085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F02522A-08E5-44B4-9CEF-E2A76AD3E555}"/>
                </a:ext>
              </a:extLst>
            </p:cNvPr>
            <p:cNvSpPr/>
            <p:nvPr/>
          </p:nvSpPr>
          <p:spPr>
            <a:xfrm>
              <a:off x="6296629" y="3301085"/>
              <a:ext cx="121307" cy="121307"/>
            </a:xfrm>
            <a:prstGeom prst="ellipse">
              <a:avLst/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2B27954-B333-4218-AFEC-AAD97740F402}"/>
                </a:ext>
              </a:extLst>
            </p:cNvPr>
            <p:cNvCxnSpPr>
              <a:cxnSpLocks/>
            </p:cNvCxnSpPr>
            <p:nvPr/>
          </p:nvCxnSpPr>
          <p:spPr>
            <a:xfrm>
              <a:off x="8129771" y="2488876"/>
              <a:ext cx="0" cy="118283"/>
            </a:xfrm>
            <a:prstGeom prst="line">
              <a:avLst/>
            </a:prstGeom>
            <a:ln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B3015B92-9CF2-4401-A8D0-1A8A38AEB24A}"/>
                </a:ext>
              </a:extLst>
            </p:cNvPr>
            <p:cNvCxnSpPr/>
            <p:nvPr/>
          </p:nvCxnSpPr>
          <p:spPr>
            <a:xfrm>
              <a:off x="1192083" y="2544067"/>
              <a:ext cx="6930480" cy="0"/>
            </a:xfrm>
            <a:prstGeom prst="straightConnector1">
              <a:avLst/>
            </a:prstGeom>
            <a:ln>
              <a:solidFill>
                <a:srgbClr val="39C2D5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D34779A-F8C1-45F8-96BD-E91BAE660C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2083" y="2488876"/>
              <a:ext cx="0" cy="118283"/>
            </a:xfrm>
            <a:prstGeom prst="line">
              <a:avLst/>
            </a:prstGeom>
            <a:ln>
              <a:solidFill>
                <a:srgbClr val="39C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A6978BF-48F1-447B-B058-25DD205C5B4C}"/>
                </a:ext>
              </a:extLst>
            </p:cNvPr>
            <p:cNvSpPr txBox="1"/>
            <p:nvPr/>
          </p:nvSpPr>
          <p:spPr>
            <a:xfrm>
              <a:off x="3549874" y="2234412"/>
              <a:ext cx="2693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 of revision </a:t>
              </a:r>
              <a:r>
                <a:rPr lang="en-US" sz="1600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‘periods’</a:t>
              </a:r>
              <a:endParaRPr lang="en-GB" sz="16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1A0407D-0835-492F-9944-BFC7C517DE2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019" y="4839322"/>
              <a:ext cx="0" cy="885661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020C8FE-0131-4220-BE50-C8028DD9F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3019" y="4839322"/>
              <a:ext cx="1440673" cy="0"/>
            </a:xfrm>
            <a:prstGeom prst="straightConnector1">
              <a:avLst/>
            </a:prstGeom>
            <a:ln w="12700">
              <a:solidFill>
                <a:srgbClr val="39C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0149734B-B468-47B2-AB28-C99AF3D42DA6}"/>
                </a:ext>
              </a:extLst>
            </p:cNvPr>
            <p:cNvSpPr/>
            <p:nvPr/>
          </p:nvSpPr>
          <p:spPr>
            <a:xfrm>
              <a:off x="5435574" y="5730544"/>
              <a:ext cx="1234891" cy="608421"/>
            </a:xfrm>
            <a:prstGeom prst="roundRect">
              <a:avLst>
                <a:gd name="adj" fmla="val 10663"/>
              </a:avLst>
            </a:prstGeom>
            <a:solidFill>
              <a:srgbClr val="39C2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Predicted grades</a:t>
              </a:r>
              <a:endParaRPr lang="en-GB" sz="1400" dirty="0"/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FB3DE675-2CD2-4B07-BD3C-8D626F7E6BED}"/>
                </a:ext>
              </a:extLst>
            </p:cNvPr>
            <p:cNvSpPr/>
            <p:nvPr/>
          </p:nvSpPr>
          <p:spPr>
            <a:xfrm rot="5400000">
              <a:off x="5938359" y="5796259"/>
              <a:ext cx="224651" cy="1234891"/>
            </a:xfrm>
            <a:prstGeom prst="rightBrace">
              <a:avLst>
                <a:gd name="adj1" fmla="val 41170"/>
                <a:gd name="adj2" fmla="val 50000"/>
              </a:avLst>
            </a:prstGeom>
            <a:solidFill>
              <a:srgbClr val="39C2D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232D7E73-0144-4540-BA4E-2A2BA174D003}"/>
                </a:ext>
              </a:extLst>
            </p:cNvPr>
            <p:cNvSpPr/>
            <p:nvPr/>
          </p:nvSpPr>
          <p:spPr>
            <a:xfrm rot="5400000">
              <a:off x="7400000" y="5796259"/>
              <a:ext cx="224651" cy="1234891"/>
            </a:xfrm>
            <a:prstGeom prst="rightBrace">
              <a:avLst>
                <a:gd name="adj1" fmla="val 41170"/>
                <a:gd name="adj2" fmla="val 50000"/>
              </a:avLst>
            </a:prstGeom>
            <a:solidFill>
              <a:srgbClr val="39C2D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8E0DF10-E479-4193-B3BE-674885FB9F7C}"/>
                </a:ext>
              </a:extLst>
            </p:cNvPr>
            <p:cNvSpPr txBox="1"/>
            <p:nvPr/>
          </p:nvSpPr>
          <p:spPr>
            <a:xfrm>
              <a:off x="5460229" y="6460213"/>
              <a:ext cx="1207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 training</a:t>
              </a:r>
              <a:endParaRPr lang="en-GB" sz="16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14CE316-8A8B-4A8A-B975-A4623C547547}"/>
                </a:ext>
              </a:extLst>
            </p:cNvPr>
            <p:cNvSpPr txBox="1"/>
            <p:nvPr/>
          </p:nvSpPr>
          <p:spPr>
            <a:xfrm>
              <a:off x="6816740" y="6460213"/>
              <a:ext cx="1430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 prediction</a:t>
              </a:r>
              <a:endParaRPr lang="en-GB" sz="16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7D3B03E9-DA14-4DA4-92E4-8E67FE80D8FB}"/>
              </a:ext>
            </a:extLst>
          </p:cNvPr>
          <p:cNvSpPr txBox="1"/>
          <p:nvPr/>
        </p:nvSpPr>
        <p:spPr>
          <a:xfrm>
            <a:off x="9112888" y="2157285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Loss: </a:t>
            </a:r>
            <a:r>
              <a:rPr lang="en-US" sz="1600" b="1" dirty="0" err="1">
                <a:solidFill>
                  <a:srgbClr val="39C2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Categoircal</a:t>
            </a:r>
            <a:r>
              <a:rPr lang="en-US" sz="1600" b="1" dirty="0">
                <a:solidFill>
                  <a:srgbClr val="39C2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39C2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Crossentropy</a:t>
            </a:r>
            <a:endParaRPr lang="en-US" sz="1600" b="1" dirty="0">
              <a:solidFill>
                <a:srgbClr val="39C2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Optimiser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b="1" dirty="0">
                <a:solidFill>
                  <a:srgbClr val="39C2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Adam</a:t>
            </a:r>
            <a:endParaRPr lang="en-GB" sz="1600" b="1" dirty="0">
              <a:solidFill>
                <a:srgbClr val="39C2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GB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Accuracy: </a:t>
            </a:r>
            <a:r>
              <a:rPr lang="en-GB" sz="1600" b="1" dirty="0">
                <a:solidFill>
                  <a:srgbClr val="39C2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81%</a:t>
            </a:r>
            <a:endParaRPr lang="en-US" sz="1600" b="1" dirty="0">
              <a:solidFill>
                <a:srgbClr val="39C2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Widescreen</PresentationFormat>
  <Paragraphs>344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Rance</dc:creator>
  <cp:lastModifiedBy>Joseph Rance</cp:lastModifiedBy>
  <cp:revision>21</cp:revision>
  <dcterms:created xsi:type="dcterms:W3CDTF">2020-02-03T12:43:10Z</dcterms:created>
  <dcterms:modified xsi:type="dcterms:W3CDTF">2020-02-04T17:44:23Z</dcterms:modified>
</cp:coreProperties>
</file>