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70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embeddedFontLs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Segoe UI Black" panose="020B0A02040204020203" pitchFamily="34" charset="0"/>
      <p:bold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4EA2-7CD7-40F5-9F3B-1595C355F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42D1B-D07C-4245-9D37-85B0B6402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EE74-632D-4F4A-B923-92EA571F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9BC3-3030-4631-B796-B58088A306B5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BF4D3-6F31-415C-BF53-D8C48138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20B1C-EA16-47FF-B3F5-6E836E1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4805-BE2C-4D2E-858D-5F07B7F8E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314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4194-DD55-410F-8233-8D56280E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B797A-58A1-4384-82F5-35D1D8154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5778-9A22-4278-8AA4-B17F48E7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9BC3-3030-4631-B796-B58088A306B5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E9D3-D39A-4A81-B490-90B332D7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1D593-C9DF-47DD-A290-C34CF2D7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4805-BE2C-4D2E-858D-5F07B7F8E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420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FBB5F-D1CD-40ED-A89C-44C6886C5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9C050-FC33-4974-A22F-5556F9C60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129C-C1E1-4076-82D3-66A8614F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9BC3-3030-4631-B796-B58088A306B5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40E1-B9C8-46A9-9DDB-6EE3F749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F77C5-F677-4ED4-87F5-16017B7C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4805-BE2C-4D2E-858D-5F07B7F8E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307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B11-69BF-467C-8C29-D194D262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4672-406D-4418-9D14-950D8D4B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00F1-EEDA-4FF3-9574-D6E22E04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9BC3-3030-4631-B796-B58088A306B5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8F8A-F51C-4564-AA83-FC3B22B5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5A1B-C933-40FB-80FC-02FC38C7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4805-BE2C-4D2E-858D-5F07B7F8E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74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B209-486B-44F2-9350-8F410AA5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306B6-CD1B-4A0E-A30D-699EA54B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A14C6-8F9D-41EE-898F-11202C4A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9BC3-3030-4631-B796-B58088A306B5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2F65-24CC-4D24-A2B2-7945E7F2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E812-C071-4A83-BD35-696ABA63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4805-BE2C-4D2E-858D-5F07B7F8E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432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124A-8242-4B5A-96E1-94E50AC4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6C2C-1666-44B5-A1B3-3E905C8BF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7A7EA-BEE5-4967-BDAF-DD514B2A1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0438A-7119-405E-B00B-C7351289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9BC3-3030-4631-B796-B58088A306B5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5B816-A4E6-4F6A-878A-986167C8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3CA2E-61DE-4261-8D55-55C65113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4805-BE2C-4D2E-858D-5F07B7F8E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9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9B24-6908-4A81-B82C-2E87C8A7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85C2D-0339-4C66-AB24-9C6DAE70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8B27C-FC70-422C-8E71-E61A54914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75CC4-228E-42DB-80A1-4F5B0507F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C3896-DE03-49AF-A6BB-39E712A7C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BB094-D984-4D28-A80A-B80D4FDD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9BC3-3030-4631-B796-B58088A306B5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17709-7226-4AFA-A0AC-EC6C402F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1ACF0-5051-47DF-A6E1-9C13A9B0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4805-BE2C-4D2E-858D-5F07B7F8E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5B46-A745-4C6E-9C0A-82348429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51281-7614-4B55-8471-1A0BBFE8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9BC3-3030-4631-B796-B58088A306B5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CBE83-2EE6-4721-ACC2-88443C71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77E7D-3DAF-4B5F-8EEC-5F108ED3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4805-BE2C-4D2E-858D-5F07B7F8E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332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D5318-E003-4B4F-91B7-310545C3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9BC3-3030-4631-B796-B58088A306B5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F40B7-960F-4C2B-8806-E9C2F019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CA868-D04F-4B60-8048-7CFDA243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4805-BE2C-4D2E-858D-5F07B7F8E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80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A810-DE77-44C0-AD92-A6172CEC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968A-82DE-47CD-A247-0EF9AE23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D39DE-2EB7-418A-AAAD-9C5A717DD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EC93-010E-4555-9997-C26906C1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9BC3-3030-4631-B796-B58088A306B5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C3F71-698D-4E24-942E-FAF33E2F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1814-898F-42FE-92DF-831FF5D2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4805-BE2C-4D2E-858D-5F07B7F8E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135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3C02-EB7A-4E86-96FF-461A98D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85BA5-BB8F-47BA-BE26-C461548E9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763AD-D9B9-43EC-B256-9641163EC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37318-F3A6-42A8-9656-0E6A3C83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9BC3-3030-4631-B796-B58088A306B5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57D88-83A8-427B-AC76-6BB6BB34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34B21-790D-4930-8E17-F5972DB4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4805-BE2C-4D2E-858D-5F07B7F8E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640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E445D-6BAB-4116-9977-7423680E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460F-F8D7-4605-BB4C-94DC0B56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98BE-D29E-458C-A02A-D08D201A0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29BC3-3030-4631-B796-B58088A306B5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B1B0-22C9-4E7D-96D8-95D427043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D2F9-F1CA-4480-80DA-6993B5DDD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4805-BE2C-4D2E-858D-5F07B7F8E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72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KashParty/JoesClub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KashParty/JoesClubRu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F26215-2076-42FB-8A9E-78155ED6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890" y="188906"/>
            <a:ext cx="3506220" cy="3515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8EB347-C423-4EA2-95DB-4F38211C0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185" y="719528"/>
            <a:ext cx="2447630" cy="2453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3CC5D3-F4F3-4A4E-8EBA-979762CD1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8845"/>
            <a:ext cx="9144000" cy="1037771"/>
          </a:xfrm>
        </p:spPr>
        <p:txBody>
          <a:bodyPr/>
          <a:lstStyle/>
          <a:p>
            <a:r>
              <a:rPr lang="en-GB" dirty="0"/>
              <a:t>Introduction to 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BA74-865C-4D25-905B-66300B265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6063"/>
            <a:ext cx="9144000" cy="1655762"/>
          </a:xfrm>
        </p:spPr>
        <p:txBody>
          <a:bodyPr/>
          <a:lstStyle/>
          <a:p>
            <a:r>
              <a:rPr lang="en-GB" dirty="0"/>
              <a:t>Not the chemical compound, not the video game…</a:t>
            </a:r>
          </a:p>
          <a:p>
            <a:r>
              <a:rPr lang="en-GB" dirty="0"/>
              <a:t>the </a:t>
            </a:r>
            <a:r>
              <a:rPr lang="en-GB" b="1" dirty="0"/>
              <a:t>programming language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195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3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0" p14:bounceEnd="50000">
                                          <p:cBhvr>
                                            <p:cTn id="6" dur="5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6" dur="5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7308-F395-4CB0-BE50-4A912F53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does it have to be so hard?!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3BF5-DB6F-48E3-8B68-BE367A1A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Rust is notoriously a </a:t>
            </a:r>
            <a:r>
              <a:rPr lang="en-GB" dirty="0">
                <a:solidFill>
                  <a:schemeClr val="accent2"/>
                </a:solidFill>
              </a:rPr>
              <a:t>difficult language </a:t>
            </a:r>
            <a:r>
              <a:rPr lang="en-GB" dirty="0"/>
              <a:t>to learn, because it uses complex concepts like </a:t>
            </a:r>
            <a:r>
              <a:rPr lang="en-GB" dirty="0">
                <a:solidFill>
                  <a:schemeClr val="accent2"/>
                </a:solidFill>
              </a:rPr>
              <a:t>ownership.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genius of </a:t>
            </a:r>
            <a:r>
              <a:rPr lang="en-GB" dirty="0">
                <a:solidFill>
                  <a:schemeClr val="accent2"/>
                </a:solidFill>
              </a:rPr>
              <a:t>ownership</a:t>
            </a:r>
            <a:r>
              <a:rPr lang="en-GB" dirty="0"/>
              <a:t> is that after the Rust developers implemented it in order to avoid having </a:t>
            </a:r>
            <a:r>
              <a:rPr lang="en-GB" dirty="0">
                <a:solidFill>
                  <a:schemeClr val="accent2"/>
                </a:solidFill>
              </a:rPr>
              <a:t>garbage collection</a:t>
            </a:r>
            <a:r>
              <a:rPr lang="en-GB" dirty="0"/>
              <a:t>, they realised they had “accidentally” solved another problem – </a:t>
            </a:r>
            <a:r>
              <a:rPr lang="en-GB" dirty="0">
                <a:solidFill>
                  <a:schemeClr val="accent2"/>
                </a:solidFill>
              </a:rPr>
              <a:t>data races.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Rust does not have </a:t>
            </a:r>
            <a:r>
              <a:rPr lang="en-GB" dirty="0">
                <a:solidFill>
                  <a:schemeClr val="accent2"/>
                </a:solidFill>
              </a:rPr>
              <a:t>Object Oriented Programming</a:t>
            </a:r>
            <a:r>
              <a:rPr lang="en-GB" dirty="0"/>
              <a:t>. Instead, it uses </a:t>
            </a:r>
            <a:r>
              <a:rPr lang="en-GB" dirty="0">
                <a:solidFill>
                  <a:schemeClr val="accent2"/>
                </a:solidFill>
              </a:rPr>
              <a:t>structs</a:t>
            </a:r>
            <a:r>
              <a:rPr lang="en-GB" dirty="0"/>
              <a:t> combined with a </a:t>
            </a:r>
            <a:r>
              <a:rPr lang="en-GB" dirty="0">
                <a:solidFill>
                  <a:schemeClr val="accent2"/>
                </a:solidFill>
              </a:rPr>
              <a:t>traits</a:t>
            </a:r>
            <a:r>
              <a:rPr lang="en-GB" dirty="0"/>
              <a:t> (interfaces).</a:t>
            </a:r>
          </a:p>
        </p:txBody>
      </p:sp>
    </p:spTree>
    <p:extLst>
      <p:ext uri="{BB962C8B-B14F-4D97-AF65-F5344CB8AC3E}">
        <p14:creationId xmlns:p14="http://schemas.microsoft.com/office/powerpoint/2010/main" val="149255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506A-A8B2-408F-A0DB-AA4AF4FC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use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679C-06AA-4686-B9FA-35BCC26B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As </a:t>
            </a:r>
            <a:r>
              <a:rPr lang="en-GB" dirty="0">
                <a:solidFill>
                  <a:schemeClr val="accent2"/>
                </a:solidFill>
              </a:rPr>
              <a:t>powerful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performant</a:t>
            </a:r>
            <a:r>
              <a:rPr lang="en-GB" dirty="0"/>
              <a:t> as </a:t>
            </a:r>
            <a:r>
              <a:rPr lang="en-GB" dirty="0">
                <a:solidFill>
                  <a:schemeClr val="accent2"/>
                </a:solidFill>
              </a:rPr>
              <a:t>C++</a:t>
            </a:r>
            <a:r>
              <a:rPr lang="en-GB" dirty="0"/>
              <a:t>, but with syntax comparable to C# or Java.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You can use it like you use Python, knowing that you’ll never have </a:t>
            </a:r>
            <a:r>
              <a:rPr lang="en-GB" dirty="0">
                <a:solidFill>
                  <a:schemeClr val="accent2"/>
                </a:solidFill>
              </a:rPr>
              <a:t>unsafe code</a:t>
            </a:r>
            <a:r>
              <a:rPr lang="en-GB" dirty="0"/>
              <a:t>; or you can use it like C – you can even have </a:t>
            </a:r>
            <a:r>
              <a:rPr lang="en-GB" dirty="0">
                <a:solidFill>
                  <a:schemeClr val="accent2"/>
                </a:solidFill>
              </a:rPr>
              <a:t>assembly code </a:t>
            </a:r>
            <a:r>
              <a:rPr lang="en-GB" dirty="0"/>
              <a:t>inside a Rust file!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Very active development – somehow the Rust developers can still come up with new </a:t>
            </a:r>
            <a:r>
              <a:rPr lang="en-GB" dirty="0">
                <a:solidFill>
                  <a:schemeClr val="accent2"/>
                </a:solidFill>
              </a:rPr>
              <a:t>powerful concepts </a:t>
            </a:r>
            <a:r>
              <a:rPr lang="en-GB" dirty="0"/>
              <a:t>to add to the language, years after it was first released.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 still haven’t learnt it all – I’m yet to explore features such as </a:t>
            </a:r>
            <a:r>
              <a:rPr lang="en-GB" dirty="0">
                <a:solidFill>
                  <a:schemeClr val="accent2"/>
                </a:solidFill>
              </a:rPr>
              <a:t>lifetimes</a:t>
            </a:r>
            <a:r>
              <a:rPr lang="en-GB" dirty="0"/>
              <a:t>, </a:t>
            </a:r>
            <a:r>
              <a:rPr lang="en-GB" dirty="0">
                <a:solidFill>
                  <a:schemeClr val="accent2"/>
                </a:solidFill>
              </a:rPr>
              <a:t>closures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macros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953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E88B-5331-48FF-8155-988363A1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projects using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A0E5-316A-4A2A-BC1B-1CA50237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Servo</a:t>
            </a:r>
            <a:r>
              <a:rPr lang="en-GB" dirty="0"/>
              <a:t> – a browser engine (like Chromium) which Mozilla is developing for the purpose of integrating it in Firefox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Amethyst</a:t>
            </a:r>
            <a:r>
              <a:rPr lang="en-GB" dirty="0"/>
              <a:t> – a fully featured game engine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Rocket</a:t>
            </a:r>
            <a:r>
              <a:rPr lang="en-GB" dirty="0"/>
              <a:t> – a web framework (like Django/Flask/Express)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Redox</a:t>
            </a:r>
            <a:r>
              <a:rPr lang="en-GB" dirty="0"/>
              <a:t> – an entire operating system written completely in Rust, with a modern GUI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TensorFlow bindings </a:t>
            </a:r>
            <a:r>
              <a:rPr lang="en-GB" dirty="0"/>
              <a:t>– official WIP Rust bindings to TensorFlow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Maximise </a:t>
            </a:r>
            <a:r>
              <a:rPr lang="en-GB" dirty="0"/>
              <a:t>– fantastic REST API written in Rust by me for a Young Enterprise project</a:t>
            </a:r>
            <a:endParaRPr lang="en-GB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8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8F15-82A7-4D25-AB85-1360D46F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future of Rust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AA006B-9C60-44A3-B9D1-A4A4711F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chemeClr val="accent2"/>
                </a:solidFill>
              </a:rPr>
              <a:t>WebAssembly</a:t>
            </a:r>
            <a:r>
              <a:rPr lang="en-GB" dirty="0"/>
              <a:t> – JavaScript is slow and boring in the browser, so why not use Rust?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Firefox</a:t>
            </a:r>
            <a:r>
              <a:rPr lang="en-GB" dirty="0"/>
              <a:t> – Mozilla is the organisation behind Rust in the first place.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Verona</a:t>
            </a:r>
            <a:r>
              <a:rPr lang="en-GB" dirty="0"/>
              <a:t> – Microsoft has a habit of copying languages. First it copied Java, which resulted in C#. Now it’s copying Rust.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Games</a:t>
            </a:r>
            <a:r>
              <a:rPr lang="en-GB" dirty="0"/>
              <a:t> – Some guy who made a game called “Ready at Dawn” said he’d be switching to Rust from C/C++, which has a lot of game developers excited.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Embedded systems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159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7733-BD09-4BC3-B2BE-AA47A2FF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StackOverflow</a:t>
            </a:r>
            <a:r>
              <a:rPr lang="en-GB" dirty="0"/>
              <a:t> Developer Survey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FB0845-CB01-4462-AD0F-DF557563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92" y="1700117"/>
            <a:ext cx="7465017" cy="47927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274450-25EB-4389-8994-AA3E2595DC20}"/>
              </a:ext>
            </a:extLst>
          </p:cNvPr>
          <p:cNvSpPr/>
          <p:nvPr/>
        </p:nvSpPr>
        <p:spPr>
          <a:xfrm>
            <a:off x="5125880" y="6048737"/>
            <a:ext cx="4298451" cy="38208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+mj-lt"/>
              </a:rPr>
              <a:t>? ? ? ? ?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2E35AF-BF44-436F-ABE8-4EA5BA86D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76"/>
          <a:stretch/>
        </p:blipFill>
        <p:spPr>
          <a:xfrm>
            <a:off x="2363492" y="2927513"/>
            <a:ext cx="7465017" cy="31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7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7733-BD09-4BC3-B2BE-AA47A2FF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StackOverflow</a:t>
            </a:r>
            <a:r>
              <a:rPr lang="en-GB" dirty="0"/>
              <a:t> Developer Survey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FB0845-CB01-4462-AD0F-DF557563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92" y="1700117"/>
            <a:ext cx="7465017" cy="47927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274450-25EB-4389-8994-AA3E2595DC20}"/>
              </a:ext>
            </a:extLst>
          </p:cNvPr>
          <p:cNvSpPr/>
          <p:nvPr/>
        </p:nvSpPr>
        <p:spPr>
          <a:xfrm>
            <a:off x="5125880" y="6048737"/>
            <a:ext cx="4298451" cy="38208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+mj-lt"/>
              </a:rPr>
              <a:t>? ? ? ? ?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2E35AF-BF44-436F-ABE8-4EA5BA86D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76"/>
          <a:stretch/>
        </p:blipFill>
        <p:spPr>
          <a:xfrm>
            <a:off x="2363492" y="3348425"/>
            <a:ext cx="7465017" cy="31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99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7733-BD09-4BC3-B2BE-AA47A2FF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StackOverflow</a:t>
            </a:r>
            <a:r>
              <a:rPr lang="en-GB" dirty="0"/>
              <a:t> Developer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4426-1857-40AD-8E95-45D2E9CE3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For the fourth year in a row, Rust is the most loved programming language</a:t>
            </a:r>
            <a:r>
              <a:rPr lang="en-GB" dirty="0"/>
              <a:t> among our respondents, followed close behind by Python, the fastest-growing major language today. This means that proportionally, </a:t>
            </a:r>
            <a:r>
              <a:rPr lang="en-GB" dirty="0">
                <a:solidFill>
                  <a:schemeClr val="accent2"/>
                </a:solidFill>
              </a:rPr>
              <a:t>more developers want to continue working with these than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400100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ABB2-F6CF-4706-B8E9-A9C45F90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Rust so loved?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9C57-D1E0-4926-AB78-BF72FD85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It </a:t>
            </a:r>
            <a:r>
              <a:rPr lang="en-GB" dirty="0">
                <a:solidFill>
                  <a:schemeClr val="accent2"/>
                </a:solidFill>
              </a:rPr>
              <a:t>compiles</a:t>
            </a:r>
            <a:r>
              <a:rPr lang="en-GB" dirty="0"/>
              <a:t> to a binary executable – no </a:t>
            </a:r>
            <a:r>
              <a:rPr lang="en-GB" strike="sngStrike" dirty="0"/>
              <a:t>slow</a:t>
            </a:r>
            <a:r>
              <a:rPr lang="en-GB" dirty="0"/>
              <a:t> fancy runtime like the JVM and no time wasted interpreting like Python.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No garbage collector </a:t>
            </a:r>
            <a:r>
              <a:rPr lang="en-GB" dirty="0"/>
              <a:t>(more on that soon).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Memory and thread </a:t>
            </a:r>
            <a:r>
              <a:rPr lang="en-GB" dirty="0">
                <a:solidFill>
                  <a:schemeClr val="accent2"/>
                </a:solidFill>
              </a:rPr>
              <a:t>safety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Intelligent</a:t>
            </a:r>
            <a:r>
              <a:rPr lang="en-GB" dirty="0"/>
              <a:t> compiler and </a:t>
            </a:r>
            <a:r>
              <a:rPr lang="en-GB" dirty="0">
                <a:solidFill>
                  <a:schemeClr val="accent2"/>
                </a:solidFill>
              </a:rPr>
              <a:t>borrow checker</a:t>
            </a:r>
            <a:r>
              <a:rPr lang="en-GB" dirty="0"/>
              <a:t> identify errors before they happen (runtime errors in other languages become compile time errors in Rust).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Cargo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Older C and C++ developers who have grown sick and tired of use-after-frees and </a:t>
            </a:r>
            <a:r>
              <a:rPr lang="en-GB" dirty="0" err="1"/>
              <a:t>segfaults</a:t>
            </a:r>
            <a:r>
              <a:rPr lang="en-GB" dirty="0"/>
              <a:t> absolutely love it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261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7308-F395-4CB0-BE50-4A912F53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Rust is not garbage</a:t>
            </a:r>
          </a:p>
        </p:txBody>
      </p:sp>
    </p:spTree>
    <p:extLst>
      <p:ext uri="{BB962C8B-B14F-4D97-AF65-F5344CB8AC3E}">
        <p14:creationId xmlns:p14="http://schemas.microsoft.com/office/powerpoint/2010/main" val="3737745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7308-F395-4CB0-BE50-4A912F53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Rust is not garbage (collected)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3BF5-DB6F-48E3-8B68-BE367A1A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you don’t get rid of </a:t>
            </a:r>
            <a:r>
              <a:rPr lang="en-GB" dirty="0">
                <a:solidFill>
                  <a:schemeClr val="accent2"/>
                </a:solidFill>
              </a:rPr>
              <a:t>unused variables</a:t>
            </a:r>
            <a:r>
              <a:rPr lang="en-GB" dirty="0"/>
              <a:t>, they will sit around in </a:t>
            </a:r>
            <a:r>
              <a:rPr lang="en-GB" dirty="0">
                <a:solidFill>
                  <a:schemeClr val="accent2"/>
                </a:solidFill>
              </a:rPr>
              <a:t>memory</a:t>
            </a:r>
            <a:r>
              <a:rPr lang="en-GB" dirty="0"/>
              <a:t> and cause it to fill up with “</a:t>
            </a:r>
            <a:r>
              <a:rPr lang="en-GB" dirty="0">
                <a:solidFill>
                  <a:schemeClr val="accent2"/>
                </a:solidFill>
              </a:rPr>
              <a:t>garbage</a:t>
            </a:r>
            <a:r>
              <a:rPr lang="en-GB" dirty="0"/>
              <a:t>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Variables in memory can either be created in the </a:t>
            </a:r>
            <a:r>
              <a:rPr lang="en-GB" dirty="0">
                <a:solidFill>
                  <a:schemeClr val="accent2"/>
                </a:solidFill>
              </a:rPr>
              <a:t>stack </a:t>
            </a:r>
            <a:r>
              <a:rPr lang="en-GB" dirty="0"/>
              <a:t>or the </a:t>
            </a:r>
            <a:r>
              <a:rPr lang="en-GB" dirty="0">
                <a:solidFill>
                  <a:schemeClr val="accent2"/>
                </a:solidFill>
              </a:rPr>
              <a:t>heap.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 languages like C and C++, variables on the </a:t>
            </a:r>
            <a:r>
              <a:rPr lang="en-GB" dirty="0">
                <a:solidFill>
                  <a:schemeClr val="accent2"/>
                </a:solidFill>
              </a:rPr>
              <a:t>stack</a:t>
            </a:r>
            <a:r>
              <a:rPr lang="en-GB" dirty="0"/>
              <a:t> are automatically </a:t>
            </a:r>
            <a:r>
              <a:rPr lang="en-GB" dirty="0">
                <a:solidFill>
                  <a:schemeClr val="accent2"/>
                </a:solidFill>
              </a:rPr>
              <a:t>freed</a:t>
            </a:r>
            <a:r>
              <a:rPr lang="en-GB" dirty="0"/>
              <a:t> once they go out of </a:t>
            </a:r>
            <a:r>
              <a:rPr lang="en-GB" dirty="0">
                <a:solidFill>
                  <a:schemeClr val="accent2"/>
                </a:solidFill>
              </a:rPr>
              <a:t>scope</a:t>
            </a:r>
            <a:r>
              <a:rPr lang="en-GB" dirty="0"/>
              <a:t> (the curly brackets inside which they were defined). </a:t>
            </a:r>
            <a:r>
              <a:rPr lang="en-GB" dirty="0">
                <a:solidFill>
                  <a:srgbClr val="92D050"/>
                </a:solidFill>
                <a:hlinkClick r:id="rId2"/>
              </a:rPr>
              <a:t>Example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7308-F395-4CB0-BE50-4A912F53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Rust is not garbage (collected)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3BF5-DB6F-48E3-8B68-BE367A1A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But that only works if the </a:t>
            </a:r>
            <a:r>
              <a:rPr lang="en-GB" dirty="0">
                <a:solidFill>
                  <a:schemeClr val="accent2"/>
                </a:solidFill>
              </a:rPr>
              <a:t>size of the variable is known</a:t>
            </a:r>
            <a:r>
              <a:rPr lang="en-GB" dirty="0"/>
              <a:t> in advance. So in C#, it would work for an </a:t>
            </a:r>
            <a:r>
              <a:rPr lang="en-GB" dirty="0">
                <a:solidFill>
                  <a:schemeClr val="accent2"/>
                </a:solidFill>
              </a:rPr>
              <a:t>array of fixed length</a:t>
            </a:r>
            <a:r>
              <a:rPr lang="en-GB" dirty="0"/>
              <a:t>, but not for a </a:t>
            </a:r>
            <a:r>
              <a:rPr lang="en-GB" dirty="0">
                <a:solidFill>
                  <a:schemeClr val="accent2"/>
                </a:solidFill>
              </a:rPr>
              <a:t>List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So variables like Lists are stored on the heap instead of the stack. These variables can change size as needed, but it all has to be done manually.</a:t>
            </a:r>
            <a:endParaRPr lang="en-GB" dirty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Sometimes the programming language is smart enough to do it for you – this is called </a:t>
            </a:r>
            <a:r>
              <a:rPr lang="en-GB" dirty="0">
                <a:solidFill>
                  <a:schemeClr val="accent2"/>
                </a:solidFill>
              </a:rPr>
              <a:t>garbage collection</a:t>
            </a:r>
            <a:r>
              <a:rPr lang="en-GB" dirty="0"/>
              <a:t>, and it’s the reason that you don’t need to worry too much about memory safety in </a:t>
            </a:r>
            <a:r>
              <a:rPr lang="en-GB" dirty="0">
                <a:solidFill>
                  <a:schemeClr val="accent2"/>
                </a:solidFill>
              </a:rPr>
              <a:t>Python</a:t>
            </a:r>
            <a:r>
              <a:rPr lang="en-GB" dirty="0"/>
              <a:t> or </a:t>
            </a:r>
            <a:r>
              <a:rPr lang="en-GB" dirty="0">
                <a:solidFill>
                  <a:schemeClr val="accent2"/>
                </a:solidFill>
              </a:rPr>
              <a:t>C#.</a:t>
            </a:r>
          </a:p>
        </p:txBody>
      </p:sp>
    </p:spTree>
    <p:extLst>
      <p:ext uri="{BB962C8B-B14F-4D97-AF65-F5344CB8AC3E}">
        <p14:creationId xmlns:p14="http://schemas.microsoft.com/office/powerpoint/2010/main" val="37781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7308-F395-4CB0-BE50-4A912F53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Rust is not garbage (collected)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3BF5-DB6F-48E3-8B68-BE367A1A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Garbage collection </a:t>
            </a:r>
            <a:r>
              <a:rPr lang="en-GB" dirty="0"/>
              <a:t>is pretty </a:t>
            </a:r>
            <a:r>
              <a:rPr lang="en-GB" dirty="0">
                <a:solidFill>
                  <a:schemeClr val="accent2"/>
                </a:solidFill>
              </a:rPr>
              <a:t>slow</a:t>
            </a:r>
            <a:r>
              <a:rPr lang="en-GB" dirty="0"/>
              <a:t> compared to manual memory management.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Rust takes a different approach – it hasn’t got </a:t>
            </a:r>
            <a:r>
              <a:rPr lang="en-GB" dirty="0">
                <a:solidFill>
                  <a:schemeClr val="accent2"/>
                </a:solidFill>
              </a:rPr>
              <a:t>manual memory management</a:t>
            </a:r>
            <a:r>
              <a:rPr lang="en-GB" dirty="0"/>
              <a:t> but it also doesn’t have </a:t>
            </a:r>
            <a:r>
              <a:rPr lang="en-GB" dirty="0">
                <a:solidFill>
                  <a:schemeClr val="accent2"/>
                </a:solidFill>
              </a:rPr>
              <a:t>garbage collection</a:t>
            </a:r>
            <a:r>
              <a:rPr lang="en-GB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Instead, it uses </a:t>
            </a:r>
            <a:r>
              <a:rPr lang="en-GB" dirty="0">
                <a:solidFill>
                  <a:schemeClr val="accent2"/>
                </a:solidFill>
              </a:rPr>
              <a:t>ownership. </a:t>
            </a:r>
            <a:r>
              <a:rPr lang="en-GB" dirty="0"/>
              <a:t>With this system, dynamically sized variables are </a:t>
            </a:r>
            <a:r>
              <a:rPr lang="en-GB" dirty="0">
                <a:solidFill>
                  <a:schemeClr val="accent2"/>
                </a:solidFill>
              </a:rPr>
              <a:t>owned </a:t>
            </a:r>
            <a:r>
              <a:rPr lang="en-GB" dirty="0"/>
              <a:t>by the function they are declared in. When a function is called with a dynamically sized argument, the receiving function </a:t>
            </a:r>
            <a:r>
              <a:rPr lang="en-GB" dirty="0">
                <a:solidFill>
                  <a:schemeClr val="accent2"/>
                </a:solidFill>
              </a:rPr>
              <a:t>takes ownership </a:t>
            </a:r>
            <a:r>
              <a:rPr lang="en-GB" dirty="0"/>
              <a:t>of the variable, meaning that the original function can’t use it anymore. </a:t>
            </a:r>
            <a:r>
              <a:rPr lang="en-GB" dirty="0">
                <a:hlinkClick r:id="rId2"/>
              </a:rPr>
              <a:t>Example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1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819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Segoe UI Black</vt:lpstr>
      <vt:lpstr>Wingdings</vt:lpstr>
      <vt:lpstr>Segoe UI</vt:lpstr>
      <vt:lpstr>Arial</vt:lpstr>
      <vt:lpstr>Office Theme</vt:lpstr>
      <vt:lpstr>Introduction to Rust</vt:lpstr>
      <vt:lpstr>StackOverflow Developer Survey</vt:lpstr>
      <vt:lpstr>StackOverflow Developer Survey</vt:lpstr>
      <vt:lpstr>StackOverflow Developer Survey</vt:lpstr>
      <vt:lpstr>Why is Rust so loved?</vt:lpstr>
      <vt:lpstr>Rust is not garbage</vt:lpstr>
      <vt:lpstr>Rust is not garbage (collected)</vt:lpstr>
      <vt:lpstr>Rust is not garbage (collected)</vt:lpstr>
      <vt:lpstr>Rust is not garbage (collected)</vt:lpstr>
      <vt:lpstr>Why does it have to be so hard?!</vt:lpstr>
      <vt:lpstr>Why I use Rust</vt:lpstr>
      <vt:lpstr>Top projects using Rust</vt:lpstr>
      <vt:lpstr>The future of Rust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Rust</dc:title>
  <dc:creator>Pratyaksh Sharma</dc:creator>
  <cp:lastModifiedBy>Pratyaksh Sharma</cp:lastModifiedBy>
  <cp:revision>22</cp:revision>
  <dcterms:created xsi:type="dcterms:W3CDTF">2020-01-26T14:56:34Z</dcterms:created>
  <dcterms:modified xsi:type="dcterms:W3CDTF">2020-01-30T21:41:56Z</dcterms:modified>
</cp:coreProperties>
</file>