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3" r:id="rId1"/>
    <p:sldMasterId id="2147483934" r:id="rId2"/>
    <p:sldMasterId id="2147483958" r:id="rId3"/>
    <p:sldMasterId id="2147483982" r:id="rId4"/>
  </p:sldMasterIdLst>
  <p:notesMasterIdLst>
    <p:notesMasterId r:id="rId24"/>
  </p:notesMasterIdLst>
  <p:handoutMasterIdLst>
    <p:handoutMasterId r:id="rId25"/>
  </p:handoutMasterIdLst>
  <p:sldIdLst>
    <p:sldId id="319" r:id="rId5"/>
    <p:sldId id="347" r:id="rId6"/>
    <p:sldId id="346" r:id="rId7"/>
    <p:sldId id="351" r:id="rId8"/>
    <p:sldId id="356" r:id="rId9"/>
    <p:sldId id="354" r:id="rId10"/>
    <p:sldId id="358" r:id="rId11"/>
    <p:sldId id="357" r:id="rId12"/>
    <p:sldId id="369" r:id="rId13"/>
    <p:sldId id="359" r:id="rId14"/>
    <p:sldId id="368" r:id="rId15"/>
    <p:sldId id="364" r:id="rId16"/>
    <p:sldId id="360" r:id="rId17"/>
    <p:sldId id="365" r:id="rId18"/>
    <p:sldId id="370" r:id="rId19"/>
    <p:sldId id="353" r:id="rId20"/>
    <p:sldId id="362" r:id="rId21"/>
    <p:sldId id="366" r:id="rId22"/>
    <p:sldId id="345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8">
          <p15:clr>
            <a:srgbClr val="A4A3A4"/>
          </p15:clr>
        </p15:guide>
        <p15:guide id="2" orient="horz" pos="2931">
          <p15:clr>
            <a:srgbClr val="A4A3A4"/>
          </p15:clr>
        </p15:guide>
        <p15:guide id="3" orient="horz" pos="1869">
          <p15:clr>
            <a:srgbClr val="A4A3A4"/>
          </p15:clr>
        </p15:guide>
        <p15:guide id="4" orient="horz" pos="3093">
          <p15:clr>
            <a:srgbClr val="A4A3A4"/>
          </p15:clr>
        </p15:guide>
        <p15:guide id="5" orient="horz" pos="734">
          <p15:clr>
            <a:srgbClr val="A4A3A4"/>
          </p15:clr>
        </p15:guide>
        <p15:guide id="6" orient="horz" pos="143">
          <p15:clr>
            <a:srgbClr val="A4A3A4"/>
          </p15:clr>
        </p15:guide>
        <p15:guide id="7" orient="horz" pos="3022">
          <p15:clr>
            <a:srgbClr val="A4A3A4"/>
          </p15:clr>
        </p15:guide>
        <p15:guide id="8" orient="horz" pos="2439">
          <p15:clr>
            <a:srgbClr val="A4A3A4"/>
          </p15:clr>
        </p15:guide>
        <p15:guide id="9" orient="horz" pos="1298">
          <p15:clr>
            <a:srgbClr val="A4A3A4"/>
          </p15:clr>
        </p15:guide>
        <p15:guide id="10" pos="4702">
          <p15:clr>
            <a:srgbClr val="A4A3A4"/>
          </p15:clr>
        </p15:guide>
        <p15:guide id="11" pos="145">
          <p15:clr>
            <a:srgbClr val="A4A3A4"/>
          </p15:clr>
        </p15:guide>
        <p15:guide id="12" pos="4009">
          <p15:clr>
            <a:srgbClr val="A4A3A4"/>
          </p15:clr>
        </p15:guide>
        <p15:guide id="13" pos="5617">
          <p15:clr>
            <a:srgbClr val="A4A3A4"/>
          </p15:clr>
        </p15:guide>
        <p15:guide id="14" pos="5391">
          <p15:clr>
            <a:srgbClr val="A4A3A4"/>
          </p15:clr>
        </p15:guide>
        <p15:guide id="15" pos="2649">
          <p15:clr>
            <a:srgbClr val="A4A3A4"/>
          </p15:clr>
        </p15:guide>
        <p15:guide id="16" pos="3111">
          <p15:clr>
            <a:srgbClr val="A4A3A4"/>
          </p15:clr>
        </p15:guide>
        <p15:guide id="17" pos="1969">
          <p15:clr>
            <a:srgbClr val="A4A3A4"/>
          </p15:clr>
        </p15:guide>
        <p15:guide id="18" pos="3567">
          <p15:clr>
            <a:srgbClr val="A4A3A4"/>
          </p15:clr>
        </p15:guide>
        <p15:guide id="19" pos="3335">
          <p15:clr>
            <a:srgbClr val="A4A3A4"/>
          </p15:clr>
        </p15:guide>
        <p15:guide id="20" pos="375">
          <p15:clr>
            <a:srgbClr val="A4A3A4"/>
          </p15:clr>
        </p15:guide>
        <p15:guide id="21" pos="2423">
          <p15:clr>
            <a:srgbClr val="A4A3A4"/>
          </p15:clr>
        </p15:guide>
        <p15:guide id="22" pos="1290">
          <p15:clr>
            <a:srgbClr val="A4A3A4"/>
          </p15:clr>
        </p15:guide>
        <p15:guide id="23" pos="1059">
          <p15:clr>
            <a:srgbClr val="A4A3A4"/>
          </p15:clr>
        </p15:guide>
        <p15:guide id="24" pos="833">
          <p15:clr>
            <a:srgbClr val="A4A3A4"/>
          </p15:clr>
        </p15:guide>
        <p15:guide id="25" pos="607">
          <p15:clr>
            <a:srgbClr val="A4A3A4"/>
          </p15:clr>
        </p15:guide>
        <p15:guide id="26" pos="1519">
          <p15:clr>
            <a:srgbClr val="A4A3A4"/>
          </p15:clr>
        </p15:guide>
        <p15:guide id="27" pos="1752">
          <p15:clr>
            <a:srgbClr val="A4A3A4"/>
          </p15:clr>
        </p15:guide>
        <p15:guide id="28" pos="2882">
          <p15:clr>
            <a:srgbClr val="A4A3A4"/>
          </p15:clr>
        </p15:guide>
        <p15:guide id="29" pos="3792">
          <p15:clr>
            <a:srgbClr val="A4A3A4"/>
          </p15:clr>
        </p15:guide>
        <p15:guide id="30" pos="4240">
          <p15:clr>
            <a:srgbClr val="A4A3A4"/>
          </p15:clr>
        </p15:guide>
        <p15:guide id="31" pos="4467">
          <p15:clr>
            <a:srgbClr val="A4A3A4"/>
          </p15:clr>
        </p15:guide>
        <p15:guide id="32" pos="4919">
          <p15:clr>
            <a:srgbClr val="A4A3A4"/>
          </p15:clr>
        </p15:guide>
        <p15:guide id="33" pos="5154">
          <p15:clr>
            <a:srgbClr val="A4A3A4"/>
          </p15:clr>
        </p15:guide>
        <p15:guide id="34" pos="21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FF"/>
    <a:srgbClr val="5F93CD"/>
    <a:srgbClr val="25465B"/>
    <a:srgbClr val="311A37"/>
    <a:srgbClr val="000000"/>
    <a:srgbClr val="C0E6FF"/>
    <a:srgbClr val="7CC7FF"/>
    <a:srgbClr val="5FAAFA"/>
    <a:srgbClr val="5F6BCD"/>
    <a:srgbClr val="152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0" autoAdjust="0"/>
    <p:restoredTop sz="92038" autoAdjust="0"/>
  </p:normalViewPr>
  <p:slideViewPr>
    <p:cSldViewPr snapToGrid="0" snapToObjects="1" showGuides="1">
      <p:cViewPr varScale="1">
        <p:scale>
          <a:sx n="130" d="100"/>
          <a:sy n="130" d="100"/>
        </p:scale>
        <p:origin x="192" y="224"/>
      </p:cViewPr>
      <p:guideLst>
        <p:guide orient="horz" pos="1618"/>
        <p:guide orient="horz" pos="2931"/>
        <p:guide orient="horz" pos="1869"/>
        <p:guide orient="horz" pos="3093"/>
        <p:guide orient="horz" pos="734"/>
        <p:guide orient="horz" pos="143"/>
        <p:guide orient="horz" pos="3022"/>
        <p:guide orient="horz" pos="2439"/>
        <p:guide orient="horz" pos="1298"/>
        <p:guide pos="4702"/>
        <p:guide pos="145"/>
        <p:guide pos="4009"/>
        <p:guide pos="5617"/>
        <p:guide pos="5391"/>
        <p:guide pos="2649"/>
        <p:guide pos="3111"/>
        <p:guide pos="1969"/>
        <p:guide pos="3567"/>
        <p:guide pos="3335"/>
        <p:guide pos="375"/>
        <p:guide pos="2423"/>
        <p:guide pos="1290"/>
        <p:guide pos="1059"/>
        <p:guide pos="833"/>
        <p:guide pos="607"/>
        <p:guide pos="1519"/>
        <p:guide pos="1752"/>
        <p:guide pos="2882"/>
        <p:guide pos="3792"/>
        <p:guide pos="4240"/>
        <p:guide pos="4467"/>
        <p:guide pos="4919"/>
        <p:guide pos="5154"/>
        <p:guide pos="219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14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8ABAA-88B4-2B47-AB83-605D271CFD6E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CBB77-6DA5-CE4D-9298-B4CD71DDF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75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A9B0B-EDC5-3A45-9958-32D2299F5B1A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ED143-1506-434C-B47D-CBF33F177B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93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ED143-1506-434C-B47D-CBF33F177B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8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4721469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0" name="Group 49"/>
          <p:cNvGrpSpPr>
            <a:grpSpLocks noChangeAspect="1"/>
          </p:cNvGrpSpPr>
          <p:nvPr userDrawn="1"/>
        </p:nvGrpSpPr>
        <p:grpSpPr>
          <a:xfrm>
            <a:off x="8438077" y="4729112"/>
            <a:ext cx="473837" cy="192024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960120" y="4721469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World of Watson 2016 </a:t>
            </a:r>
            <a:endParaRPr lang="de-DE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4888" y="471996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46FF8406-20C5-6F40-9F42-22795055AE88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1600200"/>
          </a:xfrm>
        </p:spPr>
        <p:txBody>
          <a:bodyPr/>
          <a:lstStyle>
            <a:lvl1pPr>
              <a:defRPr>
                <a:solidFill>
                  <a:schemeClr val="accent5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8" name="Picture 47" descr="wow_2016_logo_v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" y="4243756"/>
            <a:ext cx="924560" cy="67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82880"/>
            <a:ext cx="2103120" cy="4325644"/>
          </a:xfrm>
        </p:spPr>
        <p:txBody>
          <a:bodyPr r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AD46-DC9A-D74F-89D0-619976EFF32F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574197" y="182880"/>
            <a:ext cx="2103120" cy="4325644"/>
          </a:xfrm>
        </p:spPr>
        <p:txBody>
          <a:bodyPr r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6739864" y="182880"/>
            <a:ext cx="2103120" cy="4325644"/>
          </a:xfrm>
        </p:spPr>
        <p:txBody>
          <a:bodyPr r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5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8-graph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8356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0" y="18356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739128" y="18356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6"/>
          </p:nvPr>
        </p:nvSpPr>
        <p:spPr>
          <a:xfrm>
            <a:off x="2414016" y="237744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4572000" y="237744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8"/>
          </p:nvPr>
        </p:nvSpPr>
        <p:spPr>
          <a:xfrm>
            <a:off x="6739128" y="237744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CAAC-E47F-5F41-B2D3-7A20DE9C34C7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414016" y="1965960"/>
            <a:ext cx="2103120" cy="4572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4572000" y="1965960"/>
            <a:ext cx="2103120" cy="4572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2"/>
          </p:nvPr>
        </p:nvSpPr>
        <p:spPr>
          <a:xfrm>
            <a:off x="6739128" y="1965960"/>
            <a:ext cx="2103120" cy="4572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414016" y="4160520"/>
            <a:ext cx="2103120" cy="4572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4572000" y="4160520"/>
            <a:ext cx="2103120" cy="4572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6739128" y="4160520"/>
            <a:ext cx="2103120" cy="45720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26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0AFF-060C-674C-8CD9-7B4619A5675E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86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3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776" y="173736"/>
            <a:ext cx="5659806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9CE1-6672-054A-BD57-A8128C3D18F7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63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248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5A55-B339-B545-9864-627D629806DE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16752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76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F637-58ED-9E43-AD6A-6DEFBE0F87BA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38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ne) + content (1/3 +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248" y="173736"/>
            <a:ext cx="5658304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FC0B-904E-E744-80CF-10AAE7C6AB4C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228600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17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ne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800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C702-1C04-C84E-B774-A0EB854DD926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16752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228600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83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2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425196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45D-FCDC-A841-9F87-F1A56B3DA61D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736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2, medium text, 30 pt) and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9122-0F40-1240-B15B-E8CA2E450D94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137160"/>
            <a:ext cx="4251960" cy="43434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6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4297680" cy="228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E668-373E-8349-88B8-A47848AEE4E0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de-DE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59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1/2, medium text, 30 pt) and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7C53-17AD-AA4A-BE2E-6E71F7D13EF0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37160"/>
            <a:ext cx="4251960" cy="4343400"/>
          </a:xfrm>
        </p:spPr>
        <p:txBody>
          <a:bodyPr/>
          <a:lstStyle>
            <a:lvl1pPr marL="0" indent="0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19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only (48 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3B26-1DDB-2B45-BD7A-C32C1D45867B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82296"/>
            <a:ext cx="8515984" cy="4343400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text only (30 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9A2A-FDCB-C54F-AAFC-263EEF0D0999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137160"/>
            <a:ext cx="5706166" cy="43434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57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33F9-1111-4840-8D6D-A535A67476FB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861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4709160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960120" y="471996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World of Watson 2016 </a:t>
            </a:r>
            <a:endParaRPr lang="de-DE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4888" y="471996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12807163-E4D4-A843-82BE-95CE2C0D2DC2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1600200"/>
          </a:xfrm>
        </p:spPr>
        <p:txBody>
          <a:bodyPr/>
          <a:lstStyle>
            <a:lvl1pPr>
              <a:defRPr>
                <a:solidFill>
                  <a:schemeClr val="accent5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9" name="Picture 48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912" y="4727448"/>
            <a:ext cx="473624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25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4297680" cy="2286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4944-0F9E-EE4C-966C-AB41233CF8F9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de-DE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926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5310"/>
            <a:ext cx="8541385" cy="3241992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C52A-85F2-844F-9C75-92E83C5797D8}" type="datetime1">
              <a:rPr lang="en-US" noProof="0" smtClean="0"/>
              <a:pPr/>
              <a:t>11/15/16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World of Watson 2016 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519250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425196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060B-4AD2-A14D-954E-F7EEAA7E3CF8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568793" y="1097280"/>
            <a:ext cx="425196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47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283464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6D4C-0C19-F240-8764-600DEFA3D040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019152" y="1097280"/>
            <a:ext cx="283464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26701" y="1097280"/>
            <a:ext cx="283464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51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4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210312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F95F-7974-9141-A343-83350CD7C6D9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63700" y="1097280"/>
            <a:ext cx="210312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2412942" y="1097280"/>
            <a:ext cx="210312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6729056" y="1097280"/>
            <a:ext cx="210312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1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5310"/>
            <a:ext cx="8541385" cy="324199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3C2A-7560-3E48-9B32-14A53411EEA9}" type="datetime1">
              <a:rPr lang="en-US" noProof="0" smtClean="0"/>
              <a:pPr/>
              <a:t>11/15/16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World of Watson 2016 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574249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8A9D-D617-A848-821B-F9DE402B8A6F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343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4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73736"/>
            <a:ext cx="6376911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9EEC-E697-1D4F-91F9-0960174B1D85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527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73736"/>
            <a:ext cx="3154680" cy="4343400"/>
          </a:xfrm>
        </p:spPr>
        <p:txBody>
          <a:bodyPr rIns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FCAF-9995-BF4F-B976-CF34E3157E81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664200" y="173736"/>
            <a:ext cx="3154680" cy="4343400"/>
          </a:xfrm>
        </p:spPr>
        <p:txBody>
          <a:bodyPr rIns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04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82880"/>
            <a:ext cx="2103120" cy="4325644"/>
          </a:xfrm>
        </p:spPr>
        <p:txBody>
          <a:bodyPr r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7E43-C295-2849-B3FE-13307F1DF7B6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574197" y="182880"/>
            <a:ext cx="2103120" cy="4325644"/>
          </a:xfrm>
        </p:spPr>
        <p:txBody>
          <a:bodyPr r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6739864" y="182880"/>
            <a:ext cx="2103120" cy="4325644"/>
          </a:xfrm>
        </p:spPr>
        <p:txBody>
          <a:bodyPr r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343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8-graph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8356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0" y="18356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739128" y="18356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6"/>
          </p:nvPr>
        </p:nvSpPr>
        <p:spPr>
          <a:xfrm>
            <a:off x="2414016" y="237744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4572000" y="237744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8"/>
          </p:nvPr>
        </p:nvSpPr>
        <p:spPr>
          <a:xfrm>
            <a:off x="6739128" y="237744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5497-4BF6-954E-BC73-1F03B635A34C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414016" y="196596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4572000" y="196596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2"/>
          </p:nvPr>
        </p:nvSpPr>
        <p:spPr>
          <a:xfrm>
            <a:off x="6739128" y="196596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414016" y="416052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4572000" y="416052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6739128" y="416052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024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2B8C-1C49-C04D-815A-796F39E5E3EF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634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3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776" y="173736"/>
            <a:ext cx="5659806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1BB0-EF9B-F642-9E54-BA69D468CB27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44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248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EAC-E041-0F48-8413-E8D5734019DA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16752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140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7DDC-014D-314F-82D8-68E3A3F9B9EA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813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ne) + content (1/3 +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248" y="173736"/>
            <a:ext cx="5658304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11E8-8CE3-3849-970B-13886754ED9D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228600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2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4251960" cy="3241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3B48-EB02-B546-BFA5-91F09E151C85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568793" y="1097280"/>
            <a:ext cx="4251960" cy="3241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378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ne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800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A8B0-0193-E54F-A8A9-2A7F41957EA2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16752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228600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493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2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425196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16A9-ACDA-384D-94EE-CEE0C65923CF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639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2, medium text, 30 pt) and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0EB2-A4BE-9E4B-AAEE-8592C2EADD5E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137160"/>
            <a:ext cx="4251960" cy="43434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912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1/2, medium text, 30 pt) and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F674-575F-0B4F-A085-277F5E42D87C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37160"/>
            <a:ext cx="4251960" cy="4343400"/>
          </a:xfrm>
        </p:spPr>
        <p:txBody>
          <a:bodyPr/>
          <a:lstStyle>
            <a:lvl1pPr marL="0" indent="0"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838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only (48 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EA41-29FB-884D-B747-DDB7E7241D9E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82296"/>
            <a:ext cx="8515984" cy="4343400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557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text only (30 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0565-1015-BD46-901B-E796CCA46AE7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137160"/>
            <a:ext cx="5706166" cy="43434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278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6FAE-3A70-E14D-9F22-A482259861B1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180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666750" y="862013"/>
            <a:ext cx="7810500" cy="1743075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666750" y="2652712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25" algn="ctr">
              <a:spcBef>
                <a:spcPts val="0"/>
              </a:spcBef>
              <a:buSzTx/>
              <a:buNone/>
              <a:defRPr sz="1650"/>
            </a:lvl2pPr>
            <a:lvl3pPr marL="0" indent="171450" algn="ctr">
              <a:spcBef>
                <a:spcPts val="0"/>
              </a:spcBef>
              <a:buSzTx/>
              <a:buNone/>
              <a:defRPr sz="1650"/>
            </a:lvl3pPr>
            <a:lvl4pPr marL="0" indent="257175" algn="ctr">
              <a:spcBef>
                <a:spcPts val="0"/>
              </a:spcBef>
              <a:buSzTx/>
              <a:buNone/>
              <a:defRPr sz="1650"/>
            </a:lvl4pPr>
            <a:lvl5pPr marL="0" indent="342900" algn="ctr">
              <a:spcBef>
                <a:spcPts val="0"/>
              </a:spcBef>
              <a:buSzTx/>
              <a:buNone/>
              <a:defRPr sz="16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4484637" y="4905375"/>
            <a:ext cx="169964" cy="176213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3232049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4709160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960120" y="471996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World of Watson 2016 </a:t>
            </a:r>
            <a:endParaRPr lang="de-DE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4888" y="471996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D56B517-5A93-6F42-A0B5-23E8A7204B74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1600200"/>
          </a:xfrm>
        </p:spPr>
        <p:txBody>
          <a:bodyPr/>
          <a:lstStyle>
            <a:lvl1pPr>
              <a:defRPr>
                <a:solidFill>
                  <a:srgbClr val="5AAAFA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9" name="Group 48"/>
          <p:cNvGrpSpPr>
            <a:grpSpLocks noChangeAspect="1"/>
          </p:cNvGrpSpPr>
          <p:nvPr userDrawn="1"/>
        </p:nvGrpSpPr>
        <p:grpSpPr>
          <a:xfrm>
            <a:off x="8438077" y="4729112"/>
            <a:ext cx="473837" cy="192024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9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0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0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0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0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0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0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1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1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1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1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1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1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1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1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1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2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2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2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2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2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2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2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2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2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3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pic>
        <p:nvPicPr>
          <p:cNvPr id="48" name="Picture 47" descr="wow_2016_logo_v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" y="4243756"/>
            <a:ext cx="924560" cy="67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366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4297680" cy="2286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0479809-2BA4-1947-8D1E-1C886EF5F905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de-DE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6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2834640" cy="3241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553B-6351-AF41-9DCE-3401F14129DF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019152" y="1097280"/>
            <a:ext cx="2834640" cy="3241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26701" y="1097280"/>
            <a:ext cx="2834640" cy="3241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971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5310"/>
            <a:ext cx="8541385" cy="3241992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F251525-FD94-9242-B371-600555C3594D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World of Watson 2016 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230619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425196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BC05276-8D62-5A47-A512-1E2A7DFCB8A6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568793" y="1097280"/>
            <a:ext cx="425196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892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283464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634AD20-0820-3846-8DE6-D9D21FE4C10F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019152" y="1097280"/>
            <a:ext cx="283464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26701" y="1097280"/>
            <a:ext cx="283464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693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4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210312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F736659-F46F-2840-A037-AE631F077A0A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63700" y="1097280"/>
            <a:ext cx="210312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2412942" y="1097280"/>
            <a:ext cx="210312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6729056" y="1097280"/>
            <a:ext cx="210312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876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D1D1F99-B3BB-A34A-B46B-022BE0027057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527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4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73736"/>
            <a:ext cx="6376911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1B93981-56FF-4746-B811-416FF7111ED0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568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73736"/>
            <a:ext cx="3154680" cy="4343400"/>
          </a:xfrm>
        </p:spPr>
        <p:txBody>
          <a:bodyPr rIns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7E90653-EA39-884D-A278-6C73B8DBD982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664200" y="173736"/>
            <a:ext cx="3154680" cy="4343400"/>
          </a:xfrm>
        </p:spPr>
        <p:txBody>
          <a:bodyPr rIns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667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82880"/>
            <a:ext cx="2103120" cy="4325644"/>
          </a:xfrm>
        </p:spPr>
        <p:txBody>
          <a:bodyPr r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E3C75DF-7524-134E-8497-210E801B98A9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574197" y="182880"/>
            <a:ext cx="2103120" cy="4325644"/>
          </a:xfrm>
        </p:spPr>
        <p:txBody>
          <a:bodyPr r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6739864" y="182880"/>
            <a:ext cx="2103120" cy="4325644"/>
          </a:xfrm>
        </p:spPr>
        <p:txBody>
          <a:bodyPr r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2256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8-graph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8356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0" y="18356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739128" y="18356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6"/>
          </p:nvPr>
        </p:nvSpPr>
        <p:spPr>
          <a:xfrm>
            <a:off x="2414016" y="238049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4572000" y="196596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2"/>
          </p:nvPr>
        </p:nvSpPr>
        <p:spPr>
          <a:xfrm>
            <a:off x="6739128" y="196596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4572000" y="238049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8"/>
          </p:nvPr>
        </p:nvSpPr>
        <p:spPr>
          <a:xfrm>
            <a:off x="6739128" y="238049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63AC932-F55A-A944-8690-D7469995EF08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414016" y="196596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414016" y="4162524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4572000" y="4162524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6739128" y="4162524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102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2A7A92B-13C3-DE4F-8797-5B0F6CD0200A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5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4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2103120" cy="3241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DA59-AFCF-5A46-8DB1-E7052D42B1FF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63700" y="1097280"/>
            <a:ext cx="2103120" cy="3241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2412942" y="1097280"/>
            <a:ext cx="2103120" cy="3241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6729056" y="1097280"/>
            <a:ext cx="2103120" cy="3241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5239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3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776" y="173736"/>
            <a:ext cx="5659806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22D5F1B-FA09-1F44-BF70-377979358517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684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248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64F0FBC-A411-8E4F-9C23-80F872F27F33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16752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7483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6E45ABF-F5DF-664F-B5FF-DDE11E629DA5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117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ne) + content (1/3 +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248" y="173736"/>
            <a:ext cx="5658304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E236494-62B1-0248-9851-03D24B157FF2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228600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299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ne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800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0ECEA24-6635-A44C-90C7-DF9E7D8A537B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16752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228600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16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2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425196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AA1F201-E19D-7C47-A45F-17C4F54E7AE9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1855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2, medium text, 30 pt) and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4F6DBE2-0D34-8042-9274-1FD3FB0BD165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137160"/>
            <a:ext cx="4251960" cy="43434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6763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1/2, medium text, 30 pt) and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3E512D8-BC32-CF4C-9553-CDB677E9E15E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37160"/>
            <a:ext cx="4251960" cy="4343400"/>
          </a:xfrm>
        </p:spPr>
        <p:txBody>
          <a:bodyPr/>
          <a:lstStyle>
            <a:lvl1pPr marL="0" indent="0"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4628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only (48 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188B0EB-34FE-FA4F-B050-8B6B7A5EDC94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82296"/>
            <a:ext cx="8515984" cy="4343400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726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text only (30 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97B8DA9-D0C6-9742-855E-175CFCE0AFBF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137160"/>
            <a:ext cx="5706166" cy="43434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7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3956-FFAF-E848-AB32-B25A80C6B028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7776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D18BBF6-935E-8E4A-BDDF-DE5CDA461567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3586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4709160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960120" y="471996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World of Watson 2016 </a:t>
            </a:r>
            <a:endParaRPr lang="de-DE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4888" y="471996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94B27EFB-732B-1040-B97A-EE337F6CAE96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1600200"/>
          </a:xfrm>
        </p:spPr>
        <p:txBody>
          <a:bodyPr/>
          <a:lstStyle>
            <a:lvl1pPr>
              <a:defRPr>
                <a:solidFill>
                  <a:srgbClr val="5AAAFA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9" name="Group 48"/>
          <p:cNvGrpSpPr>
            <a:grpSpLocks noChangeAspect="1"/>
          </p:cNvGrpSpPr>
          <p:nvPr userDrawn="1"/>
        </p:nvGrpSpPr>
        <p:grpSpPr>
          <a:xfrm>
            <a:off x="8438077" y="4729112"/>
            <a:ext cx="473837" cy="192024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9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0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0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0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0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0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0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1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1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1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1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1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1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1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1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1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2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2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2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2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2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2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2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2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2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3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4512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4297680" cy="2286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515C-5F35-F541-A1E4-B8F5407277C0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de-DE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270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5310"/>
            <a:ext cx="8541385" cy="3241992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F151-38E5-5E4B-991C-2EB8FD7C2292}" type="datetime1">
              <a:rPr lang="en-US" noProof="0" smtClean="0"/>
              <a:pPr/>
              <a:t>11/15/16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3398680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425196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431E-2E3E-F347-BB20-02FE8A13DE97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568793" y="1097280"/>
            <a:ext cx="425196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4056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283464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DD89-A046-F14A-B128-025379F136EE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019152" y="1097280"/>
            <a:ext cx="283464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126701" y="1097280"/>
            <a:ext cx="283464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8440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content (4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210312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B0AA-5ACB-7142-9173-287B00196D3C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63700" y="1097280"/>
            <a:ext cx="210312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2412942" y="1097280"/>
            <a:ext cx="210312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6729056" y="1097280"/>
            <a:ext cx="2103120" cy="3241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406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AEAF-85C2-1448-B91F-7C091BC0999D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73736"/>
            <a:ext cx="4474777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3928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4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73736"/>
            <a:ext cx="6376911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8076-75AC-CD4D-802E-2146CD128A38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12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73736"/>
            <a:ext cx="3154680" cy="4343400"/>
          </a:xfrm>
        </p:spPr>
        <p:txBody>
          <a:bodyPr rIns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F516-F8AF-554D-8A52-3EF272F9776C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664200" y="173736"/>
            <a:ext cx="3154680" cy="4343400"/>
          </a:xfrm>
        </p:spPr>
        <p:txBody>
          <a:bodyPr rIns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7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4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73736"/>
            <a:ext cx="6376911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7396-5D97-1C4E-BF58-9D87A2EB3DB7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2048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82880"/>
            <a:ext cx="2103120" cy="4325644"/>
          </a:xfrm>
        </p:spPr>
        <p:txBody>
          <a:bodyPr r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9EC3-9123-3E41-9D73-A7B752D459AA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574197" y="182880"/>
            <a:ext cx="2103120" cy="4325644"/>
          </a:xfrm>
        </p:spPr>
        <p:txBody>
          <a:bodyPr r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6739864" y="182880"/>
            <a:ext cx="2103120" cy="4325644"/>
          </a:xfrm>
        </p:spPr>
        <p:txBody>
          <a:bodyPr rIns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5986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8-graph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8356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0" y="18356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739128" y="18356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6"/>
          </p:nvPr>
        </p:nvSpPr>
        <p:spPr>
          <a:xfrm>
            <a:off x="2414016" y="237744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4572000" y="237744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8"/>
          </p:nvPr>
        </p:nvSpPr>
        <p:spPr>
          <a:xfrm>
            <a:off x="6739128" y="2377440"/>
            <a:ext cx="2103120" cy="18288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549E-78F0-E84E-937C-F54E41C44D49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414016" y="196596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4572000" y="196596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2"/>
          </p:nvPr>
        </p:nvSpPr>
        <p:spPr>
          <a:xfrm>
            <a:off x="6739128" y="196596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414016" y="416052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4572000" y="416052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6739128" y="4160520"/>
            <a:ext cx="2103120" cy="457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8710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D4AE-FBF8-E145-93AA-389D403D1FA5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677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3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776" y="173736"/>
            <a:ext cx="5659806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2C8D-7978-7049-A140-86AE2223ADB1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9928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248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DECEC-3212-5749-806C-DF2BAD420ABF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16752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10120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3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5270-11F7-3E42-8B00-BE7197DB5483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2772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ne) + content (1/3 +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248" y="173736"/>
            <a:ext cx="5658304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C473-6F7E-7B47-AB5E-B87A892F19D2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228600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7971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none) + content (3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800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6703-4F4C-C348-B093-6A49E739DD76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16752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228600" y="173736"/>
            <a:ext cx="2834640" cy="4343400"/>
          </a:xfrm>
        </p:spPr>
        <p:txBody>
          <a:bodyPr rIns="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6763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1/2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425196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1D64-4409-4F41-9399-DB392037C0F8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58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2, medium text, 30 pt) and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C93F-369A-C64D-A867-F5C5F95C57C4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137160"/>
            <a:ext cx="4251960" cy="43434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0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1/4) + content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6" y="173736"/>
            <a:ext cx="3154680" cy="4343400"/>
          </a:xfrm>
        </p:spPr>
        <p:txBody>
          <a:bodyPr r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B719-E123-434B-BE64-C047851F3642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664200" y="173736"/>
            <a:ext cx="3154680" cy="4343400"/>
          </a:xfrm>
        </p:spPr>
        <p:txBody>
          <a:bodyPr r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9578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1/2, medium text, 30 pt) and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"/>
            <a:ext cx="425196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4839-E732-C24D-81DC-4D06C4861CCB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37160"/>
            <a:ext cx="4251960" cy="4343400"/>
          </a:xfrm>
        </p:spPr>
        <p:txBody>
          <a:bodyPr/>
          <a:lstStyle>
            <a:lvl1pPr marL="0" indent="0"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223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only (48 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59D8-A6A3-294E-AF00-A9DEA13F1FFB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82296"/>
            <a:ext cx="8515984" cy="4343400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2485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text only (30 p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702B-9AEC-8249-8C6F-50A6CCFCF38D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137160"/>
            <a:ext cx="5706166" cy="43434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6770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6098-FCB6-9A43-9641-B66B185A0FE9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7921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body" sz="quarter" idx="13"/>
          </p:nvPr>
        </p:nvSpPr>
        <p:spPr>
          <a:xfrm>
            <a:off x="214241" y="144671"/>
            <a:ext cx="3435236" cy="307777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Good design is good business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xfrm>
            <a:off x="1181100" y="4848225"/>
            <a:ext cx="106431" cy="1029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173793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47.xml"/><Relationship Id="rId25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0.xml"/><Relationship Id="rId24" Type="http://schemas.openxmlformats.org/officeDocument/2006/relationships/theme" Target="../theme/theme3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66.xml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90.xml"/><Relationship Id="rId21" Type="http://schemas.openxmlformats.org/officeDocument/2006/relationships/slideLayout" Target="../slideLayouts/slideLayout91.xml"/><Relationship Id="rId22" Type="http://schemas.openxmlformats.org/officeDocument/2006/relationships/slideLayout" Target="../slideLayouts/slideLayout92.xml"/><Relationship Id="rId23" Type="http://schemas.openxmlformats.org/officeDocument/2006/relationships/slideLayout" Target="../slideLayouts/slideLayout93.xml"/><Relationship Id="rId24" Type="http://schemas.openxmlformats.org/officeDocument/2006/relationships/slideLayout" Target="../slideLayouts/slideLayout94.xml"/><Relationship Id="rId25" Type="http://schemas.openxmlformats.org/officeDocument/2006/relationships/theme" Target="../theme/theme4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89.xml"/><Relationship Id="rId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72251"/>
            <a:ext cx="210312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8195" y="172251"/>
            <a:ext cx="210584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0700" y="4718304"/>
            <a:ext cx="9144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D209690F-8807-6B48-A1BE-A324AC786231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2700" y="4718304"/>
            <a:ext cx="8180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World of Watson 2016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0186" y="4718304"/>
            <a:ext cx="4572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857" r:id="rId2"/>
    <p:sldLayoutId id="2147483766" r:id="rId3"/>
    <p:sldLayoutId id="2147483784" r:id="rId4"/>
    <p:sldLayoutId id="2147483783" r:id="rId5"/>
    <p:sldLayoutId id="2147483785" r:id="rId6"/>
    <p:sldLayoutId id="2147483854" r:id="rId7"/>
    <p:sldLayoutId id="2147483765" r:id="rId8"/>
    <p:sldLayoutId id="2147483768" r:id="rId9"/>
    <p:sldLayoutId id="2147483789" r:id="rId10"/>
    <p:sldLayoutId id="2147483767" r:id="rId11"/>
    <p:sldLayoutId id="2147483855" r:id="rId12"/>
    <p:sldLayoutId id="2147483853" r:id="rId13"/>
    <p:sldLayoutId id="2147483782" r:id="rId14"/>
    <p:sldLayoutId id="2147483856" r:id="rId15"/>
    <p:sldLayoutId id="2147483787" r:id="rId16"/>
    <p:sldLayoutId id="2147483788" r:id="rId17"/>
    <p:sldLayoutId id="2147483786" r:id="rId18"/>
    <p:sldLayoutId id="2147483769" r:id="rId19"/>
    <p:sldLayoutId id="2147483858" r:id="rId20"/>
    <p:sldLayoutId id="2147483770" r:id="rId21"/>
    <p:sldLayoutId id="2147483771" r:id="rId22"/>
    <p:sldLayoutId id="2147483773" r:id="rId23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2000" kern="1200">
          <a:solidFill>
            <a:schemeClr val="bg1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72251"/>
            <a:ext cx="210312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8195" y="172251"/>
            <a:ext cx="210584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16100" y="4718304"/>
            <a:ext cx="9144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52BD0C90-A855-2240-A125-5BC50115B379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" y="4718304"/>
            <a:ext cx="846836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World of Watson 2016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0188" y="4718304"/>
            <a:ext cx="4572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8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  <p:sldLayoutId id="2147483952" r:id="rId18"/>
    <p:sldLayoutId id="2147483953" r:id="rId19"/>
    <p:sldLayoutId id="2147483954" r:id="rId20"/>
    <p:sldLayoutId id="2147483955" r:id="rId21"/>
    <p:sldLayoutId id="2147483956" r:id="rId22"/>
    <p:sldLayoutId id="2147483957" r:id="rId23"/>
    <p:sldLayoutId id="2147484006" r:id="rId24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2000" kern="1200">
          <a:solidFill>
            <a:schemeClr val="bg1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72251"/>
            <a:ext cx="210312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8195" y="172251"/>
            <a:ext cx="210584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71650" y="4718304"/>
            <a:ext cx="9144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5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algn="l"/>
            <a:fld id="{6377120B-1DA5-4341-ADA2-078DCAC1AA03}" type="datetime1">
              <a:rPr lang="en-US" smtClean="0"/>
              <a:pPr algn="l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" y="4718304"/>
            <a:ext cx="802386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5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World of Watson 2016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0188" y="4718304"/>
            <a:ext cx="4572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5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9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3" r:id="rId15"/>
    <p:sldLayoutId id="2147483974" r:id="rId16"/>
    <p:sldLayoutId id="2147483975" r:id="rId17"/>
    <p:sldLayoutId id="2147483976" r:id="rId18"/>
    <p:sldLayoutId id="2147483977" r:id="rId19"/>
    <p:sldLayoutId id="2147483978" r:id="rId20"/>
    <p:sldLayoutId id="2147483979" r:id="rId21"/>
    <p:sldLayoutId id="2147483980" r:id="rId22"/>
    <p:sldLayoutId id="2147483981" r:id="rId23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72251"/>
            <a:ext cx="210312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8195" y="172251"/>
            <a:ext cx="210584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35150" y="4718304"/>
            <a:ext cx="9144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5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FAF7D445-DA7A-1E45-AA66-DFF6292A28F3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" y="4718304"/>
            <a:ext cx="865886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5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World of Watson 2016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0188" y="4718304"/>
            <a:ext cx="4572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5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Page </a:t>
            </a:r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5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  <p:sldLayoutId id="2147483996" r:id="rId14"/>
    <p:sldLayoutId id="2147483997" r:id="rId15"/>
    <p:sldLayoutId id="2147483998" r:id="rId16"/>
    <p:sldLayoutId id="2147483999" r:id="rId17"/>
    <p:sldLayoutId id="2147484000" r:id="rId18"/>
    <p:sldLayoutId id="2147484001" r:id="rId19"/>
    <p:sldLayoutId id="2147484002" r:id="rId20"/>
    <p:sldLayoutId id="2147484003" r:id="rId21"/>
    <p:sldLayoutId id="2147484004" r:id="rId22"/>
    <p:sldLayoutId id="2147484005" r:id="rId23"/>
    <p:sldLayoutId id="2147484007" r:id="rId24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0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Relationship Id="rId2" Type="http://schemas.openxmlformats.org/officeDocument/2006/relationships/hyperlink" Target="https://www.ibm.com/bluemix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Relationship Id="rId2" Type="http://schemas.openxmlformats.org/officeDocument/2006/relationships/hyperlink" Target="https://www.ibm.com/bluemix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8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Relationship Id="rId2" Type="http://schemas.openxmlformats.org/officeDocument/2006/relationships/hyperlink" Target="https://www.ibm.com/bluemix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Relationship Id="rId2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Relationship Id="rId2" Type="http://schemas.openxmlformats.org/officeDocument/2006/relationships/hyperlink" Target="https://www.ibm.com/bluemi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Relationship Id="rId2" Type="http://schemas.openxmlformats.org/officeDocument/2006/relationships/hyperlink" Target="https://www.ibm.com/bluemi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294881" y="270998"/>
            <a:ext cx="5319714" cy="164558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>
                <a:solidFill>
                  <a:srgbClr val="5AAAF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 smtClean="0">
                <a:latin typeface="HelvNeue Bold for IBM" charset="0"/>
                <a:ea typeface="HelvNeue Bold for IBM" charset="0"/>
                <a:cs typeface="HelvNeue Bold for IBM" charset="0"/>
              </a:rPr>
              <a:t>How to </a:t>
            </a:r>
            <a:r>
              <a:rPr lang="en-US" sz="3200" b="1" dirty="0" smtClean="0">
                <a:latin typeface="HelvNeue Bold for IBM" charset="0"/>
                <a:ea typeface="HelvNeue Bold for IBM" charset="0"/>
                <a:cs typeface="HelvNeue Bold for IBM" charset="0"/>
              </a:rPr>
              <a:t>implement</a:t>
            </a:r>
            <a:r>
              <a:rPr lang="en-US" sz="3200" dirty="0" smtClean="0">
                <a:latin typeface="HelvNeue Bold for IBM" charset="0"/>
                <a:ea typeface="HelvNeue Bold for IBM" charset="0"/>
                <a:cs typeface="HelvNeue Bold for IBM" charset="0"/>
              </a:rPr>
              <a:t> and </a:t>
            </a:r>
            <a:r>
              <a:rPr lang="en-US" sz="3200" b="1" dirty="0" smtClean="0">
                <a:latin typeface="HelvNeue Bold for IBM" charset="0"/>
                <a:ea typeface="HelvNeue Bold for IBM" charset="0"/>
                <a:cs typeface="HelvNeue Bold for IBM" charset="0"/>
              </a:rPr>
              <a:t>train</a:t>
            </a:r>
            <a:r>
              <a:rPr lang="en-US" sz="3200" dirty="0" smtClean="0">
                <a:latin typeface="HelvNeue Bold for IBM" charset="0"/>
                <a:ea typeface="HelvNeue Bold for IBM" charset="0"/>
                <a:cs typeface="HelvNeue Bold for IBM" charset="0"/>
              </a:rPr>
              <a:t> a </a:t>
            </a:r>
            <a:r>
              <a:rPr lang="en-US" sz="3200" b="1" dirty="0" smtClean="0">
                <a:latin typeface="HelvNeue Bold for IBM" charset="0"/>
                <a:ea typeface="HelvNeue Bold for IBM" charset="0"/>
                <a:cs typeface="HelvNeue Bold for IBM" charset="0"/>
              </a:rPr>
              <a:t>cognitive </a:t>
            </a:r>
            <a:r>
              <a:rPr lang="en-US" sz="3200" b="1" dirty="0" err="1" smtClean="0">
                <a:latin typeface="HelvNeue Bold for IBM" charset="0"/>
                <a:ea typeface="HelvNeue Bold for IBM" charset="0"/>
                <a:cs typeface="HelvNeue Bold for IBM" charset="0"/>
              </a:rPr>
              <a:t>chatbot</a:t>
            </a:r>
            <a:r>
              <a:rPr lang="en-US" sz="3200" b="1" dirty="0" smtClean="0">
                <a:latin typeface="HelvNeue Bold for IBM" charset="0"/>
                <a:ea typeface="HelvNeue Bold for IBM" charset="0"/>
                <a:cs typeface="HelvNeue Bold for IBM" charset="0"/>
              </a:rPr>
              <a:t> </a:t>
            </a:r>
            <a:r>
              <a:rPr lang="en-US" sz="3200" dirty="0" smtClean="0">
                <a:latin typeface="HelvNeue Bold for IBM" charset="0"/>
                <a:ea typeface="HelvNeue Bold for IBM" charset="0"/>
                <a:cs typeface="HelvNeue Bold for IBM" charset="0"/>
              </a:rPr>
              <a:t>using the </a:t>
            </a:r>
            <a:r>
              <a:rPr lang="en-US" sz="3200" b="1" dirty="0" smtClean="0">
                <a:latin typeface="HelvNeue Bold for IBM" charset="0"/>
                <a:ea typeface="HelvNeue Bold for IBM" charset="0"/>
                <a:cs typeface="HelvNeue Bold for IBM" charset="0"/>
              </a:rPr>
              <a:t>Bluemix</a:t>
            </a:r>
            <a:r>
              <a:rPr lang="en-US" sz="3200" dirty="0" smtClean="0">
                <a:latin typeface="HelvNeue Bold for IBM" charset="0"/>
                <a:ea typeface="HelvNeue Bold for IBM" charset="0"/>
                <a:cs typeface="HelvNeue Bold for IBM" charset="0"/>
              </a:rPr>
              <a:t> cloud platform</a:t>
            </a:r>
            <a:r>
              <a:rPr lang="en-US" dirty="0" smtClean="0">
                <a:solidFill>
                  <a:srgbClr val="FFFFFF"/>
                </a:solidFill>
              </a:rPr>
              <a:t/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294881" y="4510373"/>
            <a:ext cx="2726138" cy="4354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>
                <a:solidFill>
                  <a:srgbClr val="5AAAF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  <a:latin typeface="HelvNeue Bold for IBM" charset="0"/>
                <a:ea typeface="HelvNeue Bold for IBM" charset="0"/>
                <a:cs typeface="HelvNeue Bold for IBM" charset="0"/>
              </a:rPr>
              <a:t>November 15</a:t>
            </a:r>
            <a:r>
              <a:rPr lang="en-US" dirty="0" smtClean="0">
                <a:solidFill>
                  <a:srgbClr val="FFFFFF"/>
                </a:solidFill>
                <a:latin typeface="HelvNeue Bold for IBM" charset="0"/>
                <a:ea typeface="HelvNeue Bold for IBM" charset="0"/>
                <a:cs typeface="HelvNeue Bold for IBM" charset="0"/>
              </a:rPr>
              <a:t>, 2016</a:t>
            </a:r>
            <a:endParaRPr lang="en-US" dirty="0">
              <a:latin typeface="HelvNeue Bold for IBM" charset="0"/>
              <a:ea typeface="HelvNeue Bold for IBM" charset="0"/>
              <a:cs typeface="HelvNeue Bold for IBM" charset="0"/>
            </a:endParaRPr>
          </a:p>
        </p:txBody>
      </p:sp>
      <p:pic>
        <p:nvPicPr>
          <p:cNvPr id="8" name="FullSizeRender -1-.jpg"/>
          <p:cNvPicPr>
            <a:picLocks noChangeAspect="1"/>
          </p:cNvPicPr>
          <p:nvPr/>
        </p:nvPicPr>
        <p:blipFill>
          <a:blip r:embed="rId4">
            <a:extLst/>
          </a:blip>
          <a:srcRect t="358" b="348"/>
          <a:stretch>
            <a:fillRect/>
          </a:stretch>
        </p:blipFill>
        <p:spPr>
          <a:xfrm>
            <a:off x="452845" y="2031454"/>
            <a:ext cx="586392" cy="582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95" extrusionOk="0">
                <a:moveTo>
                  <a:pt x="10800" y="0"/>
                </a:moveTo>
                <a:cubicBezTo>
                  <a:pt x="8027" y="0"/>
                  <a:pt x="5254" y="1003"/>
                  <a:pt x="3138" y="3014"/>
                </a:cubicBezTo>
                <a:cubicBezTo>
                  <a:pt x="1215" y="4841"/>
                  <a:pt x="175" y="7188"/>
                  <a:pt x="0" y="9579"/>
                </a:cubicBezTo>
                <a:lnTo>
                  <a:pt x="0" y="11014"/>
                </a:lnTo>
                <a:cubicBezTo>
                  <a:pt x="175" y="13405"/>
                  <a:pt x="1214" y="15751"/>
                  <a:pt x="3138" y="17579"/>
                </a:cubicBezTo>
                <a:cubicBezTo>
                  <a:pt x="7370" y="21600"/>
                  <a:pt x="14230" y="21600"/>
                  <a:pt x="18462" y="17579"/>
                </a:cubicBezTo>
                <a:cubicBezTo>
                  <a:pt x="20386" y="15751"/>
                  <a:pt x="21425" y="13405"/>
                  <a:pt x="21600" y="11014"/>
                </a:cubicBezTo>
                <a:lnTo>
                  <a:pt x="21600" y="9579"/>
                </a:lnTo>
                <a:cubicBezTo>
                  <a:pt x="21425" y="7188"/>
                  <a:pt x="20385" y="4841"/>
                  <a:pt x="18462" y="3014"/>
                </a:cubicBezTo>
                <a:cubicBezTo>
                  <a:pt x="16346" y="1003"/>
                  <a:pt x="13573" y="0"/>
                  <a:pt x="10800" y="0"/>
                </a:cubicBezTo>
                <a:close/>
              </a:path>
            </a:pathLst>
          </a:custGeom>
          <a:ln w="12700" cap="flat">
            <a:noFill/>
            <a:miter lim="400000"/>
          </a:ln>
          <a:effectLst/>
        </p:spPr>
      </p:pic>
      <p:sp>
        <p:nvSpPr>
          <p:cNvPr id="10" name="Title 2"/>
          <p:cNvSpPr txBox="1">
            <a:spLocks/>
          </p:cNvSpPr>
          <p:nvPr/>
        </p:nvSpPr>
        <p:spPr>
          <a:xfrm>
            <a:off x="1179142" y="2164444"/>
            <a:ext cx="2461674" cy="3941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>
                <a:solidFill>
                  <a:srgbClr val="5AAAF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>
                <a:solidFill>
                  <a:srgbClr val="FFFFFF"/>
                </a:solidFill>
                <a:latin typeface="HelvNeue Bold for IBM" charset="0"/>
                <a:ea typeface="HelvNeue Bold for IBM" charset="0"/>
                <a:cs typeface="HelvNeue Bold for IBM" charset="0"/>
              </a:rPr>
              <a:t>Uwe </a:t>
            </a:r>
            <a:r>
              <a:rPr lang="en-US" dirty="0" err="1" smtClean="0">
                <a:solidFill>
                  <a:srgbClr val="FFFFFF"/>
                </a:solidFill>
                <a:latin typeface="HelvNeue Bold for IBM" charset="0"/>
                <a:ea typeface="HelvNeue Bold for IBM" charset="0"/>
                <a:cs typeface="HelvNeue Bold for IBM" charset="0"/>
              </a:rPr>
              <a:t>Fassnacht</a:t>
            </a:r>
            <a:endParaRPr lang="en-US" dirty="0">
              <a:latin typeface="HelvNeue Bold for IBM" charset="0"/>
              <a:ea typeface="HelvNeue Bold for IBM" charset="0"/>
              <a:cs typeface="HelvNeue Bold for IB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80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86708" y="509598"/>
            <a:ext cx="3625731" cy="4243885"/>
          </a:xfrm>
          <a:prstGeom prst="roundRect">
            <a:avLst/>
          </a:prstGeom>
          <a:ln w="38100">
            <a:solidFill>
              <a:schemeClr val="accent4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249" name="Group 249"/>
          <p:cNvGrpSpPr/>
          <p:nvPr/>
        </p:nvGrpSpPr>
        <p:grpSpPr>
          <a:xfrm>
            <a:off x="449880" y="1237126"/>
            <a:ext cx="907301" cy="822453"/>
            <a:chOff x="-364533" y="0"/>
            <a:chExt cx="2419467" cy="2193206"/>
          </a:xfrm>
        </p:grpSpPr>
        <p:pic>
          <p:nvPicPr>
            <p:cNvPr id="247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3197" y="0"/>
              <a:ext cx="1524001" cy="152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8" name="Shape 248"/>
            <p:cNvSpPr/>
            <p:nvPr/>
          </p:nvSpPr>
          <p:spPr>
            <a:xfrm>
              <a:off x="-364533" y="1598172"/>
              <a:ext cx="2419467" cy="595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50" tIns="19050" rIns="19050" bIns="19050" numCol="1" anchor="ctr">
              <a:spAutoFit/>
            </a:bodyPr>
            <a:lstStyle>
              <a:lvl1pPr algn="ctr">
                <a:defRPr sz="2200">
                  <a:solidFill>
                    <a:srgbClr val="53585F"/>
                  </a:solidFill>
                  <a:latin typeface="Libre Franklin Regular"/>
                  <a:ea typeface="Libre Franklin Regular"/>
                  <a:cs typeface="Libre Franklin Regular"/>
                  <a:sym typeface="Libre Franklin Regular"/>
                </a:defRPr>
              </a:lvl1pPr>
            </a:lstStyle>
            <a:p>
              <a: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  <a:t>CUSTOMER</a:t>
              </a:r>
            </a:p>
          </p:txBody>
        </p:sp>
      </p:grpSp>
      <p:grpSp>
        <p:nvGrpSpPr>
          <p:cNvPr id="252" name="Group 252"/>
          <p:cNvGrpSpPr/>
          <p:nvPr/>
        </p:nvGrpSpPr>
        <p:grpSpPr>
          <a:xfrm>
            <a:off x="1728016" y="1237126"/>
            <a:ext cx="626775" cy="1035343"/>
            <a:chOff x="-72128" y="0"/>
            <a:chExt cx="1671397" cy="2760911"/>
          </a:xfrm>
        </p:grpSpPr>
        <p:pic>
          <p:nvPicPr>
            <p:cNvPr id="250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527136" cy="1527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1" name="Shape 251"/>
            <p:cNvSpPr/>
            <p:nvPr/>
          </p:nvSpPr>
          <p:spPr>
            <a:xfrm>
              <a:off x="-72128" y="1673435"/>
              <a:ext cx="1671397" cy="1087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50" tIns="19050" rIns="19050" bIns="19050" numCol="1" anchor="t">
              <a:spAutoFit/>
            </a:bodyPr>
            <a:lstStyle/>
            <a:p>
              <a:pPr algn="ctr">
                <a:defRPr sz="2200">
                  <a:solidFill>
                    <a:srgbClr val="53585F"/>
                  </a:solidFill>
                  <a:latin typeface="Libre Franklin Regular"/>
                  <a:ea typeface="Libre Franklin Regular"/>
                  <a:cs typeface="Libre Franklin Regular"/>
                  <a:sym typeface="Libre Franklin Regular"/>
                </a:defRPr>
              </a:pPr>
              <a: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  <a:t>iOS APP</a:t>
              </a:r>
              <a:b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</a:br>
              <a: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  <a:t>SWIFT</a:t>
              </a:r>
            </a:p>
          </p:txBody>
        </p:sp>
      </p:grpSp>
      <p:grpSp>
        <p:nvGrpSpPr>
          <p:cNvPr id="255" name="Group 255"/>
          <p:cNvGrpSpPr/>
          <p:nvPr/>
        </p:nvGrpSpPr>
        <p:grpSpPr>
          <a:xfrm>
            <a:off x="3061041" y="1239984"/>
            <a:ext cx="1194238" cy="1032485"/>
            <a:chOff x="-466879" y="0"/>
            <a:chExt cx="3184632" cy="2753292"/>
          </a:xfrm>
        </p:grpSpPr>
        <p:pic>
          <p:nvPicPr>
            <p:cNvPr id="253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63435" y="0"/>
              <a:ext cx="1524001" cy="152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4" name="Shape 254"/>
            <p:cNvSpPr/>
            <p:nvPr/>
          </p:nvSpPr>
          <p:spPr>
            <a:xfrm>
              <a:off x="-466879" y="1665815"/>
              <a:ext cx="3184632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50" tIns="19050" rIns="19050" bIns="19050" numCol="1" anchor="t">
              <a:spAutoFit/>
            </a:bodyPr>
            <a:lstStyle/>
            <a:p>
              <a:pPr algn="ctr">
                <a:defRPr sz="2200">
                  <a:solidFill>
                    <a:srgbClr val="53585F"/>
                  </a:solidFill>
                  <a:latin typeface="Libre Franklin Regular"/>
                  <a:ea typeface="Libre Franklin Regular"/>
                  <a:cs typeface="Libre Franklin Regular"/>
                  <a:sym typeface="Libre Franklin Regular"/>
                </a:defRPr>
              </a:pPr>
              <a:r>
                <a:rPr sz="1200" dirty="0" smtClean="0">
                  <a:latin typeface="HelvNeue Bold for IBM" charset="0"/>
                  <a:ea typeface="HelvNeue Bold for IBM" charset="0"/>
                  <a:cs typeface="HelvNeue Bold for IBM" charset="0"/>
                </a:rPr>
                <a:t>B</a:t>
              </a:r>
              <a:r>
                <a:rPr lang="de-DE" sz="1200" dirty="0" smtClean="0">
                  <a:latin typeface="HelvNeue Bold for IBM" charset="0"/>
                  <a:ea typeface="HelvNeue Bold for IBM" charset="0"/>
                  <a:cs typeface="HelvNeue Bold for IBM" charset="0"/>
                </a:rPr>
                <a:t>OT</a:t>
              </a:r>
              <a:r>
                <a:rPr sz="1200" dirty="0">
                  <a:latin typeface="HelvNeue Bold for IBM" charset="0"/>
                  <a:ea typeface="HelvNeue Bold for IBM" charset="0"/>
                  <a:cs typeface="HelvNeue Bold for IBM" charset="0"/>
                </a:rPr>
                <a:t/>
              </a:r>
              <a:br>
                <a:rPr sz="1200" dirty="0">
                  <a:latin typeface="HelvNeue Bold for IBM" charset="0"/>
                  <a:ea typeface="HelvNeue Bold for IBM" charset="0"/>
                  <a:cs typeface="HelvNeue Bold for IBM" charset="0"/>
                </a:rPr>
              </a:br>
              <a:r>
                <a:rPr sz="1200" dirty="0">
                  <a:latin typeface="HelvNeue Bold for IBM" charset="0"/>
                  <a:ea typeface="HelvNeue Bold for IBM" charset="0"/>
                  <a:cs typeface="HelvNeue Bold for IBM" charset="0"/>
                </a:rPr>
                <a:t>MICROSERVICE</a:t>
              </a:r>
            </a:p>
          </p:txBody>
        </p:sp>
      </p:grpSp>
      <p:grpSp>
        <p:nvGrpSpPr>
          <p:cNvPr id="258" name="Group 258"/>
          <p:cNvGrpSpPr/>
          <p:nvPr/>
        </p:nvGrpSpPr>
        <p:grpSpPr>
          <a:xfrm>
            <a:off x="4920004" y="1239984"/>
            <a:ext cx="1194238" cy="1032485"/>
            <a:chOff x="-466879" y="0"/>
            <a:chExt cx="3184632" cy="2753292"/>
          </a:xfrm>
        </p:grpSpPr>
        <p:pic>
          <p:nvPicPr>
            <p:cNvPr id="256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63435" y="0"/>
              <a:ext cx="1524001" cy="152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7" name="Shape 257"/>
            <p:cNvSpPr/>
            <p:nvPr/>
          </p:nvSpPr>
          <p:spPr>
            <a:xfrm>
              <a:off x="-466879" y="1665815"/>
              <a:ext cx="3184632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50" tIns="19050" rIns="19050" bIns="19050" numCol="1" anchor="t">
              <a:spAutoFit/>
            </a:bodyPr>
            <a:lstStyle/>
            <a:p>
              <a:pPr algn="ctr">
                <a:defRPr sz="2200">
                  <a:solidFill>
                    <a:srgbClr val="53585F"/>
                  </a:solidFill>
                  <a:latin typeface="Libre Franklin Regular"/>
                  <a:ea typeface="Libre Franklin Regular"/>
                  <a:cs typeface="Libre Franklin Regular"/>
                  <a:sym typeface="Libre Franklin Regular"/>
                </a:defRPr>
              </a:pPr>
              <a: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  <a:t>DASHBOARD</a:t>
              </a:r>
              <a:b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</a:br>
              <a: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  <a:t>MICROSERVICE</a:t>
              </a:r>
            </a:p>
          </p:txBody>
        </p:sp>
      </p:grpSp>
      <p:grpSp>
        <p:nvGrpSpPr>
          <p:cNvPr id="261" name="Group 261"/>
          <p:cNvGrpSpPr/>
          <p:nvPr/>
        </p:nvGrpSpPr>
        <p:grpSpPr>
          <a:xfrm>
            <a:off x="6640126" y="1237126"/>
            <a:ext cx="1008289" cy="850678"/>
            <a:chOff x="-400978" y="0"/>
            <a:chExt cx="2688768" cy="2268471"/>
          </a:xfrm>
        </p:grpSpPr>
        <p:pic>
          <p:nvPicPr>
            <p:cNvPr id="259" name="pasted-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81406" y="0"/>
              <a:ext cx="1524001" cy="152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0" name="Shape 260"/>
            <p:cNvSpPr/>
            <p:nvPr/>
          </p:nvSpPr>
          <p:spPr>
            <a:xfrm>
              <a:off x="-400978" y="1673437"/>
              <a:ext cx="2688768" cy="595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50" tIns="19050" rIns="19050" bIns="19050" numCol="1" anchor="t">
              <a:spAutoFit/>
            </a:bodyPr>
            <a:lstStyle>
              <a:lvl1pPr algn="ctr">
                <a:defRPr sz="2200">
                  <a:solidFill>
                    <a:srgbClr val="53585F"/>
                  </a:solidFill>
                  <a:latin typeface="Libre Franklin Regular"/>
                  <a:ea typeface="Libre Franklin Regular"/>
                  <a:cs typeface="Libre Franklin Regular"/>
                  <a:sym typeface="Libre Franklin Regular"/>
                </a:defRPr>
              </a:lvl1pPr>
            </a:lstStyle>
            <a:p>
              <a: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  <a:t>DASHBOARD</a:t>
              </a:r>
            </a:p>
          </p:txBody>
        </p:sp>
      </p:grpSp>
      <p:grpSp>
        <p:nvGrpSpPr>
          <p:cNvPr id="264" name="Group 264"/>
          <p:cNvGrpSpPr/>
          <p:nvPr/>
        </p:nvGrpSpPr>
        <p:grpSpPr>
          <a:xfrm>
            <a:off x="8001559" y="1240300"/>
            <a:ext cx="571500" cy="847504"/>
            <a:chOff x="0" y="0"/>
            <a:chExt cx="1524000" cy="2260011"/>
          </a:xfrm>
        </p:grpSpPr>
        <p:pic>
          <p:nvPicPr>
            <p:cNvPr id="262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524000" cy="152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3" name="Shape 263"/>
            <p:cNvSpPr/>
            <p:nvPr/>
          </p:nvSpPr>
          <p:spPr>
            <a:xfrm>
              <a:off x="37443" y="1664976"/>
              <a:ext cx="1449115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50" tIns="19050" rIns="19050" bIns="19050" numCol="1" anchor="t">
              <a:spAutoFit/>
            </a:bodyPr>
            <a:lstStyle>
              <a:lvl1pPr algn="ctr">
                <a:defRPr sz="2200">
                  <a:solidFill>
                    <a:srgbClr val="53585F"/>
                  </a:solidFill>
                  <a:latin typeface="Libre Franklin Regular"/>
                  <a:ea typeface="Libre Franklin Regular"/>
                  <a:cs typeface="Libre Franklin Regular"/>
                  <a:sym typeface="Libre Franklin Regular"/>
                </a:defRPr>
              </a:lvl1pPr>
            </a:lstStyle>
            <a:p>
              <a: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  <a:t>ADMIN</a:t>
              </a:r>
            </a:p>
          </p:txBody>
        </p:sp>
      </p:grpSp>
      <p:grpSp>
        <p:nvGrpSpPr>
          <p:cNvPr id="267" name="Group 267"/>
          <p:cNvGrpSpPr/>
          <p:nvPr/>
        </p:nvGrpSpPr>
        <p:grpSpPr>
          <a:xfrm>
            <a:off x="3037238" y="3324112"/>
            <a:ext cx="1240724" cy="1034167"/>
            <a:chOff x="-482759" y="0"/>
            <a:chExt cx="3308594" cy="2757777"/>
          </a:xfrm>
        </p:grpSpPr>
        <p:pic>
          <p:nvPicPr>
            <p:cNvPr id="265" name="pasted-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09536" y="0"/>
              <a:ext cx="1524001" cy="152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6" name="Shape 266"/>
            <p:cNvSpPr/>
            <p:nvPr/>
          </p:nvSpPr>
          <p:spPr>
            <a:xfrm>
              <a:off x="-482759" y="1670300"/>
              <a:ext cx="3308594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50" tIns="19050" rIns="19050" bIns="19050" numCol="1" anchor="t">
              <a:spAutoFit/>
            </a:bodyPr>
            <a:lstStyle/>
            <a:p>
              <a:pPr algn="ctr">
                <a:defRPr sz="2200">
                  <a:solidFill>
                    <a:srgbClr val="53585F"/>
                  </a:solidFill>
                  <a:latin typeface="Libre Franklin Regular"/>
                  <a:ea typeface="Libre Franklin Regular"/>
                  <a:cs typeface="Libre Franklin Regular"/>
                  <a:sym typeface="Libre Franklin Regular"/>
                </a:defRPr>
              </a:pPr>
              <a: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  <a:t>WATSON</a:t>
              </a:r>
              <a:b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</a:br>
              <a: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  <a:t>CONVERSATION</a:t>
              </a:r>
            </a:p>
          </p:txBody>
        </p:sp>
      </p:grpSp>
      <p:grpSp>
        <p:nvGrpSpPr>
          <p:cNvPr id="270" name="Group 270"/>
          <p:cNvGrpSpPr/>
          <p:nvPr/>
        </p:nvGrpSpPr>
        <p:grpSpPr>
          <a:xfrm>
            <a:off x="4140446" y="3037495"/>
            <a:ext cx="884859" cy="849502"/>
            <a:chOff x="-345088" y="0"/>
            <a:chExt cx="2359621" cy="2265336"/>
          </a:xfrm>
        </p:grpSpPr>
        <p:pic>
          <p:nvPicPr>
            <p:cNvPr id="268" name="pasted-image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3320" y="0"/>
              <a:ext cx="1524001" cy="152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9" name="Shape 269"/>
            <p:cNvSpPr/>
            <p:nvPr/>
          </p:nvSpPr>
          <p:spPr>
            <a:xfrm>
              <a:off x="-345088" y="1670302"/>
              <a:ext cx="2359621" cy="595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50" tIns="19050" rIns="19050" bIns="19050" numCol="1" anchor="t">
              <a:spAutoFit/>
            </a:bodyPr>
            <a:lstStyle>
              <a:lvl1pPr algn="ctr">
                <a:defRPr sz="2200">
                  <a:solidFill>
                    <a:srgbClr val="53585F"/>
                  </a:solidFill>
                  <a:latin typeface="Libre Franklin Regular"/>
                  <a:ea typeface="Libre Franklin Regular"/>
                  <a:cs typeface="Libre Franklin Regular"/>
                  <a:sym typeface="Libre Franklin Regular"/>
                </a:defRPr>
              </a:lvl1pPr>
            </a:lstStyle>
            <a:p>
              <a: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  <a:t>MONGO DB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3300779" y="198679"/>
            <a:ext cx="2591751" cy="6418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09" y="241885"/>
            <a:ext cx="2402692" cy="550771"/>
          </a:xfrm>
          <a:prstGeom prst="rect">
            <a:avLst/>
          </a:prstGeom>
          <a:noFill/>
          <a:effectLst>
            <a:softEdge rad="0"/>
          </a:effectLst>
        </p:spPr>
      </p:pic>
      <p:cxnSp>
        <p:nvCxnSpPr>
          <p:cNvPr id="5" name="Straight Arrow Connector 4"/>
          <p:cNvCxnSpPr/>
          <p:nvPr/>
        </p:nvCxnSpPr>
        <p:spPr>
          <a:xfrm flipH="1">
            <a:off x="3657599" y="2229694"/>
            <a:ext cx="1911" cy="1050186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985024" y="1521866"/>
            <a:ext cx="1197488" cy="3868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861660" y="2272469"/>
            <a:ext cx="571229" cy="765026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714246" y="2229694"/>
            <a:ext cx="590752" cy="807801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216434" y="1521866"/>
            <a:ext cx="524670" cy="1599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lg" len="lg"/>
            <a:tailEnd type="triangle" w="lg" len="lg"/>
          </a:ln>
          <a:effectLst>
            <a:outerShdw blurRad="40000" dist="20000" dir="5400000" rotWithShape="0">
              <a:schemeClr val="accent4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354013" y="1520267"/>
            <a:ext cx="1004436" cy="5467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lg" len="lg"/>
            <a:tailEnd type="triangle" w="lg" len="lg"/>
          </a:ln>
          <a:effectLst>
            <a:outerShdw blurRad="40000" dist="20000" dir="5400000" rotWithShape="0">
              <a:schemeClr val="accent4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453455" y="1520267"/>
            <a:ext cx="524670" cy="1599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lg" len="lg"/>
            <a:tailEnd type="triangle" w="lg" len="lg"/>
          </a:ln>
          <a:effectLst>
            <a:outerShdw blurRad="40000" dist="20000" dir="5400000" rotWithShape="0">
              <a:schemeClr val="accent4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822714" y="1523536"/>
            <a:ext cx="1004436" cy="5467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lg" len="lg"/>
            <a:tailEnd type="triangle" w="lg" len="lg"/>
          </a:ln>
          <a:effectLst>
            <a:outerShdw blurRad="40000" dist="20000" dir="5400000" rotWithShape="0">
              <a:schemeClr val="accent4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5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2296"/>
            <a:ext cx="8515984" cy="4636008"/>
          </a:xfrm>
        </p:spPr>
        <p:txBody>
          <a:bodyPr anchor="ctr"/>
          <a:lstStyle/>
          <a:p>
            <a:pPr algn="ctr"/>
            <a:r>
              <a:rPr lang="en-US" dirty="0" smtClean="0">
                <a:latin typeface="HelvNeue Bold for IBM" charset="0"/>
                <a:ea typeface="HelvNeue Bold for IBM" charset="0"/>
                <a:cs typeface="HelvNeue Bold for IBM" charset="0"/>
              </a:rPr>
              <a:t>Admin dashboard </a:t>
            </a:r>
            <a:r>
              <a:rPr lang="en-US" dirty="0" smtClean="0">
                <a:solidFill>
                  <a:schemeClr val="accent5"/>
                </a:solidFill>
                <a:latin typeface="HelvNeue Bold for IBM" charset="0"/>
                <a:ea typeface="HelvNeue Bold for IBM" charset="0"/>
                <a:cs typeface="HelvNeue Bold for IBM" charset="0"/>
              </a:rPr>
              <a:t>live</a:t>
            </a:r>
            <a:endParaRPr lang="en-US" dirty="0">
              <a:latin typeface="HelvNeue Bold for IBM" charset="0"/>
              <a:ea typeface="HelvNeue Bold for IBM" charset="0"/>
              <a:cs typeface="HelvNeue Bold for IBM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816100" y="4718304"/>
            <a:ext cx="914400" cy="201168"/>
          </a:xfrm>
        </p:spPr>
        <p:txBody>
          <a:bodyPr/>
          <a:lstStyle/>
          <a:p>
            <a:fld id="{4ED1E4FF-459E-4748-9954-4FFD7FD6DCF6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9264" y="4718304"/>
            <a:ext cx="846836" cy="201168"/>
          </a:xfrm>
        </p:spPr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3" name="Rectangle 2">
            <a:hlinkClick r:id="rId2" tooltip="https://www.ibm.com/bluemix"/>
          </p:cNvPr>
          <p:cNvSpPr/>
          <p:nvPr/>
        </p:nvSpPr>
        <p:spPr>
          <a:xfrm>
            <a:off x="2578608" y="1853184"/>
            <a:ext cx="3956304" cy="963168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897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64" y="547036"/>
            <a:ext cx="7431521" cy="1463041"/>
          </a:xfrm>
        </p:spPr>
        <p:txBody>
          <a:bodyPr anchor="t"/>
          <a:lstStyle/>
          <a:p>
            <a:pPr algn="ctr"/>
            <a:r>
              <a:rPr lang="en-US" dirty="0" smtClean="0">
                <a:latin typeface="HelvNeue Bold for IBM" charset="0"/>
                <a:ea typeface="HelvNeue Bold for IBM" charset="0"/>
                <a:cs typeface="HelvNeue Bold for IBM" charset="0"/>
              </a:rPr>
              <a:t>But when do we hand off to a </a:t>
            </a:r>
            <a:r>
              <a:rPr lang="en-US" dirty="0" smtClean="0">
                <a:solidFill>
                  <a:schemeClr val="accent5"/>
                </a:solidFill>
                <a:latin typeface="HelvNeue Bold for IBM" charset="0"/>
                <a:ea typeface="HelvNeue Bold for IBM" charset="0"/>
                <a:cs typeface="HelvNeue Bold for IBM" charset="0"/>
              </a:rPr>
              <a:t>human</a:t>
            </a:r>
            <a:r>
              <a:rPr lang="en-US" dirty="0" smtClean="0">
                <a:latin typeface="HelvNeue Bold for IBM" charset="0"/>
                <a:ea typeface="HelvNeue Bold for IBM" charset="0"/>
                <a:cs typeface="HelvNeue Bold for IBM" charset="0"/>
              </a:rPr>
              <a:t>?</a:t>
            </a:r>
            <a:endParaRPr lang="en-US" sz="3200" dirty="0">
              <a:latin typeface="HelvNeue Bold for IBM" charset="0"/>
              <a:ea typeface="HelvNeue Bold for IBM" charset="0"/>
              <a:cs typeface="HelvNeue Bold for IBM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816100" y="4718304"/>
            <a:ext cx="914400" cy="201168"/>
          </a:xfrm>
        </p:spPr>
        <p:txBody>
          <a:bodyPr/>
          <a:lstStyle/>
          <a:p>
            <a:fld id="{4ED1E4FF-459E-4748-9954-4FFD7FD6DCF6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9264" y="4718304"/>
            <a:ext cx="846836" cy="201168"/>
          </a:xfrm>
        </p:spPr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3" name="Rectangle 2">
            <a:hlinkClick r:id="rId2" tooltip="https://www.ibm.com/bluemix"/>
          </p:cNvPr>
          <p:cNvSpPr/>
          <p:nvPr/>
        </p:nvSpPr>
        <p:spPr>
          <a:xfrm>
            <a:off x="2578608" y="1853184"/>
            <a:ext cx="3956304" cy="963168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8788" y="2556149"/>
            <a:ext cx="8406079" cy="181660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marL="457200" indent="-457200">
              <a:buFontTx/>
              <a:buChar char="-"/>
            </a:pPr>
            <a:r>
              <a:rPr lang="en-US" sz="3600" dirty="0" smtClean="0">
                <a:latin typeface="HelvNeue Bold for IBM" charset="0"/>
                <a:ea typeface="HelvNeue Bold for IBM" charset="0"/>
                <a:cs typeface="HelvNeue Bold for IBM" charset="0"/>
              </a:rPr>
              <a:t>The bot hands off </a:t>
            </a:r>
            <a:r>
              <a:rPr lang="en-US" sz="3600" dirty="0" smtClean="0">
                <a:solidFill>
                  <a:schemeClr val="accent4"/>
                </a:solidFill>
                <a:latin typeface="HelvNeue Bold for IBM" charset="0"/>
                <a:ea typeface="HelvNeue Bold for IBM" charset="0"/>
                <a:cs typeface="HelvNeue Bold for IBM" charset="0"/>
              </a:rPr>
              <a:t>when it’s stumped</a:t>
            </a:r>
          </a:p>
          <a:p>
            <a:pPr marL="457200" indent="-457200">
              <a:buFontTx/>
              <a:buChar char="-"/>
            </a:pPr>
            <a:endParaRPr lang="en-US" sz="3600" dirty="0">
              <a:latin typeface="HelvNeue Bold for IBM" charset="0"/>
              <a:ea typeface="HelvNeue Bold for IBM" charset="0"/>
              <a:cs typeface="HelvNeue Bold for IBM" charset="0"/>
            </a:endParaRPr>
          </a:p>
          <a:p>
            <a:pPr marL="457200" indent="-457200">
              <a:buFontTx/>
              <a:buChar char="-"/>
            </a:pPr>
            <a:r>
              <a:rPr lang="en-US" sz="3600" dirty="0" smtClean="0">
                <a:latin typeface="HelvNeue Bold for IBM" charset="0"/>
                <a:ea typeface="HelvNeue Bold for IBM" charset="0"/>
                <a:cs typeface="HelvNeue Bold for IBM" charset="0"/>
              </a:rPr>
              <a:t>We monitor the customers </a:t>
            </a:r>
            <a:r>
              <a:rPr lang="en-US" sz="3600" dirty="0" smtClean="0">
                <a:solidFill>
                  <a:schemeClr val="accent4"/>
                </a:solidFill>
                <a:latin typeface="HelvNeue Bold for IBM" charset="0"/>
                <a:ea typeface="HelvNeue Bold for IBM" charset="0"/>
                <a:cs typeface="HelvNeue Bold for IBM" charset="0"/>
              </a:rPr>
              <a:t>emotions</a:t>
            </a:r>
            <a:endParaRPr lang="en-US" sz="3600" dirty="0">
              <a:solidFill>
                <a:schemeClr val="accent4"/>
              </a:solidFill>
              <a:latin typeface="HelvNeue Bold for IBM" charset="0"/>
              <a:ea typeface="HelvNeue Bold for IBM" charset="0"/>
              <a:cs typeface="HelvNeue Bold for IB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93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6323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7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86708" y="509598"/>
            <a:ext cx="3625731" cy="4243885"/>
          </a:xfrm>
          <a:prstGeom prst="roundRect">
            <a:avLst/>
          </a:prstGeom>
          <a:ln w="38100">
            <a:solidFill>
              <a:schemeClr val="accent4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249" name="Group 249"/>
          <p:cNvGrpSpPr/>
          <p:nvPr/>
        </p:nvGrpSpPr>
        <p:grpSpPr>
          <a:xfrm>
            <a:off x="449880" y="1237126"/>
            <a:ext cx="907301" cy="822453"/>
            <a:chOff x="-364533" y="0"/>
            <a:chExt cx="2419467" cy="2193206"/>
          </a:xfrm>
        </p:grpSpPr>
        <p:pic>
          <p:nvPicPr>
            <p:cNvPr id="247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3197" y="0"/>
              <a:ext cx="1524001" cy="152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8" name="Shape 248"/>
            <p:cNvSpPr/>
            <p:nvPr/>
          </p:nvSpPr>
          <p:spPr>
            <a:xfrm>
              <a:off x="-364533" y="1598172"/>
              <a:ext cx="2419467" cy="595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50" tIns="19050" rIns="19050" bIns="19050" numCol="1" anchor="ctr">
              <a:spAutoFit/>
            </a:bodyPr>
            <a:lstStyle>
              <a:lvl1pPr algn="ctr">
                <a:defRPr sz="2200">
                  <a:solidFill>
                    <a:srgbClr val="53585F"/>
                  </a:solidFill>
                  <a:latin typeface="Libre Franklin Regular"/>
                  <a:ea typeface="Libre Franklin Regular"/>
                  <a:cs typeface="Libre Franklin Regular"/>
                  <a:sym typeface="Libre Franklin Regular"/>
                </a:defRPr>
              </a:lvl1pPr>
            </a:lstStyle>
            <a:p>
              <a: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  <a:t>CUSTOMER</a:t>
              </a:r>
            </a:p>
          </p:txBody>
        </p:sp>
      </p:grpSp>
      <p:grpSp>
        <p:nvGrpSpPr>
          <p:cNvPr id="252" name="Group 252"/>
          <p:cNvGrpSpPr/>
          <p:nvPr/>
        </p:nvGrpSpPr>
        <p:grpSpPr>
          <a:xfrm>
            <a:off x="1728016" y="1237126"/>
            <a:ext cx="626775" cy="1035343"/>
            <a:chOff x="-72128" y="0"/>
            <a:chExt cx="1671397" cy="2760911"/>
          </a:xfrm>
        </p:grpSpPr>
        <p:pic>
          <p:nvPicPr>
            <p:cNvPr id="250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527136" cy="1527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1" name="Shape 251"/>
            <p:cNvSpPr/>
            <p:nvPr/>
          </p:nvSpPr>
          <p:spPr>
            <a:xfrm>
              <a:off x="-72128" y="1673435"/>
              <a:ext cx="1671397" cy="1087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50" tIns="19050" rIns="19050" bIns="19050" numCol="1" anchor="t">
              <a:spAutoFit/>
            </a:bodyPr>
            <a:lstStyle/>
            <a:p>
              <a:pPr algn="ctr">
                <a:defRPr sz="2200">
                  <a:solidFill>
                    <a:srgbClr val="53585F"/>
                  </a:solidFill>
                  <a:latin typeface="Libre Franklin Regular"/>
                  <a:ea typeface="Libre Franklin Regular"/>
                  <a:cs typeface="Libre Franklin Regular"/>
                  <a:sym typeface="Libre Franklin Regular"/>
                </a:defRPr>
              </a:pPr>
              <a: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  <a:t>iOS APP</a:t>
              </a:r>
              <a:b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</a:br>
              <a: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  <a:t>SWIFT</a:t>
              </a:r>
            </a:p>
          </p:txBody>
        </p:sp>
      </p:grpSp>
      <p:grpSp>
        <p:nvGrpSpPr>
          <p:cNvPr id="255" name="Group 255"/>
          <p:cNvGrpSpPr/>
          <p:nvPr/>
        </p:nvGrpSpPr>
        <p:grpSpPr>
          <a:xfrm>
            <a:off x="3061041" y="1239984"/>
            <a:ext cx="1194238" cy="1032485"/>
            <a:chOff x="-466879" y="0"/>
            <a:chExt cx="3184632" cy="2753292"/>
          </a:xfrm>
        </p:grpSpPr>
        <p:pic>
          <p:nvPicPr>
            <p:cNvPr id="253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63435" y="0"/>
              <a:ext cx="1524001" cy="152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4" name="Shape 254"/>
            <p:cNvSpPr/>
            <p:nvPr/>
          </p:nvSpPr>
          <p:spPr>
            <a:xfrm>
              <a:off x="-466879" y="1665815"/>
              <a:ext cx="3184632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50" tIns="19050" rIns="19050" bIns="19050" numCol="1" anchor="t">
              <a:spAutoFit/>
            </a:bodyPr>
            <a:lstStyle/>
            <a:p>
              <a:pPr algn="ctr">
                <a:defRPr sz="2200">
                  <a:solidFill>
                    <a:srgbClr val="53585F"/>
                  </a:solidFill>
                  <a:latin typeface="Libre Franklin Regular"/>
                  <a:ea typeface="Libre Franklin Regular"/>
                  <a:cs typeface="Libre Franklin Regular"/>
                  <a:sym typeface="Libre Franklin Regular"/>
                </a:defRPr>
              </a:pPr>
              <a:r>
                <a:rPr sz="1200" dirty="0" smtClean="0">
                  <a:latin typeface="HelvNeue Bold for IBM" charset="0"/>
                  <a:ea typeface="HelvNeue Bold for IBM" charset="0"/>
                  <a:cs typeface="HelvNeue Bold for IBM" charset="0"/>
                </a:rPr>
                <a:t>B</a:t>
              </a:r>
              <a:r>
                <a:rPr lang="de-DE" sz="1200" dirty="0" smtClean="0">
                  <a:latin typeface="HelvNeue Bold for IBM" charset="0"/>
                  <a:ea typeface="HelvNeue Bold for IBM" charset="0"/>
                  <a:cs typeface="HelvNeue Bold for IBM" charset="0"/>
                </a:rPr>
                <a:t>OT</a:t>
              </a:r>
              <a:r>
                <a:rPr sz="1200" dirty="0">
                  <a:latin typeface="HelvNeue Bold for IBM" charset="0"/>
                  <a:ea typeface="HelvNeue Bold for IBM" charset="0"/>
                  <a:cs typeface="HelvNeue Bold for IBM" charset="0"/>
                </a:rPr>
                <a:t/>
              </a:r>
              <a:br>
                <a:rPr sz="1200" dirty="0">
                  <a:latin typeface="HelvNeue Bold for IBM" charset="0"/>
                  <a:ea typeface="HelvNeue Bold for IBM" charset="0"/>
                  <a:cs typeface="HelvNeue Bold for IBM" charset="0"/>
                </a:rPr>
              </a:br>
              <a:r>
                <a:rPr sz="1200" dirty="0">
                  <a:latin typeface="HelvNeue Bold for IBM" charset="0"/>
                  <a:ea typeface="HelvNeue Bold for IBM" charset="0"/>
                  <a:cs typeface="HelvNeue Bold for IBM" charset="0"/>
                </a:rPr>
                <a:t>MICROSERVICE</a:t>
              </a:r>
            </a:p>
          </p:txBody>
        </p:sp>
      </p:grpSp>
      <p:grpSp>
        <p:nvGrpSpPr>
          <p:cNvPr id="258" name="Group 258"/>
          <p:cNvGrpSpPr/>
          <p:nvPr/>
        </p:nvGrpSpPr>
        <p:grpSpPr>
          <a:xfrm>
            <a:off x="4920004" y="1239984"/>
            <a:ext cx="1194238" cy="1032485"/>
            <a:chOff x="-466879" y="0"/>
            <a:chExt cx="3184632" cy="2753292"/>
          </a:xfrm>
        </p:grpSpPr>
        <p:pic>
          <p:nvPicPr>
            <p:cNvPr id="256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63435" y="0"/>
              <a:ext cx="1524001" cy="152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7" name="Shape 257"/>
            <p:cNvSpPr/>
            <p:nvPr/>
          </p:nvSpPr>
          <p:spPr>
            <a:xfrm>
              <a:off x="-466879" y="1665815"/>
              <a:ext cx="3184632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50" tIns="19050" rIns="19050" bIns="19050" numCol="1" anchor="t">
              <a:spAutoFit/>
            </a:bodyPr>
            <a:lstStyle/>
            <a:p>
              <a:pPr algn="ctr">
                <a:defRPr sz="2200">
                  <a:solidFill>
                    <a:srgbClr val="53585F"/>
                  </a:solidFill>
                  <a:latin typeface="Libre Franklin Regular"/>
                  <a:ea typeface="Libre Franklin Regular"/>
                  <a:cs typeface="Libre Franklin Regular"/>
                  <a:sym typeface="Libre Franklin Regular"/>
                </a:defRPr>
              </a:pPr>
              <a: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  <a:t>DASHBOARD</a:t>
              </a:r>
              <a:b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</a:br>
              <a: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  <a:t>MICROSERVICE</a:t>
              </a:r>
            </a:p>
          </p:txBody>
        </p:sp>
      </p:grpSp>
      <p:grpSp>
        <p:nvGrpSpPr>
          <p:cNvPr id="261" name="Group 261"/>
          <p:cNvGrpSpPr/>
          <p:nvPr/>
        </p:nvGrpSpPr>
        <p:grpSpPr>
          <a:xfrm>
            <a:off x="6640126" y="1237126"/>
            <a:ext cx="1008289" cy="850678"/>
            <a:chOff x="-400978" y="0"/>
            <a:chExt cx="2688768" cy="2268471"/>
          </a:xfrm>
        </p:grpSpPr>
        <p:pic>
          <p:nvPicPr>
            <p:cNvPr id="259" name="pasted-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81406" y="0"/>
              <a:ext cx="1524001" cy="152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0" name="Shape 260"/>
            <p:cNvSpPr/>
            <p:nvPr/>
          </p:nvSpPr>
          <p:spPr>
            <a:xfrm>
              <a:off x="-400978" y="1673437"/>
              <a:ext cx="2688768" cy="595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50" tIns="19050" rIns="19050" bIns="19050" numCol="1" anchor="t">
              <a:spAutoFit/>
            </a:bodyPr>
            <a:lstStyle>
              <a:lvl1pPr algn="ctr">
                <a:defRPr sz="2200">
                  <a:solidFill>
                    <a:srgbClr val="53585F"/>
                  </a:solidFill>
                  <a:latin typeface="Libre Franklin Regular"/>
                  <a:ea typeface="Libre Franklin Regular"/>
                  <a:cs typeface="Libre Franklin Regular"/>
                  <a:sym typeface="Libre Franklin Regular"/>
                </a:defRPr>
              </a:lvl1pPr>
            </a:lstStyle>
            <a:p>
              <a: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  <a:t>DASHBOARD</a:t>
              </a:r>
            </a:p>
          </p:txBody>
        </p:sp>
      </p:grpSp>
      <p:grpSp>
        <p:nvGrpSpPr>
          <p:cNvPr id="264" name="Group 264"/>
          <p:cNvGrpSpPr/>
          <p:nvPr/>
        </p:nvGrpSpPr>
        <p:grpSpPr>
          <a:xfrm>
            <a:off x="8001559" y="1240300"/>
            <a:ext cx="571500" cy="847504"/>
            <a:chOff x="0" y="0"/>
            <a:chExt cx="1524000" cy="2260011"/>
          </a:xfrm>
        </p:grpSpPr>
        <p:pic>
          <p:nvPicPr>
            <p:cNvPr id="262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524000" cy="152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3" name="Shape 263"/>
            <p:cNvSpPr/>
            <p:nvPr/>
          </p:nvSpPr>
          <p:spPr>
            <a:xfrm>
              <a:off x="37443" y="1664976"/>
              <a:ext cx="1449115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50" tIns="19050" rIns="19050" bIns="19050" numCol="1" anchor="t">
              <a:spAutoFit/>
            </a:bodyPr>
            <a:lstStyle>
              <a:lvl1pPr algn="ctr">
                <a:defRPr sz="2200">
                  <a:solidFill>
                    <a:srgbClr val="53585F"/>
                  </a:solidFill>
                  <a:latin typeface="Libre Franklin Regular"/>
                  <a:ea typeface="Libre Franklin Regular"/>
                  <a:cs typeface="Libre Franklin Regular"/>
                  <a:sym typeface="Libre Franklin Regular"/>
                </a:defRPr>
              </a:lvl1pPr>
            </a:lstStyle>
            <a:p>
              <a: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  <a:t>ADMIN</a:t>
              </a:r>
            </a:p>
          </p:txBody>
        </p:sp>
      </p:grpSp>
      <p:grpSp>
        <p:nvGrpSpPr>
          <p:cNvPr id="267" name="Group 267"/>
          <p:cNvGrpSpPr/>
          <p:nvPr/>
        </p:nvGrpSpPr>
        <p:grpSpPr>
          <a:xfrm>
            <a:off x="3037238" y="3324112"/>
            <a:ext cx="1240724" cy="1034167"/>
            <a:chOff x="-482759" y="0"/>
            <a:chExt cx="3308594" cy="2757777"/>
          </a:xfrm>
        </p:grpSpPr>
        <p:pic>
          <p:nvPicPr>
            <p:cNvPr id="265" name="pasted-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09536" y="0"/>
              <a:ext cx="1524001" cy="152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6" name="Shape 266"/>
            <p:cNvSpPr/>
            <p:nvPr/>
          </p:nvSpPr>
          <p:spPr>
            <a:xfrm>
              <a:off x="-482759" y="1670300"/>
              <a:ext cx="3308594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50" tIns="19050" rIns="19050" bIns="19050" numCol="1" anchor="t">
              <a:spAutoFit/>
            </a:bodyPr>
            <a:lstStyle/>
            <a:p>
              <a:pPr algn="ctr">
                <a:defRPr sz="2200">
                  <a:solidFill>
                    <a:srgbClr val="53585F"/>
                  </a:solidFill>
                  <a:latin typeface="Libre Franklin Regular"/>
                  <a:ea typeface="Libre Franklin Regular"/>
                  <a:cs typeface="Libre Franklin Regular"/>
                  <a:sym typeface="Libre Franklin Regular"/>
                </a:defRPr>
              </a:pPr>
              <a: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  <a:t>WATSON</a:t>
              </a:r>
              <a:b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</a:br>
              <a: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  <a:t>CONVERSATION</a:t>
              </a:r>
            </a:p>
          </p:txBody>
        </p:sp>
      </p:grpSp>
      <p:grpSp>
        <p:nvGrpSpPr>
          <p:cNvPr id="270" name="Group 270"/>
          <p:cNvGrpSpPr/>
          <p:nvPr/>
        </p:nvGrpSpPr>
        <p:grpSpPr>
          <a:xfrm>
            <a:off x="4140446" y="3037495"/>
            <a:ext cx="884859" cy="849502"/>
            <a:chOff x="-345088" y="0"/>
            <a:chExt cx="2359621" cy="2265336"/>
          </a:xfrm>
        </p:grpSpPr>
        <p:pic>
          <p:nvPicPr>
            <p:cNvPr id="268" name="pasted-image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3320" y="0"/>
              <a:ext cx="1524001" cy="152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9" name="Shape 269"/>
            <p:cNvSpPr/>
            <p:nvPr/>
          </p:nvSpPr>
          <p:spPr>
            <a:xfrm>
              <a:off x="-345088" y="1670302"/>
              <a:ext cx="2359621" cy="595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50" tIns="19050" rIns="19050" bIns="19050" numCol="1" anchor="t">
              <a:spAutoFit/>
            </a:bodyPr>
            <a:lstStyle>
              <a:lvl1pPr algn="ctr">
                <a:defRPr sz="2200">
                  <a:solidFill>
                    <a:srgbClr val="53585F"/>
                  </a:solidFill>
                  <a:latin typeface="Libre Franklin Regular"/>
                  <a:ea typeface="Libre Franklin Regular"/>
                  <a:cs typeface="Libre Franklin Regular"/>
                  <a:sym typeface="Libre Franklin Regular"/>
                </a:defRPr>
              </a:lvl1pPr>
            </a:lstStyle>
            <a:p>
              <a: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  <a:t>MONGO DB</a:t>
              </a:r>
            </a:p>
          </p:txBody>
        </p:sp>
      </p:grpSp>
      <p:grpSp>
        <p:nvGrpSpPr>
          <p:cNvPr id="273" name="Group 273"/>
          <p:cNvGrpSpPr/>
          <p:nvPr/>
        </p:nvGrpSpPr>
        <p:grpSpPr>
          <a:xfrm>
            <a:off x="4895588" y="3324112"/>
            <a:ext cx="1239122" cy="1034167"/>
            <a:chOff x="-496685" y="0"/>
            <a:chExt cx="3304322" cy="2757777"/>
          </a:xfrm>
        </p:grpSpPr>
        <p:pic>
          <p:nvPicPr>
            <p:cNvPr id="271" name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93471" y="0"/>
              <a:ext cx="1524001" cy="152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2" name="Shape 272"/>
            <p:cNvSpPr/>
            <p:nvPr/>
          </p:nvSpPr>
          <p:spPr>
            <a:xfrm>
              <a:off x="-496685" y="1670300"/>
              <a:ext cx="3304322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50" tIns="19050" rIns="19050" bIns="19050" numCol="1" anchor="t">
              <a:spAutoFit/>
            </a:bodyPr>
            <a:lstStyle/>
            <a:p>
              <a:pPr algn="ctr">
                <a:defRPr sz="2200">
                  <a:solidFill>
                    <a:srgbClr val="53585F"/>
                  </a:solidFill>
                  <a:latin typeface="Libre Franklin Regular"/>
                  <a:ea typeface="Libre Franklin Regular"/>
                  <a:cs typeface="Libre Franklin Regular"/>
                  <a:sym typeface="Libre Franklin Regular"/>
                </a:defRPr>
              </a:pPr>
              <a: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  <a:t>WATSON</a:t>
              </a:r>
              <a:b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</a:br>
              <a: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  <a:t>TONE ANALYSIS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3300779" y="198679"/>
            <a:ext cx="2591751" cy="6418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09" y="241885"/>
            <a:ext cx="2402692" cy="550771"/>
          </a:xfrm>
          <a:prstGeom prst="rect">
            <a:avLst/>
          </a:prstGeom>
          <a:noFill/>
          <a:effectLst>
            <a:softEdge rad="0"/>
          </a:effectLst>
        </p:spPr>
      </p:pic>
      <p:cxnSp>
        <p:nvCxnSpPr>
          <p:cNvPr id="5" name="Straight Arrow Connector 4"/>
          <p:cNvCxnSpPr/>
          <p:nvPr/>
        </p:nvCxnSpPr>
        <p:spPr>
          <a:xfrm flipH="1">
            <a:off x="3657599" y="2229694"/>
            <a:ext cx="1911" cy="1050186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515149" y="2229694"/>
            <a:ext cx="1911" cy="1050186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985024" y="1521866"/>
            <a:ext cx="1197488" cy="3868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861660" y="2272469"/>
            <a:ext cx="571229" cy="765026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714246" y="2229694"/>
            <a:ext cx="590752" cy="807801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216434" y="1521866"/>
            <a:ext cx="524670" cy="1599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lg" len="lg"/>
            <a:tailEnd type="triangle" w="lg" len="lg"/>
          </a:ln>
          <a:effectLst>
            <a:outerShdw blurRad="40000" dist="20000" dir="5400000" rotWithShape="0">
              <a:schemeClr val="accent4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354013" y="1520267"/>
            <a:ext cx="1004436" cy="5467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lg" len="lg"/>
            <a:tailEnd type="triangle" w="lg" len="lg"/>
          </a:ln>
          <a:effectLst>
            <a:outerShdw blurRad="40000" dist="20000" dir="5400000" rotWithShape="0">
              <a:schemeClr val="accent4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453455" y="1520267"/>
            <a:ext cx="524670" cy="1599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lg" len="lg"/>
            <a:tailEnd type="triangle" w="lg" len="lg"/>
          </a:ln>
          <a:effectLst>
            <a:outerShdw blurRad="40000" dist="20000" dir="5400000" rotWithShape="0">
              <a:schemeClr val="accent4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822714" y="1523536"/>
            <a:ext cx="1004436" cy="5467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lg" len="lg"/>
            <a:tailEnd type="triangle" w="lg" len="lg"/>
          </a:ln>
          <a:effectLst>
            <a:outerShdw blurRad="40000" dist="20000" dir="5400000" rotWithShape="0">
              <a:schemeClr val="accent4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80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2296"/>
            <a:ext cx="8515984" cy="4636008"/>
          </a:xfrm>
        </p:spPr>
        <p:txBody>
          <a:bodyPr anchor="ctr"/>
          <a:lstStyle/>
          <a:p>
            <a:pPr algn="ctr"/>
            <a:r>
              <a:rPr lang="en-US" dirty="0" smtClean="0">
                <a:latin typeface="HelvNeue Bold for IBM" charset="0"/>
                <a:ea typeface="HelvNeue Bold for IBM" charset="0"/>
                <a:cs typeface="HelvNeue Bold for IBM" charset="0"/>
              </a:rPr>
              <a:t>Tone Analysis </a:t>
            </a:r>
            <a:r>
              <a:rPr lang="en-US" dirty="0" smtClean="0">
                <a:solidFill>
                  <a:schemeClr val="accent5"/>
                </a:solidFill>
                <a:latin typeface="HelvNeue Bold for IBM" charset="0"/>
                <a:ea typeface="HelvNeue Bold for IBM" charset="0"/>
                <a:cs typeface="HelvNeue Bold for IBM" charset="0"/>
              </a:rPr>
              <a:t>live</a:t>
            </a:r>
            <a:endParaRPr lang="en-US" dirty="0">
              <a:latin typeface="HelvNeue Bold for IBM" charset="0"/>
              <a:ea typeface="HelvNeue Bold for IBM" charset="0"/>
              <a:cs typeface="HelvNeue Bold for IBM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816100" y="4718304"/>
            <a:ext cx="914400" cy="201168"/>
          </a:xfrm>
        </p:spPr>
        <p:txBody>
          <a:bodyPr/>
          <a:lstStyle/>
          <a:p>
            <a:fld id="{4ED1E4FF-459E-4748-9954-4FFD7FD6DCF6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9264" y="4718304"/>
            <a:ext cx="846836" cy="201168"/>
          </a:xfrm>
        </p:spPr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3" name="Rectangle 2">
            <a:hlinkClick r:id="rId2" tooltip="https://www.ibm.com/bluemix"/>
          </p:cNvPr>
          <p:cNvSpPr/>
          <p:nvPr/>
        </p:nvSpPr>
        <p:spPr>
          <a:xfrm>
            <a:off x="2578608" y="1853184"/>
            <a:ext cx="3956304" cy="963168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342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body" idx="13"/>
          </p:nvPr>
        </p:nvSpPr>
        <p:spPr>
          <a:xfrm rot="16200000">
            <a:off x="-1129060" y="1618848"/>
            <a:ext cx="3603551" cy="738664"/>
          </a:xfrm>
          <a:prstGeom prst="rect">
            <a:avLst/>
          </a:prstGeom>
        </p:spPr>
        <p:txBody>
          <a:bodyPr/>
          <a:lstStyle>
            <a:lvl1pPr>
              <a:defRPr>
                <a:latin typeface="HelvNeue Bold for IBM"/>
                <a:ea typeface="HelvNeue Bold for IBM"/>
                <a:cs typeface="HelvNeue Bold for IBM"/>
                <a:sym typeface="HelvNeue Bold for IBM"/>
              </a:defRPr>
            </a:lvl1pPr>
          </a:lstStyle>
          <a:p>
            <a:r>
              <a:rPr lang="en-US" sz="48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What’s </a:t>
            </a:r>
            <a:r>
              <a:rPr lang="en-US" sz="4800" dirty="0" smtClean="0">
                <a:solidFill>
                  <a:schemeClr val="accent4"/>
                </a:solidFill>
                <a:latin typeface="HelvNeue Bold for IBM" charset="0"/>
                <a:ea typeface="HelvNeue Bold for IBM" charset="0"/>
                <a:cs typeface="HelvNeue Bold for IBM" charset="0"/>
              </a:rPr>
              <a:t>next?</a:t>
            </a:r>
            <a:endParaRPr lang="en-US" sz="4800" dirty="0">
              <a:solidFill>
                <a:schemeClr val="accent4"/>
              </a:solidFill>
              <a:latin typeface="HelvNeue Bold for IBM" charset="0"/>
              <a:ea typeface="HelvNeue Bold for IBM" charset="0"/>
              <a:cs typeface="HelvNeue Bold for IBM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03" y="0"/>
            <a:ext cx="791839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434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body" idx="13"/>
          </p:nvPr>
        </p:nvSpPr>
        <p:spPr>
          <a:xfrm>
            <a:off x="214241" y="239921"/>
            <a:ext cx="3807132" cy="738664"/>
          </a:xfrm>
          <a:prstGeom prst="rect">
            <a:avLst/>
          </a:prstGeom>
        </p:spPr>
        <p:txBody>
          <a:bodyPr/>
          <a:lstStyle>
            <a:lvl1pPr>
              <a:defRPr>
                <a:latin typeface="HelvNeue Bold for IBM"/>
                <a:ea typeface="HelvNeue Bold for IBM"/>
                <a:cs typeface="HelvNeue Bold for IBM"/>
                <a:sym typeface="HelvNeue Bold for IBM"/>
              </a:defRPr>
            </a:lvl1pPr>
          </a:lstStyle>
          <a:p>
            <a:r>
              <a:rPr lang="en-US" sz="48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In </a:t>
            </a:r>
            <a:r>
              <a:rPr lang="en-US" sz="4800" dirty="0" smtClean="0">
                <a:solidFill>
                  <a:schemeClr val="accent4"/>
                </a:solidFill>
              </a:rPr>
              <a:t>Conclusion</a:t>
            </a:r>
            <a:endParaRPr lang="en-US" sz="4800" dirty="0">
              <a:latin typeface="HelvNeue Light for IBM" charset="0"/>
              <a:ea typeface="HelvNeue Light for IBM" charset="0"/>
              <a:cs typeface="HelvNeue Light for IBM" charset="0"/>
            </a:endParaRPr>
          </a:p>
        </p:txBody>
      </p:sp>
      <p:sp>
        <p:nvSpPr>
          <p:cNvPr id="58" name="Shape 180"/>
          <p:cNvSpPr txBox="1">
            <a:spLocks/>
          </p:cNvSpPr>
          <p:nvPr/>
        </p:nvSpPr>
        <p:spPr>
          <a:xfrm>
            <a:off x="693212" y="1275930"/>
            <a:ext cx="8015359" cy="347787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SzTx/>
              <a:buFont typeface="Arial"/>
              <a:buNone/>
              <a:defRPr sz="2000" kern="1200">
                <a:solidFill>
                  <a:srgbClr val="FFFFFF"/>
                </a:solidFill>
                <a:latin typeface="HelvNeue Bold for IBM"/>
                <a:ea typeface="HelvNeue Bold for IBM"/>
                <a:cs typeface="HelvNeue Bold for IBM"/>
                <a:sym typeface="HelvNeue Bold for IBM"/>
              </a:defRPr>
            </a:lvl1pPr>
            <a:lvl2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396875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625475" indent="-168275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803275" indent="-173038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HelvNeue Bold for IBM" charset="0"/>
                <a:ea typeface="HelvNeue Bold for IBM" charset="0"/>
                <a:cs typeface="HelvNeue Bold for IBM" charset="0"/>
              </a:rPr>
              <a:t>Bluemix</a:t>
            </a:r>
            <a:r>
              <a:rPr lang="en-US" sz="28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 allows </a:t>
            </a:r>
            <a:r>
              <a:rPr lang="en-US" sz="2800" dirty="0" smtClean="0">
                <a:latin typeface="HelvNeue Bold for IBM" charset="0"/>
                <a:ea typeface="HelvNeue Bold for IBM" charset="0"/>
                <a:cs typeface="HelvNeue Bold for IBM" charset="0"/>
              </a:rPr>
              <a:t>very rapid </a:t>
            </a:r>
            <a:r>
              <a:rPr lang="en-US" sz="28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assembly of cloud and mobile apps</a:t>
            </a:r>
          </a:p>
          <a:p>
            <a:endParaRPr lang="en-US" sz="1600" dirty="0">
              <a:latin typeface="HelvNeue Light for IBM" charset="0"/>
              <a:ea typeface="HelvNeue Light for IBM" charset="0"/>
              <a:cs typeface="HelvNeue Light for IBM" charset="0"/>
            </a:endParaRPr>
          </a:p>
          <a:p>
            <a:r>
              <a:rPr lang="en-US" sz="2800" dirty="0" smtClean="0">
                <a:latin typeface="HelvNeue Bold for IBM" charset="0"/>
                <a:ea typeface="HelvNeue Bold for IBM" charset="0"/>
                <a:cs typeface="HelvNeue Bold for IBM" charset="0"/>
              </a:rPr>
              <a:t>Services</a:t>
            </a:r>
            <a:r>
              <a:rPr lang="en-US" sz="28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 can be used “</a:t>
            </a:r>
            <a:r>
              <a:rPr lang="en-US" sz="2800" dirty="0" smtClean="0">
                <a:latin typeface="HelvNeue Bold for IBM" charset="0"/>
                <a:ea typeface="HelvNeue Bold for IBM" charset="0"/>
                <a:cs typeface="HelvNeue Bold for IBM" charset="0"/>
              </a:rPr>
              <a:t>off the shelf</a:t>
            </a:r>
            <a:r>
              <a:rPr lang="en-US" sz="28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” and </a:t>
            </a:r>
            <a:r>
              <a:rPr lang="en-US" sz="2800" dirty="0" smtClean="0">
                <a:latin typeface="HelvNeue Bold for IBM" charset="0"/>
                <a:ea typeface="HelvNeue Bold for IBM" charset="0"/>
                <a:cs typeface="HelvNeue Bold for IBM" charset="0"/>
              </a:rPr>
              <a:t>combined</a:t>
            </a:r>
            <a:r>
              <a:rPr lang="en-US" sz="28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 easily </a:t>
            </a:r>
          </a:p>
          <a:p>
            <a:endParaRPr lang="en-US" sz="1600" dirty="0">
              <a:latin typeface="HelvNeue Light for IBM" charset="0"/>
              <a:ea typeface="HelvNeue Light for IBM" charset="0"/>
              <a:cs typeface="HelvNeue Light for IBM" charset="0"/>
            </a:endParaRPr>
          </a:p>
          <a:p>
            <a:r>
              <a:rPr lang="en-US" sz="28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Cognitive services can free human support from routine work and allow them to concentrate on </a:t>
            </a:r>
            <a:r>
              <a:rPr lang="en-US" sz="2800" dirty="0" smtClean="0">
                <a:latin typeface="HelvNeue Bold for IBM" charset="0"/>
                <a:ea typeface="HelvNeue Bold for IBM" charset="0"/>
                <a:cs typeface="HelvNeue Bold for IBM" charset="0"/>
              </a:rPr>
              <a:t>higher business value</a:t>
            </a:r>
            <a:endParaRPr lang="en-US" sz="2800" dirty="0" smtClean="0">
              <a:latin typeface="HelvNeue Light for IBM" charset="0"/>
              <a:ea typeface="HelvNeue Light for IBM" charset="0"/>
              <a:cs typeface="HelvNeue Light for IB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73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body" idx="13"/>
          </p:nvPr>
        </p:nvSpPr>
        <p:spPr>
          <a:xfrm>
            <a:off x="214241" y="239921"/>
            <a:ext cx="3162725" cy="738664"/>
          </a:xfrm>
          <a:prstGeom prst="rect">
            <a:avLst/>
          </a:prstGeom>
        </p:spPr>
        <p:txBody>
          <a:bodyPr/>
          <a:lstStyle>
            <a:lvl1pPr>
              <a:defRPr>
                <a:latin typeface="HelvNeue Bold for IBM"/>
                <a:ea typeface="HelvNeue Bold for IBM"/>
                <a:cs typeface="HelvNeue Bold for IBM"/>
                <a:sym typeface="HelvNeue Bold for IBM"/>
              </a:defRPr>
            </a:lvl1pPr>
          </a:lstStyle>
          <a:p>
            <a:r>
              <a:rPr lang="en-US" sz="4800" dirty="0" smtClean="0">
                <a:solidFill>
                  <a:schemeClr val="accent4"/>
                </a:solidFill>
              </a:rPr>
              <a:t>Learn</a:t>
            </a:r>
            <a:r>
              <a:rPr lang="en-US" sz="4800" dirty="0" smtClean="0"/>
              <a:t> </a:t>
            </a:r>
            <a:r>
              <a:rPr lang="en-US" sz="48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More</a:t>
            </a:r>
            <a:endParaRPr lang="en-US" sz="4800" dirty="0">
              <a:latin typeface="HelvNeue Light for IBM" charset="0"/>
              <a:ea typeface="HelvNeue Light for IBM" charset="0"/>
              <a:cs typeface="HelvNeue Light for IBM" charset="0"/>
            </a:endParaRPr>
          </a:p>
        </p:txBody>
      </p:sp>
      <p:sp>
        <p:nvSpPr>
          <p:cNvPr id="58" name="Shape 180"/>
          <p:cNvSpPr txBox="1">
            <a:spLocks/>
          </p:cNvSpPr>
          <p:nvPr/>
        </p:nvSpPr>
        <p:spPr>
          <a:xfrm>
            <a:off x="214241" y="1199730"/>
            <a:ext cx="8722930" cy="369331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SzTx/>
              <a:buFont typeface="Arial"/>
              <a:buNone/>
              <a:defRPr sz="2000" kern="1200">
                <a:solidFill>
                  <a:srgbClr val="FFFFFF"/>
                </a:solidFill>
                <a:latin typeface="HelvNeue Bold for IBM"/>
                <a:ea typeface="HelvNeue Bold for IBM"/>
                <a:cs typeface="HelvNeue Bold for IBM"/>
                <a:sym typeface="HelvNeue Bold for IBM"/>
              </a:defRPr>
            </a:lvl1pPr>
            <a:lvl2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396875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625475" indent="-168275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803275" indent="-173038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HelvNeue Bold for IBM" charset="0"/>
                <a:ea typeface="HelvNeue Bold for IBM" charset="0"/>
                <a:cs typeface="HelvNeue Bold for IBM" charset="0"/>
              </a:rPr>
              <a:t>IBM Bluemix</a:t>
            </a:r>
            <a:r>
              <a:rPr lang="en-US" sz="24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:</a:t>
            </a:r>
          </a:p>
          <a:p>
            <a:r>
              <a:rPr lang="en-US" sz="24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https</a:t>
            </a:r>
            <a:r>
              <a:rPr lang="en-US" sz="2400" dirty="0">
                <a:latin typeface="HelvNeue Light for IBM" charset="0"/>
                <a:ea typeface="HelvNeue Light for IBM" charset="0"/>
                <a:cs typeface="HelvNeue Light for IBM" charset="0"/>
              </a:rPr>
              <a:t>://www.ibm.com/</a:t>
            </a:r>
            <a:r>
              <a:rPr lang="en-US" sz="2400" dirty="0" err="1">
                <a:latin typeface="HelvNeue Light for IBM" charset="0"/>
                <a:ea typeface="HelvNeue Light for IBM" charset="0"/>
                <a:cs typeface="HelvNeue Light for IBM" charset="0"/>
              </a:rPr>
              <a:t>bluemix</a:t>
            </a:r>
            <a:endParaRPr lang="en-US" sz="2400" dirty="0" smtClean="0">
              <a:latin typeface="HelvNeue Light for IBM" charset="0"/>
              <a:ea typeface="HelvNeue Light for IBM" charset="0"/>
              <a:cs typeface="HelvNeue Light for IBM" charset="0"/>
            </a:endParaRPr>
          </a:p>
          <a:p>
            <a:endParaRPr lang="en-US" sz="1600" dirty="0" smtClean="0">
              <a:latin typeface="HelvNeue Light for IBM" charset="0"/>
              <a:ea typeface="HelvNeue Light for IBM" charset="0"/>
              <a:cs typeface="HelvNeue Light for IBM" charset="0"/>
            </a:endParaRPr>
          </a:p>
          <a:p>
            <a:r>
              <a:rPr lang="en-US" sz="2400" dirty="0">
                <a:latin typeface="HelvNeue Bold for IBM" charset="0"/>
                <a:ea typeface="HelvNeue Bold for IBM" charset="0"/>
                <a:cs typeface="HelvNeue Bold for IBM" charset="0"/>
              </a:rPr>
              <a:t>Code for the </a:t>
            </a:r>
            <a:r>
              <a:rPr lang="en-US" sz="2400" dirty="0" smtClean="0">
                <a:latin typeface="HelvNeue Bold for IBM" charset="0"/>
                <a:ea typeface="HelvNeue Bold for IBM" charset="0"/>
                <a:cs typeface="HelvNeue Bold for IBM" charset="0"/>
              </a:rPr>
              <a:t>Demo</a:t>
            </a:r>
            <a:r>
              <a:rPr lang="en-US" sz="24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:</a:t>
            </a:r>
          </a:p>
          <a:p>
            <a:r>
              <a:rPr lang="en-US" sz="24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https</a:t>
            </a:r>
            <a:r>
              <a:rPr lang="en-US" sz="2400" dirty="0">
                <a:latin typeface="HelvNeue Light for IBM" charset="0"/>
                <a:ea typeface="HelvNeue Light for IBM" charset="0"/>
                <a:cs typeface="HelvNeue Light for IBM" charset="0"/>
              </a:rPr>
              <a:t>://github.com/IBM-Bluemix/</a:t>
            </a:r>
            <a:r>
              <a:rPr lang="en-US" sz="2400" dirty="0" err="1">
                <a:latin typeface="HelvNeue Light for IBM" charset="0"/>
                <a:ea typeface="HelvNeue Light for IBM" charset="0"/>
                <a:cs typeface="HelvNeue Light for IBM" charset="0"/>
              </a:rPr>
              <a:t>cloudco</a:t>
            </a:r>
            <a:r>
              <a:rPr lang="en-US" sz="2400" dirty="0">
                <a:latin typeface="HelvNeue Light for IBM" charset="0"/>
                <a:ea typeface="HelvNeue Light for IBM" charset="0"/>
                <a:cs typeface="HelvNeue Light for IBM" charset="0"/>
              </a:rPr>
              <a:t>-insurance</a:t>
            </a:r>
          </a:p>
          <a:p>
            <a:endParaRPr lang="en-US" sz="1600" dirty="0" smtClean="0">
              <a:latin typeface="HelvNeue Light for IBM" charset="0"/>
              <a:ea typeface="HelvNeue Light for IBM" charset="0"/>
              <a:cs typeface="HelvNeue Light for IBM" charset="0"/>
            </a:endParaRPr>
          </a:p>
          <a:p>
            <a:r>
              <a:rPr lang="en-US" sz="2400" dirty="0" smtClean="0">
                <a:latin typeface="HelvNeue Bold for IBM" charset="0"/>
                <a:ea typeface="HelvNeue Bold for IBM" charset="0"/>
                <a:cs typeface="HelvNeue Bold for IBM" charset="0"/>
              </a:rPr>
              <a:t>Watson Conversation Service</a:t>
            </a:r>
            <a:r>
              <a:rPr lang="en-US" sz="24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:</a:t>
            </a:r>
          </a:p>
          <a:p>
            <a:r>
              <a:rPr lang="en-US" sz="2400" dirty="0">
                <a:latin typeface="HelvNeue Light for IBM" charset="0"/>
                <a:ea typeface="HelvNeue Light for IBM" charset="0"/>
                <a:cs typeface="HelvNeue Light for IBM" charset="0"/>
              </a:rPr>
              <a:t>https://</a:t>
            </a:r>
            <a:r>
              <a:rPr lang="en-US" sz="24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www.ibm.com/watson/developercloud/conversation.html</a:t>
            </a:r>
          </a:p>
          <a:p>
            <a:endParaRPr lang="en-US" sz="1600" dirty="0" smtClean="0">
              <a:latin typeface="HelvNeue Light for IBM" charset="0"/>
              <a:ea typeface="HelvNeue Light for IBM" charset="0"/>
              <a:cs typeface="HelvNeue Light for IBM" charset="0"/>
            </a:endParaRPr>
          </a:p>
          <a:p>
            <a:r>
              <a:rPr lang="en-US" sz="2400" dirty="0" smtClean="0">
                <a:latin typeface="HelvNeue Bold for IBM" charset="0"/>
                <a:ea typeface="HelvNeue Bold for IBM" charset="0"/>
                <a:cs typeface="HelvNeue Bold for IBM" charset="0"/>
              </a:rPr>
              <a:t>Watson Tone Analyzer</a:t>
            </a:r>
            <a:r>
              <a:rPr lang="en-US" sz="24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:</a:t>
            </a:r>
          </a:p>
          <a:p>
            <a:r>
              <a:rPr lang="en-US" sz="2400" dirty="0">
                <a:latin typeface="HelvNeue Light for IBM" charset="0"/>
                <a:ea typeface="HelvNeue Light for IBM" charset="0"/>
                <a:cs typeface="HelvNeue Light for IBM" charset="0"/>
              </a:rPr>
              <a:t>https://www.ibm.com/</a:t>
            </a:r>
            <a:r>
              <a:rPr lang="en-US" sz="2400" dirty="0" err="1">
                <a:latin typeface="HelvNeue Light for IBM" charset="0"/>
                <a:ea typeface="HelvNeue Light for IBM" charset="0"/>
                <a:cs typeface="HelvNeue Light for IBM" charset="0"/>
              </a:rPr>
              <a:t>watson</a:t>
            </a:r>
            <a:r>
              <a:rPr lang="en-US" sz="2400" dirty="0">
                <a:latin typeface="HelvNeue Light for IBM" charset="0"/>
                <a:ea typeface="HelvNeue Light for IBM" charset="0"/>
                <a:cs typeface="HelvNeue Light for IBM" charset="0"/>
              </a:rPr>
              <a:t>/</a:t>
            </a:r>
            <a:r>
              <a:rPr lang="en-US" sz="2400" dirty="0" err="1">
                <a:latin typeface="HelvNeue Light for IBM" charset="0"/>
                <a:ea typeface="HelvNeue Light for IBM" charset="0"/>
                <a:cs typeface="HelvNeue Light for IBM" charset="0"/>
              </a:rPr>
              <a:t>developercloud</a:t>
            </a:r>
            <a:r>
              <a:rPr lang="en-US" sz="2400" dirty="0">
                <a:latin typeface="HelvNeue Light for IBM" charset="0"/>
                <a:ea typeface="HelvNeue Light for IBM" charset="0"/>
                <a:cs typeface="HelvNeue Light for IBM" charset="0"/>
              </a:rPr>
              <a:t>/tone-</a:t>
            </a:r>
            <a:r>
              <a:rPr lang="en-US" sz="2400" dirty="0" err="1">
                <a:latin typeface="HelvNeue Light for IBM" charset="0"/>
                <a:ea typeface="HelvNeue Light for IBM" charset="0"/>
                <a:cs typeface="HelvNeue Light for IBM" charset="0"/>
              </a:rPr>
              <a:t>analyzer.html</a:t>
            </a:r>
            <a:endParaRPr lang="en-US" sz="2400" dirty="0" smtClean="0">
              <a:latin typeface="HelvNeue Light for IBM" charset="0"/>
              <a:ea typeface="HelvNeue Light for IBM" charset="0"/>
              <a:cs typeface="HelvNeue Light for IB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815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73736"/>
            <a:ext cx="3086100" cy="2169414"/>
          </a:xfrm>
        </p:spPr>
        <p:txBody>
          <a:bodyPr/>
          <a:lstStyle/>
          <a:p>
            <a:r>
              <a:rPr lang="en-US" smtClean="0"/>
              <a:t>Thank You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7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2296"/>
            <a:ext cx="8515984" cy="4636008"/>
          </a:xfrm>
        </p:spPr>
        <p:txBody>
          <a:bodyPr anchor="ctr"/>
          <a:lstStyle/>
          <a:p>
            <a:pPr algn="ctr"/>
            <a:r>
              <a:rPr lang="en-US" smtClean="0">
                <a:latin typeface="HelvNeue Bold for IBM" charset="0"/>
                <a:ea typeface="HelvNeue Bold for IBM" charset="0"/>
                <a:cs typeface="HelvNeue Bold for IBM" charset="0"/>
              </a:rPr>
              <a:t>Filing a claim </a:t>
            </a:r>
            <a:r>
              <a:rPr lang="en-US" smtClean="0">
                <a:solidFill>
                  <a:schemeClr val="accent5"/>
                </a:solidFill>
                <a:latin typeface="HelvNeue Bold for IBM" charset="0"/>
                <a:ea typeface="HelvNeue Bold for IBM" charset="0"/>
                <a:cs typeface="HelvNeue Bold for IBM" charset="0"/>
              </a:rPr>
              <a:t>online</a:t>
            </a:r>
            <a:endParaRPr lang="en-US">
              <a:latin typeface="HelvNeue Bold for IBM" charset="0"/>
              <a:ea typeface="HelvNeue Bold for IBM" charset="0"/>
              <a:cs typeface="HelvNeue Bold for IBM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816100" y="4718304"/>
            <a:ext cx="914400" cy="201168"/>
          </a:xfrm>
        </p:spPr>
        <p:txBody>
          <a:bodyPr/>
          <a:lstStyle/>
          <a:p>
            <a:fld id="{4ED1E4FF-459E-4748-9954-4FFD7FD6DCF6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9264" y="4718304"/>
            <a:ext cx="846836" cy="201168"/>
          </a:xfrm>
        </p:spPr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4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creenshot_190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975" y="0"/>
            <a:ext cx="3340457" cy="43566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screenshot_190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26319" y="0"/>
            <a:ext cx="3538164" cy="4309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screenshot_1906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64483" y="846229"/>
            <a:ext cx="2380967" cy="4254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222" y="2312058"/>
            <a:ext cx="3321978" cy="283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8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3682"/>
            <a:ext cx="8515984" cy="4062014"/>
          </a:xfrm>
        </p:spPr>
        <p:txBody>
          <a:bodyPr anchor="t"/>
          <a:lstStyle/>
          <a:p>
            <a:pPr algn="ctr"/>
            <a:r>
              <a:rPr lang="en-US" dirty="0" smtClean="0">
                <a:latin typeface="HelvNeue Bold for IBM" charset="0"/>
                <a:ea typeface="HelvNeue Bold for IBM" charset="0"/>
                <a:cs typeface="HelvNeue Bold for IBM" charset="0"/>
              </a:rPr>
              <a:t>How about a </a:t>
            </a:r>
            <a:r>
              <a:rPr lang="en-US" dirty="0" err="1" smtClean="0">
                <a:solidFill>
                  <a:schemeClr val="accent5"/>
                </a:solidFill>
                <a:latin typeface="HelvNeue Bold for IBM" charset="0"/>
                <a:ea typeface="HelvNeue Bold for IBM" charset="0"/>
                <a:cs typeface="HelvNeue Bold for IBM" charset="0"/>
              </a:rPr>
              <a:t>chatbot</a:t>
            </a:r>
            <a:r>
              <a:rPr lang="en-US" dirty="0" smtClean="0">
                <a:latin typeface="HelvNeue Bold for IBM" charset="0"/>
                <a:ea typeface="HelvNeue Bold for IBM" charset="0"/>
                <a:cs typeface="HelvNeue Bold for IBM" charset="0"/>
              </a:rPr>
              <a:t> instead?</a:t>
            </a:r>
            <a:endParaRPr lang="en-US" dirty="0">
              <a:latin typeface="HelvNeue Bold for IBM" charset="0"/>
              <a:ea typeface="HelvNeue Bold for IBM" charset="0"/>
              <a:cs typeface="HelvNeue Bold for IBM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816100" y="4718304"/>
            <a:ext cx="914400" cy="201168"/>
          </a:xfrm>
        </p:spPr>
        <p:txBody>
          <a:bodyPr/>
          <a:lstStyle/>
          <a:p>
            <a:fld id="{4ED1E4FF-459E-4748-9954-4FFD7FD6DCF6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9264" y="4718304"/>
            <a:ext cx="846836" cy="201168"/>
          </a:xfrm>
        </p:spPr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pic>
        <p:nvPicPr>
          <p:cNvPr id="6" name="screenshot_190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298864"/>
            <a:ext cx="9157617" cy="34194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2441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 249"/>
          <p:cNvGrpSpPr/>
          <p:nvPr/>
        </p:nvGrpSpPr>
        <p:grpSpPr>
          <a:xfrm>
            <a:off x="449880" y="1237126"/>
            <a:ext cx="907301" cy="822453"/>
            <a:chOff x="-364533" y="0"/>
            <a:chExt cx="2419467" cy="2193206"/>
          </a:xfrm>
        </p:grpSpPr>
        <p:pic>
          <p:nvPicPr>
            <p:cNvPr id="247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3197" y="0"/>
              <a:ext cx="1524001" cy="152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8" name="Shape 248"/>
            <p:cNvSpPr/>
            <p:nvPr/>
          </p:nvSpPr>
          <p:spPr>
            <a:xfrm>
              <a:off x="-364533" y="1598172"/>
              <a:ext cx="2419467" cy="595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50" tIns="19050" rIns="19050" bIns="19050" numCol="1" anchor="ctr">
              <a:spAutoFit/>
            </a:bodyPr>
            <a:lstStyle>
              <a:lvl1pPr algn="ctr">
                <a:defRPr sz="2200">
                  <a:solidFill>
                    <a:srgbClr val="53585F"/>
                  </a:solidFill>
                  <a:latin typeface="Libre Franklin Regular"/>
                  <a:ea typeface="Libre Franklin Regular"/>
                  <a:cs typeface="Libre Franklin Regular"/>
                  <a:sym typeface="Libre Franklin Regular"/>
                </a:defRPr>
              </a:lvl1pPr>
            </a:lstStyle>
            <a:p>
              <a: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  <a:t>CUSTOMER</a:t>
              </a:r>
            </a:p>
          </p:txBody>
        </p:sp>
      </p:grpSp>
      <p:grpSp>
        <p:nvGrpSpPr>
          <p:cNvPr id="252" name="Group 252"/>
          <p:cNvGrpSpPr/>
          <p:nvPr/>
        </p:nvGrpSpPr>
        <p:grpSpPr>
          <a:xfrm>
            <a:off x="1728016" y="1237126"/>
            <a:ext cx="626775" cy="1035343"/>
            <a:chOff x="-72128" y="0"/>
            <a:chExt cx="1671397" cy="2760911"/>
          </a:xfrm>
        </p:grpSpPr>
        <p:pic>
          <p:nvPicPr>
            <p:cNvPr id="250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527136" cy="1527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1" name="Shape 251"/>
            <p:cNvSpPr/>
            <p:nvPr/>
          </p:nvSpPr>
          <p:spPr>
            <a:xfrm>
              <a:off x="-72128" y="1673435"/>
              <a:ext cx="1671397" cy="1087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50" tIns="19050" rIns="19050" bIns="19050" numCol="1" anchor="t">
              <a:spAutoFit/>
            </a:bodyPr>
            <a:lstStyle/>
            <a:p>
              <a:pPr algn="ctr">
                <a:defRPr sz="2200">
                  <a:solidFill>
                    <a:srgbClr val="53585F"/>
                  </a:solidFill>
                  <a:latin typeface="Libre Franklin Regular"/>
                  <a:ea typeface="Libre Franklin Regular"/>
                  <a:cs typeface="Libre Franklin Regular"/>
                  <a:sym typeface="Libre Franklin Regular"/>
                </a:defRPr>
              </a:pPr>
              <a: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  <a:t>iOS APP</a:t>
              </a:r>
              <a:b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</a:br>
              <a: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  <a:t>SWIFT</a:t>
              </a:r>
            </a:p>
          </p:txBody>
        </p:sp>
      </p:grpSp>
      <p:grpSp>
        <p:nvGrpSpPr>
          <p:cNvPr id="255" name="Group 255"/>
          <p:cNvGrpSpPr/>
          <p:nvPr/>
        </p:nvGrpSpPr>
        <p:grpSpPr>
          <a:xfrm>
            <a:off x="3123736" y="1239984"/>
            <a:ext cx="1078357" cy="1017323"/>
            <a:chOff x="-299693" y="0"/>
            <a:chExt cx="2875619" cy="2712860"/>
          </a:xfrm>
        </p:grpSpPr>
        <p:pic>
          <p:nvPicPr>
            <p:cNvPr id="253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63435" y="0"/>
              <a:ext cx="1524001" cy="152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4" name="Shape 254"/>
            <p:cNvSpPr/>
            <p:nvPr/>
          </p:nvSpPr>
          <p:spPr>
            <a:xfrm>
              <a:off x="-299693" y="1625383"/>
              <a:ext cx="2875619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spAutoFit/>
            </a:bodyPr>
            <a:lstStyle/>
            <a:p>
              <a:pPr algn="ctr">
                <a:defRPr sz="2200">
                  <a:solidFill>
                    <a:srgbClr val="53585F"/>
                  </a:solidFill>
                  <a:latin typeface="Libre Franklin Regular"/>
                  <a:ea typeface="Libre Franklin Regular"/>
                  <a:cs typeface="Libre Franklin Regular"/>
                  <a:sym typeface="Libre Franklin Regular"/>
                </a:defRPr>
              </a:pPr>
              <a:r>
                <a:rPr sz="1200" dirty="0" smtClean="0">
                  <a:latin typeface="HelvNeue Bold for IBM" charset="0"/>
                  <a:ea typeface="HelvNeue Bold for IBM" charset="0"/>
                  <a:cs typeface="HelvNeue Bold for IBM" charset="0"/>
                </a:rPr>
                <a:t>B</a:t>
              </a:r>
              <a:r>
                <a:rPr lang="de-DE" sz="1200" dirty="0" smtClean="0">
                  <a:latin typeface="HelvNeue Bold for IBM" charset="0"/>
                  <a:ea typeface="HelvNeue Bold for IBM" charset="0"/>
                  <a:cs typeface="HelvNeue Bold for IBM" charset="0"/>
                </a:rPr>
                <a:t>OT APPLICATION</a:t>
              </a:r>
              <a:endParaRPr lang="de-DE" sz="1200" dirty="0">
                <a:latin typeface="HelvNeue Bold for IBM" charset="0"/>
                <a:ea typeface="HelvNeue Bold for IBM" charset="0"/>
                <a:cs typeface="HelvNeue Bold for IBM" charset="0"/>
              </a:endParaRPr>
            </a:p>
          </p:txBody>
        </p:sp>
      </p:grpSp>
      <p:grpSp>
        <p:nvGrpSpPr>
          <p:cNvPr id="267" name="Group 267"/>
          <p:cNvGrpSpPr/>
          <p:nvPr/>
        </p:nvGrpSpPr>
        <p:grpSpPr>
          <a:xfrm>
            <a:off x="3037241" y="3324112"/>
            <a:ext cx="1240725" cy="1034167"/>
            <a:chOff x="-482753" y="0"/>
            <a:chExt cx="3308599" cy="2757776"/>
          </a:xfrm>
        </p:grpSpPr>
        <p:pic>
          <p:nvPicPr>
            <p:cNvPr id="265" name="pasted-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09536" y="0"/>
              <a:ext cx="1524001" cy="152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6" name="Shape 266"/>
            <p:cNvSpPr/>
            <p:nvPr/>
          </p:nvSpPr>
          <p:spPr>
            <a:xfrm>
              <a:off x="-482753" y="1670300"/>
              <a:ext cx="3308599" cy="1087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50" tIns="19050" rIns="19050" bIns="19050" numCol="1" anchor="t">
              <a:spAutoFit/>
            </a:bodyPr>
            <a:lstStyle/>
            <a:p>
              <a:pPr algn="ctr">
                <a:defRPr sz="2200">
                  <a:solidFill>
                    <a:srgbClr val="53585F"/>
                  </a:solidFill>
                  <a:latin typeface="Libre Franklin Regular"/>
                  <a:ea typeface="Libre Franklin Regular"/>
                  <a:cs typeface="Libre Franklin Regular"/>
                  <a:sym typeface="Libre Franklin Regular"/>
                </a:defRPr>
              </a:pPr>
              <a:r>
                <a:rPr lang="de-DE" sz="1200" dirty="0" smtClean="0">
                  <a:latin typeface="HelvNeue Bold for IBM" charset="0"/>
                  <a:ea typeface="HelvNeue Bold for IBM" charset="0"/>
                  <a:cs typeface="HelvNeue Bold for IBM" charset="0"/>
                </a:rPr>
                <a:t>CONVERSATION</a:t>
              </a:r>
            </a:p>
            <a:p>
              <a:pPr algn="ctr">
                <a:defRPr sz="2200">
                  <a:solidFill>
                    <a:srgbClr val="53585F"/>
                  </a:solidFill>
                  <a:latin typeface="Libre Franklin Regular"/>
                  <a:ea typeface="Libre Franklin Regular"/>
                  <a:cs typeface="Libre Franklin Regular"/>
                  <a:sym typeface="Libre Franklin Regular"/>
                </a:defRPr>
              </a:pPr>
              <a:r>
                <a:rPr lang="de-DE" sz="1200" dirty="0" smtClean="0">
                  <a:latin typeface="HelvNeue Bold for IBM" charset="0"/>
                  <a:ea typeface="HelvNeue Bold for IBM" charset="0"/>
                  <a:cs typeface="HelvNeue Bold for IBM" charset="0"/>
                </a:rPr>
                <a:t>APPLICATION</a:t>
              </a:r>
              <a:endParaRPr sz="1200" dirty="0">
                <a:latin typeface="HelvNeue Bold for IBM" charset="0"/>
                <a:ea typeface="HelvNeue Bold for IBM" charset="0"/>
                <a:cs typeface="HelvNeue Bold for IBM" charset="0"/>
              </a:endParaRPr>
            </a:p>
          </p:txBody>
        </p:sp>
      </p:grpSp>
      <p:grpSp>
        <p:nvGrpSpPr>
          <p:cNvPr id="270" name="Group 270"/>
          <p:cNvGrpSpPr/>
          <p:nvPr/>
        </p:nvGrpSpPr>
        <p:grpSpPr>
          <a:xfrm>
            <a:off x="4152471" y="3037495"/>
            <a:ext cx="860813" cy="849502"/>
            <a:chOff x="-313021" y="0"/>
            <a:chExt cx="2295499" cy="2265336"/>
          </a:xfrm>
        </p:grpSpPr>
        <p:pic>
          <p:nvPicPr>
            <p:cNvPr id="268" name="pasted-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3320" y="0"/>
              <a:ext cx="1524001" cy="152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9" name="Shape 269"/>
            <p:cNvSpPr/>
            <p:nvPr/>
          </p:nvSpPr>
          <p:spPr>
            <a:xfrm>
              <a:off x="-313021" y="1670302"/>
              <a:ext cx="2295499" cy="595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50" tIns="19050" rIns="19050" bIns="19050" numCol="1" anchor="t">
              <a:spAutoFit/>
            </a:bodyPr>
            <a:lstStyle>
              <a:lvl1pPr algn="ctr">
                <a:defRPr sz="2200">
                  <a:solidFill>
                    <a:srgbClr val="53585F"/>
                  </a:solidFill>
                  <a:latin typeface="Libre Franklin Regular"/>
                  <a:ea typeface="Libre Franklin Regular"/>
                  <a:cs typeface="Libre Franklin Regular"/>
                  <a:sym typeface="Libre Franklin Regular"/>
                </a:defRPr>
              </a:lvl1pPr>
            </a:lstStyle>
            <a:p>
              <a:r>
                <a:rPr lang="de-DE" sz="1200" dirty="0" smtClean="0">
                  <a:latin typeface="HelvNeue Bold for IBM" charset="0"/>
                  <a:ea typeface="HelvNeue Bold for IBM" charset="0"/>
                  <a:cs typeface="HelvNeue Bold for IBM" charset="0"/>
                </a:rPr>
                <a:t>DATABASE</a:t>
              </a:r>
              <a:endParaRPr sz="1200" dirty="0">
                <a:latin typeface="HelvNeue Bold for IBM" charset="0"/>
                <a:ea typeface="HelvNeue Bold for IBM" charset="0"/>
                <a:cs typeface="HelvNeue Bold for IBM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3300779" y="198679"/>
            <a:ext cx="2591751" cy="6418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57599" y="2229694"/>
            <a:ext cx="1911" cy="1050186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861660" y="2272469"/>
            <a:ext cx="571229" cy="765026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216434" y="1521866"/>
            <a:ext cx="524670" cy="1599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lg" len="lg"/>
            <a:tailEnd type="triangle" w="lg" len="lg"/>
          </a:ln>
          <a:effectLst>
            <a:outerShdw blurRad="40000" dist="20000" dir="5400000" rotWithShape="0">
              <a:schemeClr val="accent4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354013" y="1520267"/>
            <a:ext cx="1004436" cy="5467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lg" len="lg"/>
            <a:tailEnd type="triangle" w="lg" len="lg"/>
          </a:ln>
          <a:effectLst>
            <a:outerShdw blurRad="40000" dist="20000" dir="5400000" rotWithShape="0">
              <a:schemeClr val="accent4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99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body" idx="13"/>
          </p:nvPr>
        </p:nvSpPr>
        <p:spPr>
          <a:xfrm>
            <a:off x="214241" y="239921"/>
            <a:ext cx="3577903" cy="738664"/>
          </a:xfrm>
          <a:prstGeom prst="rect">
            <a:avLst/>
          </a:prstGeom>
        </p:spPr>
        <p:txBody>
          <a:bodyPr/>
          <a:lstStyle>
            <a:lvl1pPr>
              <a:defRPr>
                <a:latin typeface="HelvNeue Bold for IBM"/>
                <a:ea typeface="HelvNeue Bold for IBM"/>
                <a:cs typeface="HelvNeue Bold for IBM"/>
                <a:sym typeface="HelvNeue Bold for IBM"/>
              </a:defRPr>
            </a:lvl1pPr>
          </a:lstStyle>
          <a:p>
            <a:r>
              <a:rPr sz="4800" dirty="0">
                <a:latin typeface="HelvNeue Light for IBM" charset="0"/>
                <a:ea typeface="HelvNeue Light for IBM" charset="0"/>
                <a:cs typeface="HelvNeue Light for IBM" charset="0"/>
              </a:rPr>
              <a:t>IBM</a:t>
            </a:r>
            <a:r>
              <a:rPr sz="4800" dirty="0"/>
              <a:t> </a:t>
            </a:r>
            <a:r>
              <a:rPr lang="de-DE" sz="4800" dirty="0" smtClean="0"/>
              <a:t>Bluemix</a:t>
            </a:r>
            <a:endParaRPr lang="de-DE" sz="4800" dirty="0">
              <a:latin typeface="HelvNeue Light for IBM" charset="0"/>
              <a:ea typeface="HelvNeue Light for IBM" charset="0"/>
              <a:cs typeface="HelvNeue Light for IBM" charset="0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561882" y="1516156"/>
            <a:ext cx="1316160" cy="0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17145" rIns="17145"/>
          <a:lstStyle/>
          <a:p>
            <a:pPr defTabSz="3429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200"/>
          </a:p>
        </p:txBody>
      </p:sp>
      <p:sp>
        <p:nvSpPr>
          <p:cNvPr id="182" name="Shape 182"/>
          <p:cNvSpPr/>
          <p:nvPr/>
        </p:nvSpPr>
        <p:spPr>
          <a:xfrm>
            <a:off x="561883" y="1573497"/>
            <a:ext cx="983464" cy="418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rIns="17145"/>
          <a:lstStyle/>
          <a:p>
            <a:pPr defTabSz="342891">
              <a:defRPr sz="3200">
                <a:solidFill>
                  <a:srgbClr val="FFFFFF"/>
                </a:solidFill>
              </a:defRPr>
            </a:pPr>
            <a:r>
              <a:rPr sz="1200"/>
              <a:t>Domain </a:t>
            </a:r>
          </a:p>
          <a:p>
            <a:pPr defTabSz="342891">
              <a:defRPr sz="3200">
                <a:solidFill>
                  <a:srgbClr val="FFFFFF"/>
                </a:solidFill>
              </a:defRPr>
            </a:pPr>
            <a:r>
              <a:rPr sz="1200"/>
              <a:t>Services</a:t>
            </a:r>
          </a:p>
        </p:txBody>
      </p:sp>
      <p:sp>
        <p:nvSpPr>
          <p:cNvPr id="183" name="Shape 183"/>
          <p:cNvSpPr/>
          <p:nvPr/>
        </p:nvSpPr>
        <p:spPr>
          <a:xfrm>
            <a:off x="561882" y="3444441"/>
            <a:ext cx="1289244" cy="418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rIns="17145"/>
          <a:lstStyle/>
          <a:p>
            <a:pPr defTabSz="342891">
              <a:defRPr sz="3200">
                <a:solidFill>
                  <a:srgbClr val="FFFFFF"/>
                </a:solidFill>
              </a:defRPr>
            </a:pPr>
            <a:r>
              <a:rPr sz="1200"/>
              <a:t>Infrastructure</a:t>
            </a:r>
          </a:p>
          <a:p>
            <a:pPr defTabSz="342891">
              <a:defRPr sz="3200">
                <a:solidFill>
                  <a:srgbClr val="FFFFFF"/>
                </a:solidFill>
              </a:defRPr>
            </a:pPr>
            <a:r>
              <a:rPr sz="1200"/>
              <a:t>Services </a:t>
            </a:r>
          </a:p>
        </p:txBody>
      </p:sp>
      <p:sp>
        <p:nvSpPr>
          <p:cNvPr id="184" name="Shape 184"/>
          <p:cNvSpPr/>
          <p:nvPr/>
        </p:nvSpPr>
        <p:spPr>
          <a:xfrm>
            <a:off x="561882" y="3398153"/>
            <a:ext cx="1316160" cy="0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17145" rIns="17145"/>
          <a:lstStyle/>
          <a:p>
            <a:pPr defTabSz="3429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200"/>
          </a:p>
        </p:txBody>
      </p:sp>
      <p:sp>
        <p:nvSpPr>
          <p:cNvPr id="185" name="Shape 185"/>
          <p:cNvSpPr/>
          <p:nvPr/>
        </p:nvSpPr>
        <p:spPr>
          <a:xfrm>
            <a:off x="561883" y="2218571"/>
            <a:ext cx="1289243" cy="418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rIns="17145"/>
          <a:lstStyle/>
          <a:p>
            <a:pPr defTabSz="342891">
              <a:defRPr sz="3200">
                <a:solidFill>
                  <a:srgbClr val="FFFFFF"/>
                </a:solidFill>
              </a:defRPr>
            </a:pPr>
            <a:r>
              <a:rPr sz="1200"/>
              <a:t>Developer</a:t>
            </a:r>
          </a:p>
          <a:p>
            <a:pPr defTabSz="342891">
              <a:defRPr sz="3200">
                <a:solidFill>
                  <a:srgbClr val="FFFFFF"/>
                </a:solidFill>
              </a:defRPr>
            </a:pPr>
            <a:r>
              <a:rPr sz="1200"/>
              <a:t>Services</a:t>
            </a:r>
          </a:p>
        </p:txBody>
      </p:sp>
      <p:sp>
        <p:nvSpPr>
          <p:cNvPr id="186" name="Shape 186"/>
          <p:cNvSpPr/>
          <p:nvPr/>
        </p:nvSpPr>
        <p:spPr>
          <a:xfrm>
            <a:off x="561882" y="2153565"/>
            <a:ext cx="1316160" cy="0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17145" rIns="17145"/>
          <a:lstStyle/>
          <a:p>
            <a:pPr defTabSz="3429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200"/>
          </a:p>
        </p:txBody>
      </p:sp>
      <p:sp>
        <p:nvSpPr>
          <p:cNvPr id="187" name="Shape 187"/>
          <p:cNvSpPr/>
          <p:nvPr/>
        </p:nvSpPr>
        <p:spPr>
          <a:xfrm>
            <a:off x="561882" y="3994968"/>
            <a:ext cx="1316160" cy="0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17145" rIns="17145"/>
          <a:lstStyle/>
          <a:p>
            <a:pPr defTabSz="3429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200"/>
          </a:p>
        </p:txBody>
      </p:sp>
      <p:sp>
        <p:nvSpPr>
          <p:cNvPr id="188" name="Shape 188"/>
          <p:cNvSpPr/>
          <p:nvPr/>
        </p:nvSpPr>
        <p:spPr>
          <a:xfrm>
            <a:off x="561883" y="4051508"/>
            <a:ext cx="1289243" cy="418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rIns="17145"/>
          <a:lstStyle>
            <a:lvl1pPr defTabSz="914377">
              <a:defRPr sz="3200">
                <a:solidFill>
                  <a:srgbClr val="FFFFFF"/>
                </a:solidFill>
              </a:defRPr>
            </a:lvl1pPr>
          </a:lstStyle>
          <a:p>
            <a:r>
              <a:rPr sz="1200"/>
              <a:t>Physical Infrastructure</a:t>
            </a:r>
          </a:p>
        </p:txBody>
      </p:sp>
      <p:sp>
        <p:nvSpPr>
          <p:cNvPr id="189" name="Shape 189"/>
          <p:cNvSpPr/>
          <p:nvPr/>
        </p:nvSpPr>
        <p:spPr>
          <a:xfrm>
            <a:off x="2030496" y="3385307"/>
            <a:ext cx="1699670" cy="548456"/>
          </a:xfrm>
          <a:prstGeom prst="rect">
            <a:avLst/>
          </a:prstGeom>
          <a:solidFill>
            <a:srgbClr val="325C80"/>
          </a:solidFill>
          <a:ln w="12700">
            <a:miter lim="400000"/>
          </a:ln>
        </p:spPr>
        <p:txBody>
          <a:bodyPr lIns="17145" rIns="17145" anchor="ctr"/>
          <a:lstStyle/>
          <a:p>
            <a:pPr algn="ctr" defTabSz="342891">
              <a:defRPr sz="2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00"/>
          </a:p>
        </p:txBody>
      </p:sp>
      <p:sp>
        <p:nvSpPr>
          <p:cNvPr id="190" name="Shape 190"/>
          <p:cNvSpPr/>
          <p:nvPr/>
        </p:nvSpPr>
        <p:spPr>
          <a:xfrm>
            <a:off x="3792692" y="3385229"/>
            <a:ext cx="1705539" cy="548456"/>
          </a:xfrm>
          <a:prstGeom prst="rect">
            <a:avLst/>
          </a:prstGeom>
          <a:solidFill>
            <a:srgbClr val="325C80"/>
          </a:solidFill>
          <a:ln w="12700">
            <a:miter lim="400000"/>
          </a:ln>
        </p:spPr>
        <p:txBody>
          <a:bodyPr lIns="17145" rIns="17145" anchor="ctr"/>
          <a:lstStyle/>
          <a:p>
            <a:pPr algn="ctr" defTabSz="342891">
              <a:defRPr sz="2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00"/>
          </a:p>
        </p:txBody>
      </p:sp>
      <p:sp>
        <p:nvSpPr>
          <p:cNvPr id="191" name="Shape 191"/>
          <p:cNvSpPr/>
          <p:nvPr/>
        </p:nvSpPr>
        <p:spPr>
          <a:xfrm>
            <a:off x="5555994" y="3385150"/>
            <a:ext cx="1699670" cy="548456"/>
          </a:xfrm>
          <a:prstGeom prst="rect">
            <a:avLst/>
          </a:prstGeom>
          <a:solidFill>
            <a:srgbClr val="325C80"/>
          </a:solidFill>
          <a:ln w="12700">
            <a:miter lim="400000"/>
          </a:ln>
        </p:spPr>
        <p:txBody>
          <a:bodyPr lIns="17145" rIns="17145" anchor="ctr"/>
          <a:lstStyle/>
          <a:p>
            <a:pPr algn="ctr" defTabSz="342891">
              <a:defRPr sz="2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00"/>
          </a:p>
        </p:txBody>
      </p:sp>
      <p:sp>
        <p:nvSpPr>
          <p:cNvPr id="192" name="Shape 192"/>
          <p:cNvSpPr/>
          <p:nvPr/>
        </p:nvSpPr>
        <p:spPr>
          <a:xfrm>
            <a:off x="2032432" y="3987633"/>
            <a:ext cx="3877952" cy="546534"/>
          </a:xfrm>
          <a:prstGeom prst="rect">
            <a:avLst/>
          </a:prstGeom>
          <a:solidFill>
            <a:srgbClr val="008471"/>
          </a:solidFill>
          <a:ln w="12700">
            <a:miter lim="400000"/>
          </a:ln>
        </p:spPr>
        <p:txBody>
          <a:bodyPr lIns="17145" rIns="17145" anchor="ctr"/>
          <a:lstStyle/>
          <a:p>
            <a:pPr algn="ctr" defTabSz="228577">
              <a:defRPr sz="24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3" name="Shape 193"/>
          <p:cNvSpPr/>
          <p:nvPr/>
        </p:nvSpPr>
        <p:spPr>
          <a:xfrm>
            <a:off x="2106310" y="4062981"/>
            <a:ext cx="590370" cy="265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rIns="17145" anchor="ctr"/>
          <a:lstStyle>
            <a:lvl1pPr defTabSz="1219140">
              <a:defRPr sz="2400" b="1">
                <a:solidFill>
                  <a:srgbClr val="FFFFFF"/>
                </a:solidFill>
              </a:defRPr>
            </a:lvl1pPr>
          </a:lstStyle>
          <a:p>
            <a:r>
              <a:rPr sz="1200"/>
              <a:t>Public</a:t>
            </a:r>
          </a:p>
        </p:txBody>
      </p:sp>
      <p:sp>
        <p:nvSpPr>
          <p:cNvPr id="194" name="Shape 194"/>
          <p:cNvSpPr/>
          <p:nvPr/>
        </p:nvSpPr>
        <p:spPr>
          <a:xfrm>
            <a:off x="3866490" y="4062981"/>
            <a:ext cx="891892" cy="167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rIns="17145" anchor="ctr"/>
          <a:lstStyle>
            <a:lvl1pPr defTabSz="1219140">
              <a:defRPr sz="2400" b="1">
                <a:solidFill>
                  <a:srgbClr val="FFFFFF"/>
                </a:solidFill>
              </a:defRPr>
            </a:lvl1pPr>
          </a:lstStyle>
          <a:p>
            <a:r>
              <a:rPr sz="1200"/>
              <a:t>Dedicated</a:t>
            </a:r>
          </a:p>
        </p:txBody>
      </p:sp>
      <p:sp>
        <p:nvSpPr>
          <p:cNvPr id="195" name="Shape 195"/>
          <p:cNvSpPr/>
          <p:nvPr/>
        </p:nvSpPr>
        <p:spPr>
          <a:xfrm>
            <a:off x="2093015" y="4232057"/>
            <a:ext cx="1172275" cy="171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rIns="17145" anchor="ctr"/>
          <a:lstStyle>
            <a:lvl1pPr defTabSz="1219140">
              <a:defRPr sz="2400" i="1">
                <a:solidFill>
                  <a:srgbClr val="FFFFFF"/>
                </a:solidFill>
              </a:defRPr>
            </a:lvl1pPr>
          </a:lstStyle>
          <a:p>
            <a:r>
              <a:rPr sz="1200"/>
              <a:t>Multi-Tenant</a:t>
            </a:r>
          </a:p>
        </p:txBody>
      </p:sp>
      <p:sp>
        <p:nvSpPr>
          <p:cNvPr id="196" name="Shape 196"/>
          <p:cNvSpPr/>
          <p:nvPr/>
        </p:nvSpPr>
        <p:spPr>
          <a:xfrm>
            <a:off x="3866489" y="4237270"/>
            <a:ext cx="1225117" cy="147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rIns="17145" anchor="ctr"/>
          <a:lstStyle>
            <a:lvl1pPr defTabSz="1219140">
              <a:defRPr sz="2400" i="1">
                <a:solidFill>
                  <a:srgbClr val="FFFFFF"/>
                </a:solidFill>
              </a:defRPr>
            </a:lvl1pPr>
          </a:lstStyle>
          <a:p>
            <a:r>
              <a:rPr sz="1200"/>
              <a:t>Single-Tenant</a:t>
            </a:r>
          </a:p>
        </p:txBody>
      </p:sp>
      <p:sp>
        <p:nvSpPr>
          <p:cNvPr id="197" name="Shape 197"/>
          <p:cNvSpPr/>
          <p:nvPr/>
        </p:nvSpPr>
        <p:spPr>
          <a:xfrm>
            <a:off x="2026716" y="2764162"/>
            <a:ext cx="1266255" cy="565940"/>
          </a:xfrm>
          <a:prstGeom prst="rect">
            <a:avLst/>
          </a:prstGeom>
          <a:solidFill>
            <a:srgbClr val="5596E6"/>
          </a:solidFill>
          <a:ln w="12700">
            <a:miter lim="400000"/>
          </a:ln>
        </p:spPr>
        <p:txBody>
          <a:bodyPr lIns="17145" rIns="17145" anchor="ctr"/>
          <a:lstStyle/>
          <a:p>
            <a:pPr algn="ctr" defTabSz="342891">
              <a:defRPr sz="2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00"/>
          </a:p>
        </p:txBody>
      </p:sp>
      <p:sp>
        <p:nvSpPr>
          <p:cNvPr id="198" name="Shape 198"/>
          <p:cNvSpPr/>
          <p:nvPr/>
        </p:nvSpPr>
        <p:spPr>
          <a:xfrm>
            <a:off x="3347877" y="2764162"/>
            <a:ext cx="1266255" cy="565940"/>
          </a:xfrm>
          <a:prstGeom prst="rect">
            <a:avLst/>
          </a:prstGeom>
          <a:solidFill>
            <a:srgbClr val="5596E6"/>
          </a:solidFill>
          <a:ln w="12700">
            <a:miter lim="400000"/>
          </a:ln>
        </p:spPr>
        <p:txBody>
          <a:bodyPr lIns="17145" rIns="17145" anchor="ctr"/>
          <a:lstStyle/>
          <a:p>
            <a:pPr algn="ctr" defTabSz="342891">
              <a:defRPr sz="2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00"/>
          </a:p>
        </p:txBody>
      </p:sp>
      <p:sp>
        <p:nvSpPr>
          <p:cNvPr id="199" name="Shape 199"/>
          <p:cNvSpPr/>
          <p:nvPr/>
        </p:nvSpPr>
        <p:spPr>
          <a:xfrm>
            <a:off x="4669038" y="2764162"/>
            <a:ext cx="1266255" cy="565940"/>
          </a:xfrm>
          <a:prstGeom prst="rect">
            <a:avLst/>
          </a:prstGeom>
          <a:solidFill>
            <a:srgbClr val="5596E6"/>
          </a:solidFill>
          <a:ln w="12700">
            <a:miter lim="400000"/>
          </a:ln>
        </p:spPr>
        <p:txBody>
          <a:bodyPr lIns="17145" rIns="17145" anchor="ctr"/>
          <a:lstStyle/>
          <a:p>
            <a:pPr algn="ctr" defTabSz="342891">
              <a:defRPr sz="2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00"/>
          </a:p>
        </p:txBody>
      </p:sp>
      <p:sp>
        <p:nvSpPr>
          <p:cNvPr id="200" name="Shape 200"/>
          <p:cNvSpPr/>
          <p:nvPr/>
        </p:nvSpPr>
        <p:spPr>
          <a:xfrm>
            <a:off x="5990200" y="2764162"/>
            <a:ext cx="1266255" cy="565940"/>
          </a:xfrm>
          <a:prstGeom prst="rect">
            <a:avLst/>
          </a:prstGeom>
          <a:solidFill>
            <a:srgbClr val="5596E6"/>
          </a:solidFill>
          <a:ln w="12700">
            <a:miter lim="400000"/>
          </a:ln>
        </p:spPr>
        <p:txBody>
          <a:bodyPr lIns="17145" rIns="17145" anchor="ctr"/>
          <a:lstStyle/>
          <a:p>
            <a:pPr algn="ctr" defTabSz="342891">
              <a:defRPr sz="2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00"/>
          </a:p>
        </p:txBody>
      </p:sp>
      <p:sp>
        <p:nvSpPr>
          <p:cNvPr id="201" name="Shape 201"/>
          <p:cNvSpPr/>
          <p:nvPr/>
        </p:nvSpPr>
        <p:spPr>
          <a:xfrm>
            <a:off x="2026717" y="2146857"/>
            <a:ext cx="1260540" cy="562212"/>
          </a:xfrm>
          <a:prstGeom prst="rect">
            <a:avLst/>
          </a:prstGeom>
          <a:solidFill>
            <a:srgbClr val="7CC7FF"/>
          </a:solidFill>
          <a:ln w="12700">
            <a:miter lim="400000"/>
          </a:ln>
        </p:spPr>
        <p:txBody>
          <a:bodyPr lIns="17145" rIns="17145" anchor="ctr"/>
          <a:lstStyle/>
          <a:p>
            <a:pPr algn="ctr" defTabSz="342891">
              <a:defRPr sz="2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00"/>
          </a:p>
        </p:txBody>
      </p:sp>
      <p:sp>
        <p:nvSpPr>
          <p:cNvPr id="202" name="Shape 202"/>
          <p:cNvSpPr/>
          <p:nvPr/>
        </p:nvSpPr>
        <p:spPr>
          <a:xfrm>
            <a:off x="3344437" y="2146857"/>
            <a:ext cx="1269327" cy="562212"/>
          </a:xfrm>
          <a:prstGeom prst="rect">
            <a:avLst/>
          </a:prstGeom>
          <a:solidFill>
            <a:srgbClr val="7CC7FF"/>
          </a:solidFill>
          <a:ln w="12700">
            <a:miter lim="400000"/>
          </a:ln>
        </p:spPr>
        <p:txBody>
          <a:bodyPr lIns="17145" rIns="17145" anchor="ctr"/>
          <a:lstStyle/>
          <a:p>
            <a:pPr algn="ctr" defTabSz="342891">
              <a:defRPr sz="2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00"/>
          </a:p>
        </p:txBody>
      </p:sp>
      <p:sp>
        <p:nvSpPr>
          <p:cNvPr id="203" name="Shape 203"/>
          <p:cNvSpPr/>
          <p:nvPr/>
        </p:nvSpPr>
        <p:spPr>
          <a:xfrm>
            <a:off x="4666550" y="2146857"/>
            <a:ext cx="1269327" cy="562212"/>
          </a:xfrm>
          <a:prstGeom prst="rect">
            <a:avLst/>
          </a:prstGeom>
          <a:solidFill>
            <a:srgbClr val="7CC7FF"/>
          </a:solidFill>
          <a:ln w="12700">
            <a:miter lim="400000"/>
          </a:ln>
        </p:spPr>
        <p:txBody>
          <a:bodyPr lIns="17145" rIns="17145" anchor="ctr"/>
          <a:lstStyle/>
          <a:p>
            <a:pPr algn="ctr" defTabSz="342891">
              <a:defRPr sz="2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00"/>
          </a:p>
        </p:txBody>
      </p:sp>
      <p:sp>
        <p:nvSpPr>
          <p:cNvPr id="204" name="Shape 204"/>
          <p:cNvSpPr/>
          <p:nvPr/>
        </p:nvSpPr>
        <p:spPr>
          <a:xfrm>
            <a:off x="5988664" y="2146857"/>
            <a:ext cx="1269327" cy="562212"/>
          </a:xfrm>
          <a:prstGeom prst="rect">
            <a:avLst/>
          </a:prstGeom>
          <a:solidFill>
            <a:srgbClr val="7CC7FF"/>
          </a:solidFill>
          <a:ln w="12700">
            <a:miter lim="400000"/>
          </a:ln>
        </p:spPr>
        <p:txBody>
          <a:bodyPr lIns="17145" rIns="17145" anchor="ctr"/>
          <a:lstStyle/>
          <a:p>
            <a:pPr algn="ctr" defTabSz="342891">
              <a:defRPr sz="2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00"/>
          </a:p>
        </p:txBody>
      </p:sp>
      <p:sp>
        <p:nvSpPr>
          <p:cNvPr id="205" name="Shape 205"/>
          <p:cNvSpPr/>
          <p:nvPr/>
        </p:nvSpPr>
        <p:spPr>
          <a:xfrm>
            <a:off x="7324548" y="1502524"/>
            <a:ext cx="546616" cy="3032636"/>
          </a:xfrm>
          <a:prstGeom prst="rect">
            <a:avLst/>
          </a:prstGeom>
          <a:solidFill>
            <a:srgbClr val="5A6464"/>
          </a:solidFill>
          <a:ln w="12700">
            <a:miter lim="400000"/>
          </a:ln>
        </p:spPr>
        <p:txBody>
          <a:bodyPr lIns="17145" rIns="17145" anchor="ctr"/>
          <a:lstStyle/>
          <a:p>
            <a:pPr algn="ctr" defTabSz="342891">
              <a:defRPr sz="2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00"/>
          </a:p>
        </p:txBody>
      </p:sp>
      <p:sp>
        <p:nvSpPr>
          <p:cNvPr id="206" name="Shape 206"/>
          <p:cNvSpPr/>
          <p:nvPr/>
        </p:nvSpPr>
        <p:spPr>
          <a:xfrm>
            <a:off x="7932455" y="1502524"/>
            <a:ext cx="592238" cy="3032636"/>
          </a:xfrm>
          <a:prstGeom prst="rect">
            <a:avLst/>
          </a:prstGeom>
          <a:solidFill>
            <a:srgbClr val="5A6464"/>
          </a:solidFill>
          <a:ln w="12700">
            <a:miter lim="400000"/>
          </a:ln>
        </p:spPr>
        <p:txBody>
          <a:bodyPr lIns="17145" rIns="17145" anchor="ctr"/>
          <a:lstStyle/>
          <a:p>
            <a:pPr algn="ctr" defTabSz="342891">
              <a:defRPr sz="2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00"/>
          </a:p>
        </p:txBody>
      </p:sp>
      <p:sp>
        <p:nvSpPr>
          <p:cNvPr id="207" name="Shape 207"/>
          <p:cNvSpPr/>
          <p:nvPr/>
        </p:nvSpPr>
        <p:spPr>
          <a:xfrm>
            <a:off x="2024665" y="1507287"/>
            <a:ext cx="823211" cy="580655"/>
          </a:xfrm>
          <a:prstGeom prst="rect">
            <a:avLst/>
          </a:prstGeom>
          <a:solidFill>
            <a:srgbClr val="9855D4"/>
          </a:solidFill>
          <a:ln w="12700">
            <a:miter lim="400000"/>
          </a:ln>
        </p:spPr>
        <p:txBody>
          <a:bodyPr lIns="17145" rIns="17145" anchor="ctr"/>
          <a:lstStyle/>
          <a:p>
            <a:pPr algn="ctr" defTabSz="342891">
              <a:defRPr sz="2400">
                <a:solidFill>
                  <a:srgbClr val="FFFFFF"/>
                </a:solidFill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</a:defRPr>
            </a:pPr>
            <a:endParaRPr sz="1200"/>
          </a:p>
        </p:txBody>
      </p:sp>
      <p:sp>
        <p:nvSpPr>
          <p:cNvPr id="208" name="Shape 208"/>
          <p:cNvSpPr/>
          <p:nvPr/>
        </p:nvSpPr>
        <p:spPr>
          <a:xfrm>
            <a:off x="2907081" y="1507287"/>
            <a:ext cx="823211" cy="580655"/>
          </a:xfrm>
          <a:prstGeom prst="rect">
            <a:avLst/>
          </a:prstGeom>
          <a:solidFill>
            <a:srgbClr val="9855D4"/>
          </a:solidFill>
          <a:ln w="12700">
            <a:miter lim="400000"/>
          </a:ln>
        </p:spPr>
        <p:txBody>
          <a:bodyPr lIns="17145" rIns="17145" anchor="ctr"/>
          <a:lstStyle/>
          <a:p>
            <a:pPr algn="ctr" defTabSz="342891">
              <a:defRPr sz="2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00"/>
          </a:p>
        </p:txBody>
      </p:sp>
      <p:sp>
        <p:nvSpPr>
          <p:cNvPr id="209" name="Shape 209"/>
          <p:cNvSpPr/>
          <p:nvPr/>
        </p:nvSpPr>
        <p:spPr>
          <a:xfrm>
            <a:off x="3789496" y="1507287"/>
            <a:ext cx="823211" cy="580655"/>
          </a:xfrm>
          <a:prstGeom prst="rect">
            <a:avLst/>
          </a:prstGeom>
          <a:solidFill>
            <a:srgbClr val="9855D4"/>
          </a:solidFill>
          <a:ln w="12700">
            <a:miter lim="400000"/>
          </a:ln>
        </p:spPr>
        <p:txBody>
          <a:bodyPr lIns="17145" rIns="17145" anchor="ctr"/>
          <a:lstStyle/>
          <a:p>
            <a:pPr algn="ctr" defTabSz="342891">
              <a:defRPr sz="2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00"/>
          </a:p>
        </p:txBody>
      </p:sp>
      <p:sp>
        <p:nvSpPr>
          <p:cNvPr id="210" name="Shape 210"/>
          <p:cNvSpPr/>
          <p:nvPr/>
        </p:nvSpPr>
        <p:spPr>
          <a:xfrm>
            <a:off x="4669887" y="1505545"/>
            <a:ext cx="823211" cy="580655"/>
          </a:xfrm>
          <a:prstGeom prst="rect">
            <a:avLst/>
          </a:prstGeom>
          <a:solidFill>
            <a:srgbClr val="9855D4"/>
          </a:solidFill>
          <a:ln w="12700">
            <a:miter lim="400000"/>
          </a:ln>
        </p:spPr>
        <p:txBody>
          <a:bodyPr lIns="17145" rIns="17145" anchor="ctr"/>
          <a:lstStyle/>
          <a:p>
            <a:pPr algn="ctr" defTabSz="342891">
              <a:defRPr sz="2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00"/>
          </a:p>
        </p:txBody>
      </p:sp>
      <p:sp>
        <p:nvSpPr>
          <p:cNvPr id="211" name="Shape 211"/>
          <p:cNvSpPr/>
          <p:nvPr/>
        </p:nvSpPr>
        <p:spPr>
          <a:xfrm>
            <a:off x="5554328" y="1507287"/>
            <a:ext cx="823211" cy="580655"/>
          </a:xfrm>
          <a:prstGeom prst="rect">
            <a:avLst/>
          </a:prstGeom>
          <a:solidFill>
            <a:srgbClr val="9855D4"/>
          </a:solidFill>
          <a:ln w="12700">
            <a:miter lim="400000"/>
          </a:ln>
        </p:spPr>
        <p:txBody>
          <a:bodyPr lIns="17145" rIns="17145" anchor="ctr"/>
          <a:lstStyle/>
          <a:p>
            <a:pPr algn="ctr" defTabSz="342891">
              <a:defRPr sz="2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00"/>
          </a:p>
        </p:txBody>
      </p:sp>
      <p:sp>
        <p:nvSpPr>
          <p:cNvPr id="212" name="Shape 212"/>
          <p:cNvSpPr/>
          <p:nvPr/>
        </p:nvSpPr>
        <p:spPr>
          <a:xfrm>
            <a:off x="6436744" y="1507287"/>
            <a:ext cx="823211" cy="580655"/>
          </a:xfrm>
          <a:prstGeom prst="rect">
            <a:avLst/>
          </a:prstGeom>
          <a:solidFill>
            <a:srgbClr val="9855D4"/>
          </a:solidFill>
          <a:ln w="12700">
            <a:miter lim="400000"/>
          </a:ln>
        </p:spPr>
        <p:txBody>
          <a:bodyPr lIns="17145" rIns="17145" anchor="ctr"/>
          <a:lstStyle/>
          <a:p>
            <a:pPr algn="ctr" defTabSz="342891">
              <a:defRPr sz="2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00"/>
          </a:p>
        </p:txBody>
      </p:sp>
      <p:sp>
        <p:nvSpPr>
          <p:cNvPr id="213" name="Shape 213"/>
          <p:cNvSpPr/>
          <p:nvPr/>
        </p:nvSpPr>
        <p:spPr>
          <a:xfrm>
            <a:off x="5974376" y="3987633"/>
            <a:ext cx="1280477" cy="545961"/>
          </a:xfrm>
          <a:prstGeom prst="rect">
            <a:avLst/>
          </a:prstGeom>
          <a:solidFill>
            <a:srgbClr val="005548"/>
          </a:solidFill>
          <a:ln w="12700">
            <a:miter lim="400000"/>
          </a:ln>
        </p:spPr>
        <p:txBody>
          <a:bodyPr lIns="17145" rIns="17145" anchor="ctr"/>
          <a:lstStyle/>
          <a:p>
            <a:pPr algn="ctr" defTabSz="342891">
              <a:defRPr sz="2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200"/>
          </a:p>
        </p:txBody>
      </p:sp>
      <p:sp>
        <p:nvSpPr>
          <p:cNvPr id="214" name="Shape 214"/>
          <p:cNvSpPr/>
          <p:nvPr/>
        </p:nvSpPr>
        <p:spPr>
          <a:xfrm>
            <a:off x="6082135" y="4048693"/>
            <a:ext cx="524487" cy="167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rIns="17145" anchor="ctr"/>
          <a:lstStyle>
            <a:lvl1pPr defTabSz="1219140">
              <a:defRPr sz="2400" b="1">
                <a:solidFill>
                  <a:srgbClr val="FFFFFF"/>
                </a:solidFill>
              </a:defRPr>
            </a:lvl1pPr>
          </a:lstStyle>
          <a:p>
            <a:r>
              <a:rPr sz="1200"/>
              <a:t>Local</a:t>
            </a:r>
          </a:p>
        </p:txBody>
      </p:sp>
      <p:sp>
        <p:nvSpPr>
          <p:cNvPr id="215" name="Shape 215"/>
          <p:cNvSpPr/>
          <p:nvPr/>
        </p:nvSpPr>
        <p:spPr>
          <a:xfrm>
            <a:off x="6062838" y="4211815"/>
            <a:ext cx="1288211" cy="258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rIns="17145" anchor="ctr"/>
          <a:lstStyle>
            <a:lvl1pPr defTabSz="1219140">
              <a:defRPr sz="2400" i="1">
                <a:solidFill>
                  <a:srgbClr val="FFFFFF"/>
                </a:solidFill>
              </a:defRPr>
            </a:lvl1pPr>
          </a:lstStyle>
          <a:p>
            <a:r>
              <a:rPr sz="1200"/>
              <a:t>Client DC &amp; HW</a:t>
            </a:r>
          </a:p>
        </p:txBody>
      </p:sp>
      <p:sp>
        <p:nvSpPr>
          <p:cNvPr id="216" name="Shape 216"/>
          <p:cNvSpPr/>
          <p:nvPr/>
        </p:nvSpPr>
        <p:spPr>
          <a:xfrm>
            <a:off x="2025251" y="1720615"/>
            <a:ext cx="823211" cy="173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rIns="17145" anchor="ctr"/>
          <a:lstStyle>
            <a:lvl1pPr algn="ctr" defTabSz="914377">
              <a:defRPr sz="2400">
                <a:solidFill>
                  <a:srgbClr val="FFFFFF"/>
                </a:solidFill>
              </a:defRPr>
            </a:lvl1pPr>
          </a:lstStyle>
          <a:p>
            <a:r>
              <a:rPr sz="1200"/>
              <a:t>Mobile</a:t>
            </a:r>
          </a:p>
        </p:txBody>
      </p:sp>
      <p:sp>
        <p:nvSpPr>
          <p:cNvPr id="217" name="Shape 217"/>
          <p:cNvSpPr/>
          <p:nvPr/>
        </p:nvSpPr>
        <p:spPr>
          <a:xfrm>
            <a:off x="2896789" y="1720615"/>
            <a:ext cx="823211" cy="173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rIns="17145" anchor="ctr"/>
          <a:lstStyle>
            <a:lvl1pPr algn="ctr" defTabSz="914377">
              <a:defRPr sz="2400">
                <a:solidFill>
                  <a:srgbClr val="FFFFFF"/>
                </a:solidFill>
              </a:defRPr>
            </a:lvl1pPr>
          </a:lstStyle>
          <a:p>
            <a:r>
              <a:rPr sz="1200"/>
              <a:t>Cognitive</a:t>
            </a:r>
          </a:p>
        </p:txBody>
      </p:sp>
      <p:sp>
        <p:nvSpPr>
          <p:cNvPr id="218" name="Shape 218"/>
          <p:cNvSpPr/>
          <p:nvPr/>
        </p:nvSpPr>
        <p:spPr>
          <a:xfrm>
            <a:off x="3787472" y="1720615"/>
            <a:ext cx="823211" cy="173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rIns="17145" anchor="ctr"/>
          <a:lstStyle>
            <a:lvl1pPr algn="ctr" defTabSz="914377">
              <a:defRPr sz="2400">
                <a:solidFill>
                  <a:srgbClr val="FFFFFF"/>
                </a:solidFill>
              </a:defRPr>
            </a:lvl1pPr>
          </a:lstStyle>
          <a:p>
            <a:r>
              <a:rPr sz="1200"/>
              <a:t>IoT</a:t>
            </a:r>
          </a:p>
        </p:txBody>
      </p:sp>
      <p:sp>
        <p:nvSpPr>
          <p:cNvPr id="219" name="Shape 219"/>
          <p:cNvSpPr/>
          <p:nvPr/>
        </p:nvSpPr>
        <p:spPr>
          <a:xfrm>
            <a:off x="4684756" y="1605905"/>
            <a:ext cx="793474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 algn="ctr" defTabSz="914377">
              <a:defRPr sz="2400">
                <a:solidFill>
                  <a:srgbClr val="FFFFFF"/>
                </a:solidFill>
              </a:defRPr>
            </a:lvl1pPr>
          </a:lstStyle>
          <a:p>
            <a:r>
              <a:rPr sz="1200"/>
              <a:t>Block Chain</a:t>
            </a:r>
          </a:p>
        </p:txBody>
      </p:sp>
      <p:sp>
        <p:nvSpPr>
          <p:cNvPr id="220" name="Shape 220"/>
          <p:cNvSpPr/>
          <p:nvPr/>
        </p:nvSpPr>
        <p:spPr>
          <a:xfrm>
            <a:off x="5564932" y="1683951"/>
            <a:ext cx="793474" cy="22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 algn="ctr" defTabSz="914377">
              <a:defRPr sz="2400">
                <a:solidFill>
                  <a:srgbClr val="FFFFFF"/>
                </a:solidFill>
              </a:defRPr>
            </a:lvl1pPr>
          </a:lstStyle>
          <a:p>
            <a:r>
              <a:rPr sz="1200"/>
              <a:t>Health</a:t>
            </a:r>
          </a:p>
        </p:txBody>
      </p:sp>
      <p:sp>
        <p:nvSpPr>
          <p:cNvPr id="221" name="Shape 221"/>
          <p:cNvSpPr/>
          <p:nvPr/>
        </p:nvSpPr>
        <p:spPr>
          <a:xfrm>
            <a:off x="6451612" y="1683951"/>
            <a:ext cx="793474" cy="22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 algn="ctr" defTabSz="914377">
              <a:defRPr sz="2400">
                <a:solidFill>
                  <a:srgbClr val="FFFFFF"/>
                </a:solidFill>
              </a:defRPr>
            </a:lvl1pPr>
          </a:lstStyle>
          <a:p>
            <a:r>
              <a:rPr sz="1200"/>
              <a:t>Video</a:t>
            </a:r>
          </a:p>
        </p:txBody>
      </p:sp>
      <p:sp>
        <p:nvSpPr>
          <p:cNvPr id="222" name="Shape 222"/>
          <p:cNvSpPr/>
          <p:nvPr/>
        </p:nvSpPr>
        <p:spPr>
          <a:xfrm>
            <a:off x="2030014" y="2349309"/>
            <a:ext cx="1252628" cy="173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rIns="17145" anchor="ctr"/>
          <a:lstStyle>
            <a:lvl1pPr algn="ctr" defTabSz="914377">
              <a:defRPr sz="2400">
                <a:solidFill>
                  <a:srgbClr val="FFFFFF"/>
                </a:solidFill>
              </a:defRPr>
            </a:lvl1pPr>
          </a:lstStyle>
          <a:p>
            <a:r>
              <a:rPr sz="1200"/>
              <a:t>App Services</a:t>
            </a:r>
          </a:p>
        </p:txBody>
      </p:sp>
      <p:sp>
        <p:nvSpPr>
          <p:cNvPr id="223" name="Shape 223"/>
          <p:cNvSpPr/>
          <p:nvPr/>
        </p:nvSpPr>
        <p:spPr>
          <a:xfrm>
            <a:off x="3341162" y="2349309"/>
            <a:ext cx="1252629" cy="173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rIns="17145" anchor="ctr"/>
          <a:lstStyle>
            <a:lvl1pPr algn="ctr" defTabSz="914377">
              <a:defRPr sz="2400">
                <a:solidFill>
                  <a:srgbClr val="FFFFFF"/>
                </a:solidFill>
              </a:defRPr>
            </a:lvl1pPr>
          </a:lstStyle>
          <a:p>
            <a:r>
              <a:rPr sz="1200"/>
              <a:t>Integration</a:t>
            </a:r>
          </a:p>
        </p:txBody>
      </p:sp>
      <p:sp>
        <p:nvSpPr>
          <p:cNvPr id="224" name="Shape 224"/>
          <p:cNvSpPr/>
          <p:nvPr/>
        </p:nvSpPr>
        <p:spPr>
          <a:xfrm>
            <a:off x="4672017" y="2349309"/>
            <a:ext cx="1252629" cy="173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rIns="17145" anchor="ctr"/>
          <a:lstStyle>
            <a:lvl1pPr algn="ctr" defTabSz="914377">
              <a:defRPr sz="2400">
                <a:solidFill>
                  <a:srgbClr val="FFFFFF"/>
                </a:solidFill>
              </a:defRPr>
            </a:lvl1pPr>
          </a:lstStyle>
          <a:p>
            <a:r>
              <a:rPr sz="1200"/>
              <a:t>Data &amp; Analytics</a:t>
            </a:r>
          </a:p>
        </p:txBody>
      </p:sp>
      <p:sp>
        <p:nvSpPr>
          <p:cNvPr id="225" name="Shape 225"/>
          <p:cNvSpPr/>
          <p:nvPr/>
        </p:nvSpPr>
        <p:spPr>
          <a:xfrm>
            <a:off x="5997013" y="2349309"/>
            <a:ext cx="1252629" cy="173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rIns="17145" anchor="ctr"/>
          <a:lstStyle>
            <a:lvl1pPr algn="ctr" defTabSz="914377">
              <a:defRPr sz="2400">
                <a:solidFill>
                  <a:srgbClr val="FFFFFF"/>
                </a:solidFill>
              </a:defRPr>
            </a:lvl1pPr>
          </a:lstStyle>
          <a:p>
            <a:r>
              <a:rPr sz="1200"/>
              <a:t>Dev Ops Tooling</a:t>
            </a:r>
          </a:p>
        </p:txBody>
      </p:sp>
      <p:sp>
        <p:nvSpPr>
          <p:cNvPr id="226" name="Shape 226"/>
          <p:cNvSpPr/>
          <p:nvPr/>
        </p:nvSpPr>
        <p:spPr>
          <a:xfrm>
            <a:off x="2030014" y="2965501"/>
            <a:ext cx="1252628" cy="173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rIns="17145" anchor="ctr"/>
          <a:lstStyle>
            <a:lvl1pPr algn="ctr" defTabSz="914377">
              <a:defRPr sz="2400">
                <a:solidFill>
                  <a:srgbClr val="FFFFFF"/>
                </a:solidFill>
              </a:defRPr>
            </a:lvl1pPr>
          </a:lstStyle>
          <a:p>
            <a:r>
              <a:rPr sz="1200"/>
              <a:t>Virtual Machines</a:t>
            </a:r>
          </a:p>
        </p:txBody>
      </p:sp>
      <p:sp>
        <p:nvSpPr>
          <p:cNvPr id="227" name="Shape 227"/>
          <p:cNvSpPr/>
          <p:nvPr/>
        </p:nvSpPr>
        <p:spPr>
          <a:xfrm>
            <a:off x="3341162" y="2965501"/>
            <a:ext cx="1252629" cy="173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rIns="17145" anchor="ctr"/>
          <a:lstStyle>
            <a:lvl1pPr algn="ctr" defTabSz="914377">
              <a:defRPr sz="2400">
                <a:solidFill>
                  <a:srgbClr val="FFFFFF"/>
                </a:solidFill>
              </a:defRPr>
            </a:lvl1pPr>
          </a:lstStyle>
          <a:p>
            <a:r>
              <a:rPr sz="1200"/>
              <a:t>Containers</a:t>
            </a:r>
          </a:p>
        </p:txBody>
      </p:sp>
      <p:sp>
        <p:nvSpPr>
          <p:cNvPr id="228" name="Shape 228"/>
          <p:cNvSpPr/>
          <p:nvPr/>
        </p:nvSpPr>
        <p:spPr>
          <a:xfrm>
            <a:off x="4672017" y="2965501"/>
            <a:ext cx="1252629" cy="173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rIns="17145" anchor="ctr"/>
          <a:lstStyle>
            <a:lvl1pPr algn="ctr" defTabSz="914377">
              <a:defRPr sz="2400">
                <a:solidFill>
                  <a:srgbClr val="FFFFFF"/>
                </a:solidFill>
              </a:defRPr>
            </a:lvl1pPr>
          </a:lstStyle>
          <a:p>
            <a:r>
              <a:rPr sz="1200"/>
              <a:t>Cloud Foundry</a:t>
            </a:r>
          </a:p>
        </p:txBody>
      </p:sp>
      <p:sp>
        <p:nvSpPr>
          <p:cNvPr id="229" name="Shape 229"/>
          <p:cNvSpPr/>
          <p:nvPr/>
        </p:nvSpPr>
        <p:spPr>
          <a:xfrm>
            <a:off x="5997013" y="2965501"/>
            <a:ext cx="1252629" cy="173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rIns="17145" anchor="ctr"/>
          <a:lstStyle>
            <a:lvl1pPr algn="ctr" defTabSz="914377">
              <a:defRPr sz="2400">
                <a:solidFill>
                  <a:srgbClr val="FFFFFF"/>
                </a:solidFill>
              </a:defRPr>
            </a:lvl1pPr>
          </a:lstStyle>
          <a:p>
            <a:r>
              <a:rPr sz="1200"/>
              <a:t>Event-Driven</a:t>
            </a:r>
          </a:p>
        </p:txBody>
      </p:sp>
      <p:sp>
        <p:nvSpPr>
          <p:cNvPr id="230" name="Shape 230"/>
          <p:cNvSpPr/>
          <p:nvPr/>
        </p:nvSpPr>
        <p:spPr>
          <a:xfrm>
            <a:off x="2044302" y="3589012"/>
            <a:ext cx="1672059" cy="173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rIns="17145" anchor="ctr"/>
          <a:lstStyle>
            <a:lvl1pPr algn="ctr" defTabSz="914377">
              <a:defRPr sz="2400">
                <a:solidFill>
                  <a:srgbClr val="FFFFFF"/>
                </a:solidFill>
              </a:defRPr>
            </a:lvl1pPr>
          </a:lstStyle>
          <a:p>
            <a:r>
              <a:rPr sz="1200"/>
              <a:t>Compute</a:t>
            </a:r>
          </a:p>
        </p:txBody>
      </p:sp>
      <p:sp>
        <p:nvSpPr>
          <p:cNvPr id="231" name="Shape 231"/>
          <p:cNvSpPr/>
          <p:nvPr/>
        </p:nvSpPr>
        <p:spPr>
          <a:xfrm>
            <a:off x="3790638" y="3589012"/>
            <a:ext cx="1695842" cy="173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rIns="17145" anchor="ctr"/>
          <a:lstStyle>
            <a:lvl1pPr algn="ctr" defTabSz="914377">
              <a:defRPr sz="2400">
                <a:solidFill>
                  <a:srgbClr val="FFFFFF"/>
                </a:solidFill>
              </a:defRPr>
            </a:lvl1pPr>
          </a:lstStyle>
          <a:p>
            <a:r>
              <a:rPr sz="1200"/>
              <a:t>Storage</a:t>
            </a:r>
          </a:p>
        </p:txBody>
      </p:sp>
      <p:sp>
        <p:nvSpPr>
          <p:cNvPr id="232" name="Shape 232"/>
          <p:cNvSpPr/>
          <p:nvPr/>
        </p:nvSpPr>
        <p:spPr>
          <a:xfrm>
            <a:off x="5557461" y="3589012"/>
            <a:ext cx="1695842" cy="173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rIns="17145" anchor="ctr"/>
          <a:lstStyle>
            <a:lvl1pPr algn="ctr" defTabSz="914377">
              <a:defRPr sz="2400">
                <a:solidFill>
                  <a:srgbClr val="FFFFFF"/>
                </a:solidFill>
              </a:defRPr>
            </a:lvl1pPr>
          </a:lstStyle>
          <a:p>
            <a:r>
              <a:rPr sz="1200"/>
              <a:t>Network</a:t>
            </a:r>
          </a:p>
        </p:txBody>
      </p:sp>
      <p:sp>
        <p:nvSpPr>
          <p:cNvPr id="233" name="Shape 233"/>
          <p:cNvSpPr/>
          <p:nvPr/>
        </p:nvSpPr>
        <p:spPr>
          <a:xfrm rot="16200000">
            <a:off x="6069868" y="2932318"/>
            <a:ext cx="3037805" cy="173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rIns="17145" anchor="ctr"/>
          <a:lstStyle>
            <a:lvl1pPr algn="ctr" defTabSz="914377">
              <a:defRPr sz="2400">
                <a:solidFill>
                  <a:srgbClr val="FFFFFF"/>
                </a:solidFill>
              </a:defRPr>
            </a:lvl1pPr>
          </a:lstStyle>
          <a:p>
            <a:r>
              <a:rPr sz="1200"/>
              <a:t>Security &amp; Compliance</a:t>
            </a:r>
          </a:p>
        </p:txBody>
      </p:sp>
      <p:sp>
        <p:nvSpPr>
          <p:cNvPr id="234" name="Shape 234"/>
          <p:cNvSpPr/>
          <p:nvPr/>
        </p:nvSpPr>
        <p:spPr>
          <a:xfrm rot="16200000">
            <a:off x="6677729" y="2932318"/>
            <a:ext cx="3037805" cy="173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145" rIns="17145" anchor="ctr"/>
          <a:lstStyle>
            <a:lvl1pPr algn="ctr" defTabSz="914377">
              <a:defRPr sz="2400">
                <a:solidFill>
                  <a:srgbClr val="FFFFFF"/>
                </a:solidFill>
              </a:defRPr>
            </a:lvl1pPr>
          </a:lstStyle>
          <a:p>
            <a:r>
              <a:rPr sz="1200"/>
              <a:t>Methods &amp; Services</a:t>
            </a:r>
          </a:p>
        </p:txBody>
      </p:sp>
    </p:spTree>
    <p:extLst>
      <p:ext uri="{BB962C8B-B14F-4D97-AF65-F5344CB8AC3E}">
        <p14:creationId xmlns:p14="http://schemas.microsoft.com/office/powerpoint/2010/main" val="3487862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2296"/>
            <a:ext cx="8515984" cy="4636008"/>
          </a:xfrm>
        </p:spPr>
        <p:txBody>
          <a:bodyPr anchor="ctr"/>
          <a:lstStyle/>
          <a:p>
            <a:pPr algn="ctr"/>
            <a:r>
              <a:rPr lang="en-US" dirty="0" smtClean="0">
                <a:latin typeface="HelvNeue Bold for IBM" charset="0"/>
                <a:ea typeface="HelvNeue Bold for IBM" charset="0"/>
                <a:cs typeface="HelvNeue Bold for IBM" charset="0"/>
              </a:rPr>
              <a:t>Bluemix </a:t>
            </a:r>
            <a:r>
              <a:rPr lang="en-US" dirty="0" smtClean="0">
                <a:solidFill>
                  <a:schemeClr val="accent5"/>
                </a:solidFill>
                <a:latin typeface="HelvNeue Bold for IBM" charset="0"/>
                <a:ea typeface="HelvNeue Bold for IBM" charset="0"/>
                <a:cs typeface="HelvNeue Bold for IBM" charset="0"/>
              </a:rPr>
              <a:t>live</a:t>
            </a:r>
            <a:endParaRPr lang="en-US" dirty="0">
              <a:latin typeface="HelvNeue Bold for IBM" charset="0"/>
              <a:ea typeface="HelvNeue Bold for IBM" charset="0"/>
              <a:cs typeface="HelvNeue Bold for IBM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816100" y="4718304"/>
            <a:ext cx="914400" cy="201168"/>
          </a:xfrm>
        </p:spPr>
        <p:txBody>
          <a:bodyPr/>
          <a:lstStyle/>
          <a:p>
            <a:fld id="{4ED1E4FF-459E-4748-9954-4FFD7FD6DCF6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9264" y="4718304"/>
            <a:ext cx="846836" cy="201168"/>
          </a:xfrm>
        </p:spPr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3" name="Rectangle 2">
            <a:hlinkClick r:id="rId2" tooltip="https://www.ibm.com/bluemix"/>
          </p:cNvPr>
          <p:cNvSpPr/>
          <p:nvPr/>
        </p:nvSpPr>
        <p:spPr>
          <a:xfrm>
            <a:off x="2578608" y="1853184"/>
            <a:ext cx="3956304" cy="963168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264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86708" y="509598"/>
            <a:ext cx="3625731" cy="4243885"/>
          </a:xfrm>
          <a:prstGeom prst="roundRect">
            <a:avLst/>
          </a:prstGeom>
          <a:ln w="38100">
            <a:solidFill>
              <a:schemeClr val="accent4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249" name="Group 249"/>
          <p:cNvGrpSpPr/>
          <p:nvPr/>
        </p:nvGrpSpPr>
        <p:grpSpPr>
          <a:xfrm>
            <a:off x="449880" y="1237126"/>
            <a:ext cx="907301" cy="822453"/>
            <a:chOff x="-364533" y="0"/>
            <a:chExt cx="2419467" cy="2193206"/>
          </a:xfrm>
        </p:grpSpPr>
        <p:pic>
          <p:nvPicPr>
            <p:cNvPr id="247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3197" y="0"/>
              <a:ext cx="1524001" cy="152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8" name="Shape 248"/>
            <p:cNvSpPr/>
            <p:nvPr/>
          </p:nvSpPr>
          <p:spPr>
            <a:xfrm>
              <a:off x="-364533" y="1598172"/>
              <a:ext cx="2419467" cy="595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50" tIns="19050" rIns="19050" bIns="19050" numCol="1" anchor="ctr">
              <a:spAutoFit/>
            </a:bodyPr>
            <a:lstStyle>
              <a:lvl1pPr algn="ctr">
                <a:defRPr sz="2200">
                  <a:solidFill>
                    <a:srgbClr val="53585F"/>
                  </a:solidFill>
                  <a:latin typeface="Libre Franklin Regular"/>
                  <a:ea typeface="Libre Franklin Regular"/>
                  <a:cs typeface="Libre Franklin Regular"/>
                  <a:sym typeface="Libre Franklin Regular"/>
                </a:defRPr>
              </a:lvl1pPr>
            </a:lstStyle>
            <a:p>
              <a: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  <a:t>CUSTOMER</a:t>
              </a:r>
            </a:p>
          </p:txBody>
        </p:sp>
      </p:grpSp>
      <p:grpSp>
        <p:nvGrpSpPr>
          <p:cNvPr id="252" name="Group 252"/>
          <p:cNvGrpSpPr/>
          <p:nvPr/>
        </p:nvGrpSpPr>
        <p:grpSpPr>
          <a:xfrm>
            <a:off x="1728016" y="1237126"/>
            <a:ext cx="626775" cy="1035343"/>
            <a:chOff x="-72128" y="0"/>
            <a:chExt cx="1671397" cy="2760911"/>
          </a:xfrm>
        </p:grpSpPr>
        <p:pic>
          <p:nvPicPr>
            <p:cNvPr id="250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527136" cy="1527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1" name="Shape 251"/>
            <p:cNvSpPr/>
            <p:nvPr/>
          </p:nvSpPr>
          <p:spPr>
            <a:xfrm>
              <a:off x="-72128" y="1673435"/>
              <a:ext cx="1671397" cy="1087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50" tIns="19050" rIns="19050" bIns="19050" numCol="1" anchor="t">
              <a:spAutoFit/>
            </a:bodyPr>
            <a:lstStyle/>
            <a:p>
              <a:pPr algn="ctr">
                <a:defRPr sz="2200">
                  <a:solidFill>
                    <a:srgbClr val="53585F"/>
                  </a:solidFill>
                  <a:latin typeface="Libre Franklin Regular"/>
                  <a:ea typeface="Libre Franklin Regular"/>
                  <a:cs typeface="Libre Franklin Regular"/>
                  <a:sym typeface="Libre Franklin Regular"/>
                </a:defRPr>
              </a:pPr>
              <a: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  <a:t>iOS APP</a:t>
              </a:r>
              <a:b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</a:br>
              <a: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  <a:t>SWIFT</a:t>
              </a:r>
            </a:p>
          </p:txBody>
        </p:sp>
      </p:grpSp>
      <p:grpSp>
        <p:nvGrpSpPr>
          <p:cNvPr id="255" name="Group 255"/>
          <p:cNvGrpSpPr/>
          <p:nvPr/>
        </p:nvGrpSpPr>
        <p:grpSpPr>
          <a:xfrm>
            <a:off x="3061041" y="1239984"/>
            <a:ext cx="1194238" cy="1032485"/>
            <a:chOff x="-466879" y="0"/>
            <a:chExt cx="3184632" cy="2753292"/>
          </a:xfrm>
        </p:grpSpPr>
        <p:pic>
          <p:nvPicPr>
            <p:cNvPr id="253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63435" y="0"/>
              <a:ext cx="1524001" cy="152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4" name="Shape 254"/>
            <p:cNvSpPr/>
            <p:nvPr/>
          </p:nvSpPr>
          <p:spPr>
            <a:xfrm>
              <a:off x="-466879" y="1665815"/>
              <a:ext cx="3184632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50" tIns="19050" rIns="19050" bIns="19050" numCol="1" anchor="t">
              <a:spAutoFit/>
            </a:bodyPr>
            <a:lstStyle/>
            <a:p>
              <a:pPr algn="ctr">
                <a:defRPr sz="2200">
                  <a:solidFill>
                    <a:srgbClr val="53585F"/>
                  </a:solidFill>
                  <a:latin typeface="Libre Franklin Regular"/>
                  <a:ea typeface="Libre Franklin Regular"/>
                  <a:cs typeface="Libre Franklin Regular"/>
                  <a:sym typeface="Libre Franklin Regular"/>
                </a:defRPr>
              </a:pPr>
              <a:r>
                <a:rPr sz="1200" dirty="0" smtClean="0">
                  <a:latin typeface="HelvNeue Bold for IBM" charset="0"/>
                  <a:ea typeface="HelvNeue Bold for IBM" charset="0"/>
                  <a:cs typeface="HelvNeue Bold for IBM" charset="0"/>
                </a:rPr>
                <a:t>B</a:t>
              </a:r>
              <a:r>
                <a:rPr lang="de-DE" sz="1200" dirty="0" smtClean="0">
                  <a:latin typeface="HelvNeue Bold for IBM" charset="0"/>
                  <a:ea typeface="HelvNeue Bold for IBM" charset="0"/>
                  <a:cs typeface="HelvNeue Bold for IBM" charset="0"/>
                </a:rPr>
                <a:t>OT</a:t>
              </a:r>
              <a:r>
                <a:rPr sz="1200" dirty="0">
                  <a:latin typeface="HelvNeue Bold for IBM" charset="0"/>
                  <a:ea typeface="HelvNeue Bold for IBM" charset="0"/>
                  <a:cs typeface="HelvNeue Bold for IBM" charset="0"/>
                </a:rPr>
                <a:t/>
              </a:r>
              <a:br>
                <a:rPr sz="1200" dirty="0">
                  <a:latin typeface="HelvNeue Bold for IBM" charset="0"/>
                  <a:ea typeface="HelvNeue Bold for IBM" charset="0"/>
                  <a:cs typeface="HelvNeue Bold for IBM" charset="0"/>
                </a:rPr>
              </a:br>
              <a:r>
                <a:rPr sz="1200" dirty="0">
                  <a:latin typeface="HelvNeue Bold for IBM" charset="0"/>
                  <a:ea typeface="HelvNeue Bold for IBM" charset="0"/>
                  <a:cs typeface="HelvNeue Bold for IBM" charset="0"/>
                </a:rPr>
                <a:t>MICROSERVICE</a:t>
              </a:r>
            </a:p>
          </p:txBody>
        </p:sp>
      </p:grpSp>
      <p:grpSp>
        <p:nvGrpSpPr>
          <p:cNvPr id="267" name="Group 267"/>
          <p:cNvGrpSpPr/>
          <p:nvPr/>
        </p:nvGrpSpPr>
        <p:grpSpPr>
          <a:xfrm>
            <a:off x="3037238" y="3324112"/>
            <a:ext cx="1240724" cy="1034167"/>
            <a:chOff x="-482759" y="0"/>
            <a:chExt cx="3308594" cy="2757777"/>
          </a:xfrm>
        </p:grpSpPr>
        <p:pic>
          <p:nvPicPr>
            <p:cNvPr id="265" name="pasted-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09536" y="0"/>
              <a:ext cx="1524001" cy="152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6" name="Shape 266"/>
            <p:cNvSpPr/>
            <p:nvPr/>
          </p:nvSpPr>
          <p:spPr>
            <a:xfrm>
              <a:off x="-482759" y="1670300"/>
              <a:ext cx="3308594" cy="1087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50" tIns="19050" rIns="19050" bIns="19050" numCol="1" anchor="t">
              <a:spAutoFit/>
            </a:bodyPr>
            <a:lstStyle/>
            <a:p>
              <a:pPr algn="ctr">
                <a:defRPr sz="2200">
                  <a:solidFill>
                    <a:srgbClr val="53585F"/>
                  </a:solidFill>
                  <a:latin typeface="Libre Franklin Regular"/>
                  <a:ea typeface="Libre Franklin Regular"/>
                  <a:cs typeface="Libre Franklin Regular"/>
                  <a:sym typeface="Libre Franklin Regular"/>
                </a:defRPr>
              </a:pPr>
              <a: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  <a:t>WATSON</a:t>
              </a:r>
              <a:b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</a:br>
              <a: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  <a:t>CONVERSATION</a:t>
              </a:r>
            </a:p>
          </p:txBody>
        </p:sp>
      </p:grpSp>
      <p:grpSp>
        <p:nvGrpSpPr>
          <p:cNvPr id="270" name="Group 270"/>
          <p:cNvGrpSpPr/>
          <p:nvPr/>
        </p:nvGrpSpPr>
        <p:grpSpPr>
          <a:xfrm>
            <a:off x="4140446" y="3037495"/>
            <a:ext cx="884859" cy="849502"/>
            <a:chOff x="-345088" y="0"/>
            <a:chExt cx="2359621" cy="2265336"/>
          </a:xfrm>
        </p:grpSpPr>
        <p:pic>
          <p:nvPicPr>
            <p:cNvPr id="268" name="pasted-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3320" y="0"/>
              <a:ext cx="1524001" cy="152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9" name="Shape 269"/>
            <p:cNvSpPr/>
            <p:nvPr/>
          </p:nvSpPr>
          <p:spPr>
            <a:xfrm>
              <a:off x="-345088" y="1670302"/>
              <a:ext cx="2359621" cy="595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9050" tIns="19050" rIns="19050" bIns="19050" numCol="1" anchor="t">
              <a:spAutoFit/>
            </a:bodyPr>
            <a:lstStyle>
              <a:lvl1pPr algn="ctr">
                <a:defRPr sz="2200">
                  <a:solidFill>
                    <a:srgbClr val="53585F"/>
                  </a:solidFill>
                  <a:latin typeface="Libre Franklin Regular"/>
                  <a:ea typeface="Libre Franklin Regular"/>
                  <a:cs typeface="Libre Franklin Regular"/>
                  <a:sym typeface="Libre Franklin Regular"/>
                </a:defRPr>
              </a:lvl1pPr>
            </a:lstStyle>
            <a:p>
              <a:r>
                <a:rPr sz="1200">
                  <a:latin typeface="HelvNeue Bold for IBM" charset="0"/>
                  <a:ea typeface="HelvNeue Bold for IBM" charset="0"/>
                  <a:cs typeface="HelvNeue Bold for IBM" charset="0"/>
                </a:rPr>
                <a:t>MONGO DB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3300779" y="198679"/>
            <a:ext cx="2591751" cy="6418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09" y="241885"/>
            <a:ext cx="2402692" cy="550771"/>
          </a:xfrm>
          <a:prstGeom prst="rect">
            <a:avLst/>
          </a:prstGeom>
          <a:noFill/>
          <a:effectLst>
            <a:softEdge rad="0"/>
          </a:effectLst>
        </p:spPr>
      </p:pic>
      <p:cxnSp>
        <p:nvCxnSpPr>
          <p:cNvPr id="5" name="Straight Arrow Connector 4"/>
          <p:cNvCxnSpPr/>
          <p:nvPr/>
        </p:nvCxnSpPr>
        <p:spPr>
          <a:xfrm flipH="1">
            <a:off x="3657599" y="2229694"/>
            <a:ext cx="1911" cy="1050186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861660" y="2272469"/>
            <a:ext cx="571229" cy="765026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216434" y="1521866"/>
            <a:ext cx="524670" cy="1599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lg" len="lg"/>
            <a:tailEnd type="triangle" w="lg" len="lg"/>
          </a:ln>
          <a:effectLst>
            <a:outerShdw blurRad="40000" dist="20000" dir="5400000" rotWithShape="0">
              <a:schemeClr val="accent4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354013" y="1520267"/>
            <a:ext cx="1004436" cy="5467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lg" len="lg"/>
            <a:tailEnd type="triangle" w="lg" len="lg"/>
          </a:ln>
          <a:effectLst>
            <a:outerShdw blurRad="40000" dist="20000" dir="5400000" rotWithShape="0">
              <a:schemeClr val="accent4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98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2296"/>
            <a:ext cx="8515984" cy="4636008"/>
          </a:xfrm>
        </p:spPr>
        <p:txBody>
          <a:bodyPr anchor="ctr"/>
          <a:lstStyle/>
          <a:p>
            <a:pPr algn="ctr"/>
            <a:r>
              <a:rPr lang="en-US" dirty="0" smtClean="0">
                <a:latin typeface="HelvNeue Bold for IBM" charset="0"/>
                <a:ea typeface="HelvNeue Bold for IBM" charset="0"/>
                <a:cs typeface="HelvNeue Bold for IBM" charset="0"/>
              </a:rPr>
              <a:t>Let’s </a:t>
            </a:r>
            <a:r>
              <a:rPr lang="en-US" dirty="0" smtClean="0">
                <a:solidFill>
                  <a:schemeClr val="accent5"/>
                </a:solidFill>
                <a:latin typeface="HelvNeue Bold for IBM" charset="0"/>
                <a:ea typeface="HelvNeue Bold for IBM" charset="0"/>
                <a:cs typeface="HelvNeue Bold for IBM" charset="0"/>
              </a:rPr>
              <a:t>chat</a:t>
            </a:r>
            <a:endParaRPr lang="en-US" dirty="0">
              <a:latin typeface="HelvNeue Bold for IBM" charset="0"/>
              <a:ea typeface="HelvNeue Bold for IBM" charset="0"/>
              <a:cs typeface="HelvNeue Bold for IBM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816100" y="4718304"/>
            <a:ext cx="914400" cy="201168"/>
          </a:xfrm>
        </p:spPr>
        <p:txBody>
          <a:bodyPr/>
          <a:lstStyle/>
          <a:p>
            <a:fld id="{4ED1E4FF-459E-4748-9954-4FFD7FD6DCF6}" type="datetime1">
              <a:rPr lang="en-US" smtClean="0"/>
              <a:pPr/>
              <a:t>11/15/16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9264" y="4718304"/>
            <a:ext cx="846836" cy="201168"/>
          </a:xfrm>
        </p:spPr>
        <p:txBody>
          <a:bodyPr/>
          <a:lstStyle/>
          <a:p>
            <a:r>
              <a:rPr lang="en-US" smtClean="0"/>
              <a:t>World of Watson 2016 </a:t>
            </a:r>
            <a:endParaRPr lang="en-US"/>
          </a:p>
        </p:txBody>
      </p:sp>
      <p:sp>
        <p:nvSpPr>
          <p:cNvPr id="3" name="Rectangle 2">
            <a:hlinkClick r:id="rId2" tooltip="https://www.ibm.com/bluemix"/>
          </p:cNvPr>
          <p:cNvSpPr/>
          <p:nvPr/>
        </p:nvSpPr>
        <p:spPr>
          <a:xfrm>
            <a:off x="2578608" y="1853184"/>
            <a:ext cx="3956304" cy="963168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465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w_template_20160810_(onscreen)_v16_group4">
  <a:themeElements>
    <a:clrScheme name="Group 4, Grey 60">
      <a:dk1>
        <a:srgbClr val="AEAEAE"/>
      </a:dk1>
      <a:lt1>
        <a:srgbClr val="E0E0E0"/>
      </a:lt1>
      <a:dk2>
        <a:srgbClr val="323232"/>
      </a:dk2>
      <a:lt2>
        <a:srgbClr val="5A5A5A"/>
      </a:lt2>
      <a:accent1>
        <a:srgbClr val="AF6EE8"/>
      </a:accent1>
      <a:accent2>
        <a:srgbClr val="BA8FF7"/>
      </a:accent2>
      <a:accent3>
        <a:srgbClr val="D7AAFF"/>
      </a:accent3>
      <a:accent4>
        <a:srgbClr val="5596E6"/>
      </a:accent4>
      <a:accent5>
        <a:srgbClr val="5AAAFA"/>
      </a:accent5>
      <a:accent6>
        <a:srgbClr val="7CC7FF"/>
      </a:accent6>
      <a:hlink>
        <a:srgbClr val="B3B3B3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oW_Speaker_Template_16x9_Internal_V5" id="{B4CCB014-A1AE-FF44-B07D-9B017A7F5C21}" vid="{BC10826B-B1CE-084C-A1F8-B700AB41CBCE}"/>
    </a:ext>
  </a:extLst>
</a:theme>
</file>

<file path=ppt/theme/theme2.xml><?xml version="1.0" encoding="utf-8"?>
<a:theme xmlns:a="http://schemas.openxmlformats.org/drawingml/2006/main" name="Watson: Group 3, White 4">
  <a:themeElements>
    <a:clrScheme name="Group 4, White 4">
      <a:dk1>
        <a:srgbClr val="121212"/>
      </a:dk1>
      <a:lt1>
        <a:srgbClr val="464646"/>
      </a:lt1>
      <a:dk2>
        <a:srgbClr val="C7C7C7"/>
      </a:dk2>
      <a:lt2>
        <a:srgbClr val="ECECEC"/>
      </a:lt2>
      <a:accent1>
        <a:srgbClr val="AF6EE8"/>
      </a:accent1>
      <a:accent2>
        <a:srgbClr val="BA8FF7"/>
      </a:accent2>
      <a:accent3>
        <a:srgbClr val="D7AAFF"/>
      </a:accent3>
      <a:accent4>
        <a:srgbClr val="5596E6"/>
      </a:accent4>
      <a:accent5>
        <a:srgbClr val="5AAAFA"/>
      </a:accent5>
      <a:accent6>
        <a:srgbClr val="7CC7FF"/>
      </a:accent6>
      <a:hlink>
        <a:srgbClr val="B3B3B3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oW_Speaker_Template_16x9_Internal_V5" id="{B4CCB014-A1AE-FF44-B07D-9B017A7F5C21}" vid="{DD168EF9-CE8F-2C4B-94A9-B5DB028F9BAB}"/>
    </a:ext>
  </a:extLst>
</a:theme>
</file>

<file path=ppt/theme/theme3.xml><?xml version="1.0" encoding="utf-8"?>
<a:theme xmlns:a="http://schemas.openxmlformats.org/drawingml/2006/main" name="Watson: Group 3, Purple 70">
  <a:themeElements>
    <a:clrScheme name="Group 4, Purple 70">
      <a:dk1>
        <a:srgbClr val="EED2FF"/>
      </a:dk1>
      <a:lt1>
        <a:srgbClr val="C0E6FF"/>
      </a:lt1>
      <a:dk2>
        <a:srgbClr val="311A41"/>
      </a:dk2>
      <a:lt2>
        <a:srgbClr val="562F72"/>
      </a:lt2>
      <a:accent1>
        <a:srgbClr val="AF6EE8"/>
      </a:accent1>
      <a:accent2>
        <a:srgbClr val="BA8FF7"/>
      </a:accent2>
      <a:accent3>
        <a:srgbClr val="D7AAFF"/>
      </a:accent3>
      <a:accent4>
        <a:srgbClr val="5596E6"/>
      </a:accent4>
      <a:accent5>
        <a:srgbClr val="5AAAFA"/>
      </a:accent5>
      <a:accent6>
        <a:srgbClr val="7CC7FF"/>
      </a:accent6>
      <a:hlink>
        <a:srgbClr val="B3B3B3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oW_Speaker_Template_16x9_Internal_V5" id="{B4CCB014-A1AE-FF44-B07D-9B017A7F5C21}" vid="{9CD68590-8C24-4D44-9358-0EF44D8D435A}"/>
    </a:ext>
  </a:extLst>
</a:theme>
</file>

<file path=ppt/theme/theme4.xml><?xml version="1.0" encoding="utf-8"?>
<a:theme xmlns:a="http://schemas.openxmlformats.org/drawingml/2006/main" name="Watson: Group 3, Teal 70">
  <a:themeElements>
    <a:clrScheme name="Group 4, Blue 70">
      <a:dk1>
        <a:srgbClr val="EED2FF"/>
      </a:dk1>
      <a:lt1>
        <a:srgbClr val="C0E6FF"/>
      </a:lt1>
      <a:dk2>
        <a:srgbClr val="152935"/>
      </a:dk2>
      <a:lt2>
        <a:srgbClr val="264A60"/>
      </a:lt2>
      <a:accent1>
        <a:srgbClr val="AF6EE8"/>
      </a:accent1>
      <a:accent2>
        <a:srgbClr val="BA8FF7"/>
      </a:accent2>
      <a:accent3>
        <a:srgbClr val="D7AAFF"/>
      </a:accent3>
      <a:accent4>
        <a:srgbClr val="5596E6"/>
      </a:accent4>
      <a:accent5>
        <a:srgbClr val="5AAAFA"/>
      </a:accent5>
      <a:accent6>
        <a:srgbClr val="7CC7FF"/>
      </a:accent6>
      <a:hlink>
        <a:srgbClr val="B3B3B3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oW_Speaker_Template_16x9_Internal_V5" id="{B4CCB014-A1AE-FF44-B07D-9B017A7F5C21}" vid="{8FB6205A-4C15-C04D-9C47-87DEA2D3EE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WoW16_SpeakerTemplate_16x9_Internal_VF825</Template>
  <TotalTime>7651</TotalTime>
  <Words>271</Words>
  <Application>Microsoft Macintosh PowerPoint</Application>
  <PresentationFormat>On-screen Show (16:9)</PresentationFormat>
  <Paragraphs>116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Calibri</vt:lpstr>
      <vt:lpstr>Helvetica Light</vt:lpstr>
      <vt:lpstr>HelvNeue Bold for IBM</vt:lpstr>
      <vt:lpstr>HelvNeue Light for IBM</vt:lpstr>
      <vt:lpstr>Libre Franklin Regular</vt:lpstr>
      <vt:lpstr>Arial</vt:lpstr>
      <vt:lpstr>wow_template_20160810_(onscreen)_v16_group4</vt:lpstr>
      <vt:lpstr>Watson: Group 3, White 4</vt:lpstr>
      <vt:lpstr>Watson: Group 3, Purple 70</vt:lpstr>
      <vt:lpstr>Watson: Group 3, Teal 70</vt:lpstr>
      <vt:lpstr>PowerPoint Presentation</vt:lpstr>
      <vt:lpstr>Filing a claim online</vt:lpstr>
      <vt:lpstr>PowerPoint Presentation</vt:lpstr>
      <vt:lpstr>How about a chatbot instead?</vt:lpstr>
      <vt:lpstr>PowerPoint Presentation</vt:lpstr>
      <vt:lpstr>PowerPoint Presentation</vt:lpstr>
      <vt:lpstr>Bluemix live</vt:lpstr>
      <vt:lpstr>PowerPoint Presentation</vt:lpstr>
      <vt:lpstr>Let’s chat</vt:lpstr>
      <vt:lpstr>PowerPoint Presentation</vt:lpstr>
      <vt:lpstr>Admin dashboard live</vt:lpstr>
      <vt:lpstr>But when do we hand off to a human?</vt:lpstr>
      <vt:lpstr>PowerPoint Presentation</vt:lpstr>
      <vt:lpstr>PowerPoint Presentation</vt:lpstr>
      <vt:lpstr>Tone Analysis live</vt:lpstr>
      <vt:lpstr>PowerPoint Presentation</vt:lpstr>
      <vt:lpstr>PowerPoint Presentation</vt:lpstr>
      <vt:lpstr>PowerPoint Presentation</vt:lpstr>
      <vt:lpstr>Thank You  </vt:lpstr>
    </vt:vector>
  </TitlesOfParts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 speaker instructions</dc:title>
  <dc:creator>Uwe Fassnacht</dc:creator>
  <cp:lastModifiedBy>Uwe Fassnacht</cp:lastModifiedBy>
  <cp:revision>45</cp:revision>
  <cp:lastPrinted>2016-10-23T20:52:20Z</cp:lastPrinted>
  <dcterms:created xsi:type="dcterms:W3CDTF">2016-10-18T20:03:04Z</dcterms:created>
  <dcterms:modified xsi:type="dcterms:W3CDTF">2016-11-15T08:30:50Z</dcterms:modified>
</cp:coreProperties>
</file>