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6673CC-7F56-4ACA-B473-FF930F8AD760}">
  <a:tblStyle styleId="{BE6673CC-7F56-4ACA-B473-FF930F8AD7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336F86-BCAC-4A99-8A03-AD62407225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ffa80fb1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7ffa80fb1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fa80fb10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ffa80fb10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125b9f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125b9f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5125b9f12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5125b9f12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5125b9f1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5125b9f1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125b9f12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5125b9f12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5125b9f12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5125b9f12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5125b9f1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5125b9f1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6e160660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6e160660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subTitle" idx="1"/>
          </p:nvPr>
        </p:nvSpPr>
        <p:spPr>
          <a:xfrm>
            <a:off x="1143000" y="3758625"/>
            <a:ext cx="68580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275" y="801025"/>
            <a:ext cx="1995725" cy="10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1143000" y="2922350"/>
            <a:ext cx="68580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072579" y="470985"/>
            <a:ext cx="1263384" cy="62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1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98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8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55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8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104" y="273835"/>
            <a:ext cx="1263384" cy="6298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23900" y="1326950"/>
            <a:ext cx="8065500" cy="21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23900" y="3691625"/>
            <a:ext cx="80655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51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7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4511" y="1016598"/>
            <a:ext cx="82350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104" y="273835"/>
            <a:ext cx="1263384" cy="62980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104" y="273835"/>
            <a:ext cx="1263384" cy="62980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104" y="273835"/>
            <a:ext cx="1263384" cy="62980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493350" y="1122775"/>
            <a:ext cx="3878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2"/>
          </p:nvPr>
        </p:nvSpPr>
        <p:spPr>
          <a:xfrm>
            <a:off x="4810800" y="1122775"/>
            <a:ext cx="3878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3"/>
          </p:nvPr>
        </p:nvSpPr>
        <p:spPr>
          <a:xfrm>
            <a:off x="493450" y="1810000"/>
            <a:ext cx="38787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4"/>
          </p:nvPr>
        </p:nvSpPr>
        <p:spPr>
          <a:xfrm>
            <a:off x="4810800" y="1809950"/>
            <a:ext cx="3878700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4550725" y="1275900"/>
            <a:ext cx="0" cy="3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>
            <a:spLocks noGrp="1"/>
          </p:cNvSpPr>
          <p:nvPr>
            <p:ph type="pic" idx="2"/>
          </p:nvPr>
        </p:nvSpPr>
        <p:spPr>
          <a:xfrm>
            <a:off x="3887400" y="1096374"/>
            <a:ext cx="4629000" cy="3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629850" y="1102075"/>
            <a:ext cx="2949300" cy="3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104" y="273835"/>
            <a:ext cx="1263384" cy="62980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104" y="273835"/>
            <a:ext cx="1263384" cy="62980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104" y="273835"/>
            <a:ext cx="1263384" cy="62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 rot="5400000">
            <a:off x="2755639" y="-1284552"/>
            <a:ext cx="3632700" cy="82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104" y="273835"/>
            <a:ext cx="1263384" cy="62980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4511" y="273844"/>
            <a:ext cx="8234979" cy="629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4511" y="1016598"/>
            <a:ext cx="8234979" cy="3632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3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1143000" y="3758625"/>
            <a:ext cx="6858000" cy="1188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dirty="0"/>
              <a:t>Nombre de la asignación (tarea con número)</a:t>
            </a:r>
            <a:endParaRPr dirty="0"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143000" y="2922350"/>
            <a:ext cx="6858000" cy="7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Principios de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Programación _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1C9BE5B2-B717-48BA-A750-CBE10D687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7220" y="1868018"/>
            <a:ext cx="2829560" cy="14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7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454511" y="1016598"/>
            <a:ext cx="8235000" cy="363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b="1" dirty="0"/>
              <a:t>Nombre del Estudiante:</a:t>
            </a:r>
            <a:r>
              <a:rPr lang="es" dirty="0"/>
              <a:t> Alan Mathison Turing</a:t>
            </a:r>
            <a:endParaRPr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b="1" dirty="0"/>
              <a:t>Nombre del profesor: </a:t>
            </a:r>
            <a:r>
              <a:rPr lang="es" dirty="0"/>
              <a:t>Augusta Ada King</a:t>
            </a:r>
            <a:endParaRPr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b="1" dirty="0"/>
              <a:t>Grupo: </a:t>
            </a:r>
            <a:r>
              <a:rPr lang="es" dirty="0"/>
              <a:t>#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Estudiante _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033400" y="1016600"/>
            <a:ext cx="2091300" cy="1021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Debe poner sus datos personales, de su profesor y el código de su grupo.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3"/>
          </p:nvPr>
        </p:nvSpPr>
        <p:spPr>
          <a:xfrm>
            <a:off x="493350" y="1721150"/>
            <a:ext cx="3878700" cy="27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/>
              <a:t>Ejemplo: </a:t>
            </a:r>
            <a:r>
              <a:rPr lang="es"/>
              <a:t>Usted debe hacer un programa que dados 3 números reales calcule el promedio total.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N° #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493350" y="1122775"/>
            <a:ext cx="3878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Enunciado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2"/>
          </p:nvPr>
        </p:nvSpPr>
        <p:spPr>
          <a:xfrm>
            <a:off x="4810800" y="1122775"/>
            <a:ext cx="3878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general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213000" y="2089000"/>
            <a:ext cx="813600" cy="3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Inicio</a:t>
            </a:r>
            <a:endParaRPr sz="1200"/>
          </a:p>
        </p:txBody>
      </p:sp>
      <p:sp>
        <p:nvSpPr>
          <p:cNvPr id="71" name="Google Shape;71;p14"/>
          <p:cNvSpPr/>
          <p:nvPr/>
        </p:nvSpPr>
        <p:spPr>
          <a:xfrm>
            <a:off x="5489850" y="2825863"/>
            <a:ext cx="2259900" cy="62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/>
              <a:t>Ejemplo: </a:t>
            </a:r>
            <a:r>
              <a:rPr lang="es" sz="1200"/>
              <a:t>Determinar el promedio de 3 números</a:t>
            </a:r>
            <a:endParaRPr sz="1200"/>
          </a:p>
        </p:txBody>
      </p:sp>
      <p:sp>
        <p:nvSpPr>
          <p:cNvPr id="72" name="Google Shape;72;p14"/>
          <p:cNvSpPr/>
          <p:nvPr/>
        </p:nvSpPr>
        <p:spPr>
          <a:xfrm>
            <a:off x="6213000" y="3740500"/>
            <a:ext cx="813600" cy="3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Fin</a:t>
            </a:r>
            <a:endParaRPr sz="1200"/>
          </a:p>
        </p:txBody>
      </p:sp>
      <p:cxnSp>
        <p:nvCxnSpPr>
          <p:cNvPr id="73" name="Google Shape;73;p14"/>
          <p:cNvCxnSpPr>
            <a:stCxn id="70" idx="4"/>
            <a:endCxn id="71" idx="0"/>
          </p:cNvCxnSpPr>
          <p:nvPr/>
        </p:nvCxnSpPr>
        <p:spPr>
          <a:xfrm>
            <a:off x="6619800" y="2472100"/>
            <a:ext cx="0" cy="3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4"/>
          <p:cNvCxnSpPr>
            <a:stCxn id="71" idx="2"/>
            <a:endCxn id="72" idx="0"/>
          </p:cNvCxnSpPr>
          <p:nvPr/>
        </p:nvCxnSpPr>
        <p:spPr>
          <a:xfrm>
            <a:off x="6619800" y="3455563"/>
            <a:ext cx="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14"/>
          <p:cNvSpPr/>
          <p:nvPr/>
        </p:nvSpPr>
        <p:spPr>
          <a:xfrm>
            <a:off x="7434175" y="1491100"/>
            <a:ext cx="1513500" cy="981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Debe describir la esencia de la solución que se quiere lograr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798625" y="1590775"/>
            <a:ext cx="1513500" cy="981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Debe indicar el enunciado del problema que se le plantea.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de variables</a:t>
            </a:r>
            <a:endParaRPr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454500" y="1889525"/>
          <a:ext cx="8235000" cy="2568825"/>
        </p:xfrm>
        <a:graphic>
          <a:graphicData uri="http://schemas.openxmlformats.org/drawingml/2006/table">
            <a:tbl>
              <a:tblPr>
                <a:noFill/>
                <a:tableStyleId>{BE6673CC-7F56-4ACA-B473-FF930F8AD760}</a:tableStyleId>
              </a:tblPr>
              <a:tblGrid>
                <a:gridCol w="39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9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ENTRADAS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Notación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Ejemplo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90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Tipo de dato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Variable que contiene el primer número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primerNumero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Real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Variable que contiene el segundo número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segundoNumero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Real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10.6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Variable que contiene el tercer número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tercerNumero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Real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-5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" name="Google Shape;83;p15"/>
          <p:cNvSpPr/>
          <p:nvPr/>
        </p:nvSpPr>
        <p:spPr>
          <a:xfrm>
            <a:off x="4861475" y="556675"/>
            <a:ext cx="2457600" cy="981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Debe incluir todas las variables de entrada del programa. Puede tomar la siguiente tabla como ejemplo.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de variables</a:t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454500" y="2007400"/>
          <a:ext cx="8235000" cy="1706760"/>
        </p:xfrm>
        <a:graphic>
          <a:graphicData uri="http://schemas.openxmlformats.org/drawingml/2006/table">
            <a:tbl>
              <a:tblPr>
                <a:noFill/>
                <a:tableStyleId>{BE6673CC-7F56-4ACA-B473-FF930F8AD760}</a:tableStyleId>
              </a:tblPr>
              <a:tblGrid>
                <a:gridCol w="404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1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INTERMEDIAS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Notación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Ejemplo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Tipo de dato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Variable que contiene la suma total de los 3 números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sumaTotal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Real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20.6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" name="Google Shape;90;p16"/>
          <p:cNvSpPr/>
          <p:nvPr/>
        </p:nvSpPr>
        <p:spPr>
          <a:xfrm>
            <a:off x="4861475" y="556675"/>
            <a:ext cx="2457600" cy="981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Debe incluir todas las variables intermedias del programa. Puede tomar la siguiente tabla como ejemplo.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de variables</a:t>
            </a: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454500" y="1989800"/>
          <a:ext cx="8235000" cy="1706760"/>
        </p:xfrm>
        <a:graphic>
          <a:graphicData uri="http://schemas.openxmlformats.org/drawingml/2006/table">
            <a:tbl>
              <a:tblPr>
                <a:noFill/>
                <a:tableStyleId>{BE6673CC-7F56-4ACA-B473-FF930F8AD760}</a:tableStyleId>
              </a:tblPr>
              <a:tblGrid>
                <a:gridCol w="404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1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SALIDAS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Notación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Ejemplo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Nombre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Tipo de dato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749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Variable que almacena el promedio final de los 3 números reales.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promedio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Real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6.86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" name="Google Shape;97;p17"/>
          <p:cNvSpPr/>
          <p:nvPr/>
        </p:nvSpPr>
        <p:spPr>
          <a:xfrm>
            <a:off x="4861475" y="556675"/>
            <a:ext cx="2457600" cy="981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Debe incluir todas las variables de salida del programa. Puede tomar la siguiente tabla como ejemplo.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explicativo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165200" y="1638825"/>
            <a:ext cx="813600" cy="3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Inicio</a:t>
            </a:r>
            <a:endParaRPr sz="1000"/>
          </a:p>
        </p:txBody>
      </p:sp>
      <p:sp>
        <p:nvSpPr>
          <p:cNvPr id="104" name="Google Shape;104;p18"/>
          <p:cNvSpPr/>
          <p:nvPr/>
        </p:nvSpPr>
        <p:spPr>
          <a:xfrm>
            <a:off x="3118500" y="2188975"/>
            <a:ext cx="2907000" cy="3831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Leer los datos de entrada</a:t>
            </a:r>
            <a:endParaRPr sz="1000"/>
          </a:p>
        </p:txBody>
      </p:sp>
      <p:sp>
        <p:nvSpPr>
          <p:cNvPr id="105" name="Google Shape;105;p18"/>
          <p:cNvSpPr/>
          <p:nvPr/>
        </p:nvSpPr>
        <p:spPr>
          <a:xfrm>
            <a:off x="4165200" y="4094763"/>
            <a:ext cx="813600" cy="3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Fin</a:t>
            </a:r>
            <a:endParaRPr sz="1000"/>
          </a:p>
        </p:txBody>
      </p:sp>
      <p:sp>
        <p:nvSpPr>
          <p:cNvPr id="106" name="Google Shape;106;p18"/>
          <p:cNvSpPr/>
          <p:nvPr/>
        </p:nvSpPr>
        <p:spPr>
          <a:xfrm>
            <a:off x="3723150" y="2739138"/>
            <a:ext cx="1697700" cy="28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Calcular la suma total</a:t>
            </a:r>
            <a:endParaRPr sz="1000"/>
          </a:p>
        </p:txBody>
      </p:sp>
      <p:sp>
        <p:nvSpPr>
          <p:cNvPr id="107" name="Google Shape;107;p18"/>
          <p:cNvSpPr/>
          <p:nvPr/>
        </p:nvSpPr>
        <p:spPr>
          <a:xfrm>
            <a:off x="3723150" y="3191013"/>
            <a:ext cx="1697700" cy="28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Calcular el promedio</a:t>
            </a:r>
            <a:endParaRPr sz="1000"/>
          </a:p>
        </p:txBody>
      </p:sp>
      <p:sp>
        <p:nvSpPr>
          <p:cNvPr id="108" name="Google Shape;108;p18"/>
          <p:cNvSpPr/>
          <p:nvPr/>
        </p:nvSpPr>
        <p:spPr>
          <a:xfrm>
            <a:off x="3150750" y="3642888"/>
            <a:ext cx="2842500" cy="2877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Imprimir el promedio obtenido</a:t>
            </a:r>
            <a:endParaRPr sz="1000"/>
          </a:p>
        </p:txBody>
      </p:sp>
      <p:cxnSp>
        <p:nvCxnSpPr>
          <p:cNvPr id="109" name="Google Shape;109;p18"/>
          <p:cNvCxnSpPr>
            <a:stCxn id="103" idx="4"/>
            <a:endCxn id="104" idx="0"/>
          </p:cNvCxnSpPr>
          <p:nvPr/>
        </p:nvCxnSpPr>
        <p:spPr>
          <a:xfrm>
            <a:off x="4572000" y="2021925"/>
            <a:ext cx="0" cy="16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8"/>
          <p:cNvCxnSpPr>
            <a:stCxn id="104" idx="4"/>
            <a:endCxn id="106" idx="0"/>
          </p:cNvCxnSpPr>
          <p:nvPr/>
        </p:nvCxnSpPr>
        <p:spPr>
          <a:xfrm>
            <a:off x="4572000" y="2572075"/>
            <a:ext cx="0" cy="16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8"/>
          <p:cNvCxnSpPr>
            <a:endCxn id="107" idx="0"/>
          </p:cNvCxnSpPr>
          <p:nvPr/>
        </p:nvCxnSpPr>
        <p:spPr>
          <a:xfrm>
            <a:off x="4572000" y="3026913"/>
            <a:ext cx="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8"/>
          <p:cNvCxnSpPr>
            <a:stCxn id="107" idx="2"/>
            <a:endCxn id="108" idx="0"/>
          </p:cNvCxnSpPr>
          <p:nvPr/>
        </p:nvCxnSpPr>
        <p:spPr>
          <a:xfrm>
            <a:off x="4572000" y="3478713"/>
            <a:ext cx="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8"/>
          <p:cNvCxnSpPr>
            <a:stCxn id="108" idx="4"/>
            <a:endCxn id="105" idx="0"/>
          </p:cNvCxnSpPr>
          <p:nvPr/>
        </p:nvCxnSpPr>
        <p:spPr>
          <a:xfrm>
            <a:off x="4572000" y="3930588"/>
            <a:ext cx="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8"/>
          <p:cNvSpPr/>
          <p:nvPr/>
        </p:nvSpPr>
        <p:spPr>
          <a:xfrm>
            <a:off x="6405850" y="1323675"/>
            <a:ext cx="2539500" cy="1013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Debe ilustrar de forma general los pasos a seguir para solucionar el problema dado. Tome el siguiente diagrama como un ejemplo.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0" y="5400038"/>
            <a:ext cx="813600" cy="3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Inicio</a:t>
            </a:r>
            <a:endParaRPr sz="1000"/>
          </a:p>
        </p:txBody>
      </p:sp>
      <p:sp>
        <p:nvSpPr>
          <p:cNvPr id="116" name="Google Shape;116;p18"/>
          <p:cNvSpPr/>
          <p:nvPr/>
        </p:nvSpPr>
        <p:spPr>
          <a:xfrm>
            <a:off x="907100" y="5447750"/>
            <a:ext cx="1616700" cy="2877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lectura e impresión</a:t>
            </a:r>
            <a:endParaRPr sz="1000"/>
          </a:p>
        </p:txBody>
      </p:sp>
      <p:sp>
        <p:nvSpPr>
          <p:cNvPr id="117" name="Google Shape;117;p18"/>
          <p:cNvSpPr/>
          <p:nvPr/>
        </p:nvSpPr>
        <p:spPr>
          <a:xfrm>
            <a:off x="7706450" y="5319813"/>
            <a:ext cx="813600" cy="3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Fin</a:t>
            </a:r>
            <a:endParaRPr sz="1000"/>
          </a:p>
        </p:txBody>
      </p:sp>
      <p:sp>
        <p:nvSpPr>
          <p:cNvPr id="118" name="Google Shape;118;p18"/>
          <p:cNvSpPr/>
          <p:nvPr/>
        </p:nvSpPr>
        <p:spPr>
          <a:xfrm>
            <a:off x="2617300" y="5447750"/>
            <a:ext cx="1071900" cy="28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proceso</a:t>
            </a:r>
            <a:endParaRPr sz="1000"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3861925" y="5323875"/>
            <a:ext cx="1830000" cy="535425"/>
            <a:chOff x="2025800" y="1964475"/>
            <a:chExt cx="1830000" cy="535425"/>
          </a:xfrm>
        </p:grpSpPr>
        <p:sp>
          <p:nvSpPr>
            <p:cNvPr id="120" name="Google Shape;120;p18"/>
            <p:cNvSpPr/>
            <p:nvPr/>
          </p:nvSpPr>
          <p:spPr>
            <a:xfrm>
              <a:off x="2025800" y="2012700"/>
              <a:ext cx="661500" cy="4872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121" name="Google Shape;121;p18"/>
            <p:cNvCxnSpPr>
              <a:endCxn id="122" idx="0"/>
            </p:cNvCxnSpPr>
            <p:nvPr/>
          </p:nvCxnSpPr>
          <p:spPr>
            <a:xfrm rot="10800000" flipH="1">
              <a:off x="2523800" y="2078475"/>
              <a:ext cx="163500" cy="3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22" name="Google Shape;122;p18"/>
            <p:cNvSpPr/>
            <p:nvPr/>
          </p:nvSpPr>
          <p:spPr>
            <a:xfrm flipH="1">
              <a:off x="2687300" y="1964475"/>
              <a:ext cx="1168500" cy="228000"/>
            </a:xfrm>
            <a:prstGeom prst="snip1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condición</a:t>
              </a:r>
              <a:endParaRPr sz="1000"/>
            </a:p>
          </p:txBody>
        </p:sp>
      </p:grpSp>
      <p:grpSp>
        <p:nvGrpSpPr>
          <p:cNvPr id="123" name="Google Shape;123;p18"/>
          <p:cNvGrpSpPr/>
          <p:nvPr/>
        </p:nvGrpSpPr>
        <p:grpSpPr>
          <a:xfrm>
            <a:off x="5807450" y="5391150"/>
            <a:ext cx="1723800" cy="287700"/>
            <a:chOff x="3673850" y="2571750"/>
            <a:chExt cx="1723800" cy="287700"/>
          </a:xfrm>
        </p:grpSpPr>
        <p:sp>
          <p:nvSpPr>
            <p:cNvPr id="124" name="Google Shape;124;p18"/>
            <p:cNvSpPr/>
            <p:nvPr/>
          </p:nvSpPr>
          <p:spPr>
            <a:xfrm>
              <a:off x="3673850" y="2571750"/>
              <a:ext cx="122400" cy="28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275250" y="2571750"/>
              <a:ext cx="122400" cy="28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796250" y="2571750"/>
              <a:ext cx="1479000" cy="28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subproceso</a:t>
              </a:r>
              <a:endParaRPr sz="1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en Diagrama de Flujo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0" y="5400038"/>
            <a:ext cx="813600" cy="3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Inicio</a:t>
            </a:r>
            <a:endParaRPr sz="1000"/>
          </a:p>
        </p:txBody>
      </p:sp>
      <p:sp>
        <p:nvSpPr>
          <p:cNvPr id="133" name="Google Shape;133;p19"/>
          <p:cNvSpPr/>
          <p:nvPr/>
        </p:nvSpPr>
        <p:spPr>
          <a:xfrm>
            <a:off x="907100" y="5447750"/>
            <a:ext cx="1616700" cy="2877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lectura e impresión</a:t>
            </a:r>
            <a:endParaRPr sz="1000"/>
          </a:p>
        </p:txBody>
      </p:sp>
      <p:sp>
        <p:nvSpPr>
          <p:cNvPr id="134" name="Google Shape;134;p19"/>
          <p:cNvSpPr/>
          <p:nvPr/>
        </p:nvSpPr>
        <p:spPr>
          <a:xfrm>
            <a:off x="7706450" y="5319813"/>
            <a:ext cx="813600" cy="3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Fin</a:t>
            </a:r>
            <a:endParaRPr sz="1000"/>
          </a:p>
        </p:txBody>
      </p:sp>
      <p:sp>
        <p:nvSpPr>
          <p:cNvPr id="135" name="Google Shape;135;p19"/>
          <p:cNvSpPr/>
          <p:nvPr/>
        </p:nvSpPr>
        <p:spPr>
          <a:xfrm>
            <a:off x="2617300" y="5447750"/>
            <a:ext cx="1071900" cy="28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proceso</a:t>
            </a:r>
            <a:endParaRPr sz="1000"/>
          </a:p>
        </p:txBody>
      </p:sp>
      <p:grpSp>
        <p:nvGrpSpPr>
          <p:cNvPr id="136" name="Google Shape;136;p19"/>
          <p:cNvGrpSpPr/>
          <p:nvPr/>
        </p:nvGrpSpPr>
        <p:grpSpPr>
          <a:xfrm>
            <a:off x="3861925" y="5323875"/>
            <a:ext cx="1830000" cy="535425"/>
            <a:chOff x="2025800" y="1964475"/>
            <a:chExt cx="1830000" cy="535425"/>
          </a:xfrm>
        </p:grpSpPr>
        <p:sp>
          <p:nvSpPr>
            <p:cNvPr id="137" name="Google Shape;137;p19"/>
            <p:cNvSpPr/>
            <p:nvPr/>
          </p:nvSpPr>
          <p:spPr>
            <a:xfrm>
              <a:off x="2025800" y="2012700"/>
              <a:ext cx="661500" cy="4872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138" name="Google Shape;138;p19"/>
            <p:cNvCxnSpPr>
              <a:endCxn id="139" idx="0"/>
            </p:cNvCxnSpPr>
            <p:nvPr/>
          </p:nvCxnSpPr>
          <p:spPr>
            <a:xfrm rot="10800000" flipH="1">
              <a:off x="2523800" y="2078475"/>
              <a:ext cx="163500" cy="3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39" name="Google Shape;139;p19"/>
            <p:cNvSpPr/>
            <p:nvPr/>
          </p:nvSpPr>
          <p:spPr>
            <a:xfrm flipH="1">
              <a:off x="2687300" y="1964475"/>
              <a:ext cx="1168500" cy="228000"/>
            </a:xfrm>
            <a:prstGeom prst="snip1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condición</a:t>
              </a:r>
              <a:endParaRPr sz="1000"/>
            </a:p>
          </p:txBody>
        </p:sp>
      </p:grpSp>
      <p:grpSp>
        <p:nvGrpSpPr>
          <p:cNvPr id="140" name="Google Shape;140;p19"/>
          <p:cNvGrpSpPr/>
          <p:nvPr/>
        </p:nvGrpSpPr>
        <p:grpSpPr>
          <a:xfrm>
            <a:off x="5807450" y="5391150"/>
            <a:ext cx="1723800" cy="287700"/>
            <a:chOff x="3673850" y="2571750"/>
            <a:chExt cx="1723800" cy="287700"/>
          </a:xfrm>
        </p:grpSpPr>
        <p:sp>
          <p:nvSpPr>
            <p:cNvPr id="141" name="Google Shape;141;p19"/>
            <p:cNvSpPr/>
            <p:nvPr/>
          </p:nvSpPr>
          <p:spPr>
            <a:xfrm>
              <a:off x="3673850" y="2571750"/>
              <a:ext cx="122400" cy="28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5275250" y="2571750"/>
              <a:ext cx="122400" cy="28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796250" y="2571750"/>
              <a:ext cx="1479000" cy="28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subproceso</a:t>
              </a:r>
              <a:endParaRPr sz="1000"/>
            </a:p>
          </p:txBody>
        </p:sp>
      </p:grpSp>
      <p:sp>
        <p:nvSpPr>
          <p:cNvPr id="144" name="Google Shape;144;p19"/>
          <p:cNvSpPr/>
          <p:nvPr/>
        </p:nvSpPr>
        <p:spPr>
          <a:xfrm>
            <a:off x="4165200" y="1605238"/>
            <a:ext cx="813600" cy="3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Inicio</a:t>
            </a:r>
            <a:endParaRPr sz="1000"/>
          </a:p>
        </p:txBody>
      </p:sp>
      <p:sp>
        <p:nvSpPr>
          <p:cNvPr id="145" name="Google Shape;145;p19"/>
          <p:cNvSpPr/>
          <p:nvPr/>
        </p:nvSpPr>
        <p:spPr>
          <a:xfrm>
            <a:off x="3118500" y="2164425"/>
            <a:ext cx="2907000" cy="3831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leer primerNumero, segundoNumero, tercerNumero</a:t>
            </a:r>
            <a:endParaRPr sz="1000"/>
          </a:p>
        </p:txBody>
      </p:sp>
      <p:sp>
        <p:nvSpPr>
          <p:cNvPr id="146" name="Google Shape;146;p19"/>
          <p:cNvSpPr/>
          <p:nvPr/>
        </p:nvSpPr>
        <p:spPr>
          <a:xfrm>
            <a:off x="4165200" y="4094763"/>
            <a:ext cx="813600" cy="38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Fin</a:t>
            </a:r>
            <a:endParaRPr sz="1000"/>
          </a:p>
        </p:txBody>
      </p:sp>
      <p:sp>
        <p:nvSpPr>
          <p:cNvPr id="147" name="Google Shape;147;p19"/>
          <p:cNvSpPr/>
          <p:nvPr/>
        </p:nvSpPr>
        <p:spPr>
          <a:xfrm>
            <a:off x="2699700" y="2690013"/>
            <a:ext cx="3744600" cy="28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sumaTotal = primerNumero + segundoNumero + tercerNumero</a:t>
            </a:r>
            <a:endParaRPr sz="1000"/>
          </a:p>
        </p:txBody>
      </p:sp>
      <p:sp>
        <p:nvSpPr>
          <p:cNvPr id="148" name="Google Shape;148;p19"/>
          <p:cNvSpPr/>
          <p:nvPr/>
        </p:nvSpPr>
        <p:spPr>
          <a:xfrm>
            <a:off x="3723150" y="3166463"/>
            <a:ext cx="1697700" cy="28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promedio = sumaTotal / 3</a:t>
            </a:r>
            <a:endParaRPr sz="1000"/>
          </a:p>
        </p:txBody>
      </p:sp>
      <p:sp>
        <p:nvSpPr>
          <p:cNvPr id="149" name="Google Shape;149;p19"/>
          <p:cNvSpPr/>
          <p:nvPr/>
        </p:nvSpPr>
        <p:spPr>
          <a:xfrm>
            <a:off x="3150750" y="3642888"/>
            <a:ext cx="2842500" cy="2877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Imprimir promedio</a:t>
            </a:r>
            <a:endParaRPr sz="1000"/>
          </a:p>
        </p:txBody>
      </p:sp>
      <p:cxnSp>
        <p:nvCxnSpPr>
          <p:cNvPr id="150" name="Google Shape;150;p19"/>
          <p:cNvCxnSpPr>
            <a:stCxn id="144" idx="4"/>
            <a:endCxn id="145" idx="0"/>
          </p:cNvCxnSpPr>
          <p:nvPr/>
        </p:nvCxnSpPr>
        <p:spPr>
          <a:xfrm>
            <a:off x="4572000" y="1988338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9"/>
          <p:cNvCxnSpPr>
            <a:stCxn id="145" idx="4"/>
            <a:endCxn id="147" idx="0"/>
          </p:cNvCxnSpPr>
          <p:nvPr/>
        </p:nvCxnSpPr>
        <p:spPr>
          <a:xfrm>
            <a:off x="4572000" y="2547525"/>
            <a:ext cx="0" cy="1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9"/>
          <p:cNvCxnSpPr>
            <a:stCxn id="147" idx="2"/>
            <a:endCxn id="148" idx="0"/>
          </p:cNvCxnSpPr>
          <p:nvPr/>
        </p:nvCxnSpPr>
        <p:spPr>
          <a:xfrm>
            <a:off x="4572000" y="2977713"/>
            <a:ext cx="0" cy="18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9"/>
          <p:cNvCxnSpPr>
            <a:stCxn id="148" idx="2"/>
            <a:endCxn id="149" idx="0"/>
          </p:cNvCxnSpPr>
          <p:nvPr/>
        </p:nvCxnSpPr>
        <p:spPr>
          <a:xfrm>
            <a:off x="4572000" y="3454163"/>
            <a:ext cx="0" cy="18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9"/>
          <p:cNvCxnSpPr>
            <a:stCxn id="149" idx="4"/>
            <a:endCxn id="146" idx="0"/>
          </p:cNvCxnSpPr>
          <p:nvPr/>
        </p:nvCxnSpPr>
        <p:spPr>
          <a:xfrm>
            <a:off x="4572000" y="3930588"/>
            <a:ext cx="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19"/>
          <p:cNvSpPr/>
          <p:nvPr/>
        </p:nvSpPr>
        <p:spPr>
          <a:xfrm>
            <a:off x="6444300" y="1290088"/>
            <a:ext cx="2539500" cy="1013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Debe ilustrar de forma concreta los pasos a seguir para solucionar el problema dado. Tome el siguiente diagrama como un ejemplo.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454502" y="273850"/>
            <a:ext cx="6778200" cy="629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Calidad - casos de prueba</a:t>
            </a:r>
            <a:endParaRPr/>
          </a:p>
        </p:txBody>
      </p:sp>
      <p:graphicFrame>
        <p:nvGraphicFramePr>
          <p:cNvPr id="161" name="Google Shape;161;p20"/>
          <p:cNvGraphicFramePr/>
          <p:nvPr/>
        </p:nvGraphicFramePr>
        <p:xfrm>
          <a:off x="458275" y="2278375"/>
          <a:ext cx="8227450" cy="1949581"/>
        </p:xfrm>
        <a:graphic>
          <a:graphicData uri="http://schemas.openxmlformats.org/drawingml/2006/table">
            <a:tbl>
              <a:tblPr>
                <a:noFill/>
                <a:tableStyleId>{ED336F86-BCAC-4A99-8A03-AD62407225AD}</a:tableStyleId>
              </a:tblPr>
              <a:tblGrid>
                <a:gridCol w="91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9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Caso #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Entradas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Resultados 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esperados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Resultados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obtenidos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FFFFFF"/>
                          </a:solidFill>
                        </a:rPr>
                        <a:t>Encargado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6.86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6.86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Probado por: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Alan Mathison Turing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10.6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Fecha: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25 de agosto de 1950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5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-5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5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2.5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164.5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164.5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Probado por: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Alan Mathison Turing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5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-9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Fecha: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25 de agosto de 1950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0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500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2" name="Google Shape;162;p20"/>
          <p:cNvSpPr/>
          <p:nvPr/>
        </p:nvSpPr>
        <p:spPr>
          <a:xfrm>
            <a:off x="5166950" y="903550"/>
            <a:ext cx="2539500" cy="1013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Debe incluir datos de prueba utilizados en su programa para verificar los resultados. Puede utilizar la siguiente tabla como ejemplo.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enfotec">
      <a:dk1>
        <a:srgbClr val="1D1B1B"/>
      </a:dk1>
      <a:lt1>
        <a:srgbClr val="FFFFFF"/>
      </a:lt1>
      <a:dk2>
        <a:srgbClr val="1D749A"/>
      </a:dk2>
      <a:lt2>
        <a:srgbClr val="E7E6E6"/>
      </a:lt2>
      <a:accent1>
        <a:srgbClr val="1D749A"/>
      </a:accent1>
      <a:accent2>
        <a:srgbClr val="4F964F"/>
      </a:accent2>
      <a:accent3>
        <a:srgbClr val="F18C24"/>
      </a:accent3>
      <a:accent4>
        <a:srgbClr val="BB2837"/>
      </a:accent4>
      <a:accent5>
        <a:srgbClr val="B91767"/>
      </a:accent5>
      <a:accent6>
        <a:srgbClr val="722E7C"/>
      </a:accent6>
      <a:hlink>
        <a:srgbClr val="722E7C"/>
      </a:hlink>
      <a:folHlink>
        <a:srgbClr val="B9176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Cenfotec">
      <a:dk1>
        <a:srgbClr val="1D1B1B"/>
      </a:dk1>
      <a:lt1>
        <a:sysClr val="window" lastClr="FFFFFF"/>
      </a:lt1>
      <a:dk2>
        <a:srgbClr val="1D749A"/>
      </a:dk2>
      <a:lt2>
        <a:srgbClr val="E7E6E6"/>
      </a:lt2>
      <a:accent1>
        <a:srgbClr val="1D749A"/>
      </a:accent1>
      <a:accent2>
        <a:srgbClr val="4F964F"/>
      </a:accent2>
      <a:accent3>
        <a:srgbClr val="F18C24"/>
      </a:accent3>
      <a:accent4>
        <a:srgbClr val="BB2837"/>
      </a:accent4>
      <a:accent5>
        <a:srgbClr val="B91767"/>
      </a:accent5>
      <a:accent6>
        <a:srgbClr val="722E7C"/>
      </a:accent6>
      <a:hlink>
        <a:srgbClr val="722E7C"/>
      </a:hlink>
      <a:folHlink>
        <a:srgbClr val="B917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On-screen Show (16:9)</PresentationFormat>
  <Paragraphs>118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Tema de Office</vt:lpstr>
      <vt:lpstr>1_Tema de Office</vt:lpstr>
      <vt:lpstr>Principios de Programación _</vt:lpstr>
      <vt:lpstr>Estudiante _</vt:lpstr>
      <vt:lpstr>Problema N° #</vt:lpstr>
      <vt:lpstr>Tablas de variables</vt:lpstr>
      <vt:lpstr>Tablas de variables</vt:lpstr>
      <vt:lpstr>Tablas de variables</vt:lpstr>
      <vt:lpstr>Diagrama explicativo</vt:lpstr>
      <vt:lpstr>Algoritmo en Diagrama de Flujo</vt:lpstr>
      <vt:lpstr>Calidad - casos de prueba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Programación _</dc:title>
  <cp:lastModifiedBy>AndresB</cp:lastModifiedBy>
  <cp:revision>1</cp:revision>
  <dcterms:modified xsi:type="dcterms:W3CDTF">2021-04-19T16:24:18Z</dcterms:modified>
</cp:coreProperties>
</file>