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文本框"/>
          <p:cNvSpPr>
            <a:spLocks noGrp="1"/>
          </p:cNvSpPr>
          <p:nvPr>
            <p:ph type="hdr" idx="2"/>
          </p:nvPr>
        </p:nvSpPr>
        <p:spPr>
          <a:xfrm>
            <a:off x="0" y="0"/>
            <a:ext cx="5283200" cy="344488"/>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spcBef>
                <a:spcPts val="0"/>
              </a:spcBef>
              <a:spcAft>
                <a:spcPts val="0"/>
              </a:spcAft>
              <a:buNone/>
            </a:pPr>
            <a:endParaRPr lang="zh-CN" altLang="en-US"/>
          </a:p>
        </p:txBody>
      </p:sp>
      <p:sp>
        <p:nvSpPr>
          <p:cNvPr id="18" name="文本框"/>
          <p:cNvSpPr>
            <a:spLocks noGrp="1"/>
          </p:cNvSpPr>
          <p:nvPr>
            <p:ph type="dt" idx="10"/>
          </p:nvPr>
        </p:nvSpPr>
        <p:spPr>
          <a:xfrm>
            <a:off x="6905625" y="0"/>
            <a:ext cx="5283200" cy="344488"/>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r">
              <a:spcBef>
                <a:spcPts val="0"/>
              </a:spcBef>
              <a:spcAft>
                <a:spcPts val="0"/>
              </a:spcAft>
              <a:buNone/>
            </a:pPr>
            <a:endParaRPr lang="zh-CN" altLang="en-US"/>
          </a:p>
        </p:txBody>
      </p:sp>
      <p:sp>
        <p:nvSpPr>
          <p:cNvPr id="19" name="对象"/>
          <p:cNvSpPr>
            <a:spLocks noGrp="1" noRot="1" noChangeAspect="1"/>
          </p:cNvSpPr>
          <p:nvPr>
            <p:ph type="sldImg" idx="3"/>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20" name="文本框"/>
          <p:cNvSpPr>
            <a:spLocks noGrp="1"/>
          </p:cNvSpPr>
          <p:nvPr>
            <p:ph type="body" idx="1"/>
          </p:nvPr>
        </p:nvSpPr>
        <p:spPr>
          <a:xfrm>
            <a:off x="1219200" y="3300412"/>
            <a:ext cx="9753600" cy="27003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a:off x="0" y="6513513"/>
            <a:ext cx="5283200" cy="344487"/>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algn="l">
              <a:spcBef>
                <a:spcPts val="0"/>
              </a:spcBef>
              <a:spcAft>
                <a:spcPts val="0"/>
              </a:spcAft>
              <a:buNone/>
            </a:pPr>
            <a:endParaRPr lang="zh-CN" altLang="en-US"/>
          </a:p>
        </p:txBody>
      </p:sp>
      <p:sp>
        <p:nvSpPr>
          <p:cNvPr id="22" name="文本框"/>
          <p:cNvSpPr>
            <a:spLocks noGrp="1"/>
          </p:cNvSpPr>
          <p:nvPr>
            <p:ph type="sldNum"/>
          </p:nvPr>
        </p:nvSpPr>
        <p:spPr>
          <a:xfrm>
            <a:off x="6905625" y="6513513"/>
            <a:ext cx="5283200" cy="344487"/>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charset="0"/>
                <a:ea typeface="Calibri" charset="0"/>
                <a:cs typeface="Calibri" charset="0"/>
                <a:sym typeface="Calibri" charset="0"/>
              </a:rPr>
              <a:t>‹#›</a:t>
            </a:fld>
            <a:endParaRPr lang="zh-CN" altLang="en-US" sz="1200" b="0" i="0" u="none" strike="noStrike" cap="none">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775431931"/>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endParaRPr lang="zh-CN" altLang="en-US"/>
          </a:p>
        </p:txBody>
      </p:sp>
    </p:spTree>
    <p:extLst>
      <p:ext uri="{BB962C8B-B14F-4D97-AF65-F5344CB8AC3E}">
        <p14:creationId xmlns:p14="http://schemas.microsoft.com/office/powerpoint/2010/main" val="665430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69"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5927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77"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72972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86"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374573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90"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33484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85"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13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09"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151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21"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69617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32"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2808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36"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6292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45"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5019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55"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66565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59"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5325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7827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751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5926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23" name="文本框"/>
          <p:cNvSpPr>
            <a:spLocks noGrp="1"/>
          </p:cNvSpPr>
          <p:nvPr>
            <p:ph type="title"/>
          </p:nvPr>
        </p:nvSpPr>
        <p:spPr>
          <a:xfrm>
            <a:off x="3195573" y="2067305"/>
            <a:ext cx="5800851" cy="518159"/>
          </a:xfrm>
          <a:prstGeom prst="rect">
            <a:avLst/>
          </a:prstGeom>
          <a:noFill/>
          <a:ln w="12700" cap="flat" cmpd="sng">
            <a:noFill/>
            <a:prstDash val="solid"/>
            <a:round/>
          </a:ln>
        </p:spPr>
        <p:txBody>
          <a:bodyPr vert="horz" wrap="square" lIns="91440" tIns="45720" rIns="91440" bIns="45720" anchor="t" anchorCtr="0">
            <a:prstTxWarp prst="textNoShape">
              <a:avLst/>
            </a:prstTxWarp>
            <a:spAutoFit/>
          </a:bodyPr>
          <a:lstStyle/>
          <a:p>
            <a:pPr algn="l">
              <a:spcBef>
                <a:spcPts val="0"/>
              </a:spcBef>
              <a:spcAft>
                <a:spcPts val="0"/>
              </a:spcAft>
              <a:buNone/>
            </a:pPr>
            <a:endParaRPr lang="zh-CN" altLang="en-US"/>
          </a:p>
        </p:txBody>
      </p:sp>
      <p:sp>
        <p:nvSpPr>
          <p:cNvPr id="24" name="文本框"/>
          <p:cNvSpPr>
            <a:spLocks noGrp="1"/>
          </p:cNvSpPr>
          <p:nvPr>
            <p:ph type="body" idx="1"/>
          </p:nvPr>
        </p:nvSpPr>
        <p:spPr>
          <a:xfrm>
            <a:off x="1828800" y="3840480"/>
            <a:ext cx="8534401" cy="1714499"/>
          </a:xfrm>
          <a:prstGeom prst="rect">
            <a:avLst/>
          </a:prstGeom>
          <a:noFill/>
          <a:ln w="12700" cap="flat" cmpd="sng">
            <a:noFill/>
            <a:prstDash val="solid"/>
            <a:round/>
          </a:ln>
        </p:spPr>
        <p:txBody>
          <a:bodyPr vert="horz" wrap="square" lIns="91440" tIns="45720" rIns="91440" bIns="45720" anchor="t" anchorCtr="0">
            <a:prstTxWarp prst="textNoShape">
              <a:avLst/>
            </a:prstTxWarp>
            <a:spAutoFit/>
          </a:bodyPr>
          <a:lstStyle/>
          <a:p>
            <a:pPr algn="l">
              <a:spcBef>
                <a:spcPts val="0"/>
              </a:spcBef>
              <a:spcAft>
                <a:spcPts val="0"/>
              </a:spcAft>
              <a:buNone/>
            </a:pPr>
            <a:endParaRPr lang="zh-CN" altLang="en-US"/>
          </a:p>
        </p:txBody>
      </p:sp>
      <p:sp>
        <p:nvSpPr>
          <p:cNvPr id="25" name="文本框"/>
          <p:cNvSpPr>
            <a:spLocks noGrp="1"/>
          </p:cNvSpPr>
          <p:nvPr>
            <p:ph type="ftr"/>
          </p:nvPr>
        </p:nvSpPr>
        <p:spPr>
          <a:xfrm>
            <a:off x="4145279" y="6377940"/>
            <a:ext cx="390144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ctr">
              <a:spcBef>
                <a:spcPts val="0"/>
              </a:spcBef>
              <a:spcAft>
                <a:spcPts val="0"/>
              </a:spcAft>
              <a:buNone/>
            </a:pPr>
            <a:endParaRPr lang="zh-CN" altLang="en-US"/>
          </a:p>
        </p:txBody>
      </p:sp>
      <p:sp>
        <p:nvSpPr>
          <p:cNvPr id="26" name="文本框"/>
          <p:cNvSpPr>
            <a:spLocks noGrp="1"/>
          </p:cNvSpPr>
          <p:nvPr>
            <p:ph type="dt" idx="10"/>
          </p:nvPr>
        </p:nvSpPr>
        <p:spPr>
          <a:xfrm>
            <a:off x="609600" y="6377940"/>
            <a:ext cx="280416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a:p>
        </p:txBody>
      </p:sp>
      <p:sp>
        <p:nvSpPr>
          <p:cNvPr id="27" name="文本框"/>
          <p:cNvSpPr>
            <a:spLocks noGrp="1"/>
          </p:cNvSpPr>
          <p:nvPr>
            <p:ph type="sldNum"/>
          </p:nvPr>
        </p:nvSpPr>
        <p:spPr>
          <a:xfrm>
            <a:off x="11353418" y="6473336"/>
            <a:ext cx="151129" cy="19177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466946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49" name="文本框"/>
          <p:cNvSpPr>
            <a:spLocks noGrp="1"/>
          </p:cNvSpPr>
          <p:nvPr>
            <p:ph type="title"/>
          </p:nvPr>
        </p:nvSpPr>
        <p:spPr>
          <a:xfrm>
            <a:off x="755332" y="385444"/>
            <a:ext cx="10681335" cy="75819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a:p>
        </p:txBody>
      </p:sp>
      <p:sp>
        <p:nvSpPr>
          <p:cNvPr id="50" name="文本框"/>
          <p:cNvSpPr>
            <a:spLocks noGrp="1"/>
          </p:cNvSpPr>
          <p:nvPr>
            <p:ph type="ftr"/>
          </p:nvPr>
        </p:nvSpPr>
        <p:spPr>
          <a:xfrm>
            <a:off x="4145279" y="6377940"/>
            <a:ext cx="390144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ctr">
              <a:spcBef>
                <a:spcPts val="0"/>
              </a:spcBef>
              <a:spcAft>
                <a:spcPts val="0"/>
              </a:spcAft>
              <a:buNone/>
            </a:pPr>
            <a:endParaRPr lang="zh-CN" altLang="en-US"/>
          </a:p>
        </p:txBody>
      </p:sp>
      <p:sp>
        <p:nvSpPr>
          <p:cNvPr id="51" name="文本框"/>
          <p:cNvSpPr>
            <a:spLocks noGrp="1"/>
          </p:cNvSpPr>
          <p:nvPr>
            <p:ph type="dt" idx="10"/>
          </p:nvPr>
        </p:nvSpPr>
        <p:spPr>
          <a:xfrm>
            <a:off x="609600" y="6377940"/>
            <a:ext cx="280416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a:p>
        </p:txBody>
      </p:sp>
      <p:sp>
        <p:nvSpPr>
          <p:cNvPr id="52" name="文本框"/>
          <p:cNvSpPr>
            <a:spLocks noGrp="1"/>
          </p:cNvSpPr>
          <p:nvPr>
            <p:ph type="sldNum"/>
          </p:nvPr>
        </p:nvSpPr>
        <p:spPr>
          <a:xfrm>
            <a:off x="11353418" y="6473336"/>
            <a:ext cx="151129" cy="19177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137938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499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784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450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522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4509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5806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557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568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2" name="文本框"/>
          <p:cNvSpPr>
            <a:spLocks noGrp="1"/>
          </p:cNvSpPr>
          <p:nvPr>
            <p:ph type="title"/>
          </p:nvPr>
        </p:nvSpPr>
        <p:spPr>
          <a:xfrm>
            <a:off x="755332" y="385444"/>
            <a:ext cx="10681335" cy="75819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a:off x="4145279" y="6377940"/>
            <a:ext cx="390144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a:off x="609600" y="6377940"/>
            <a:ext cx="280416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a:off x="11353418" y="6473336"/>
            <a:ext cx="151129" cy="19177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5738769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13.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43" name="文本框"/>
          <p:cNvSpPr>
            <a:spLocks noGrp="1"/>
          </p:cNvSpPr>
          <p:nvPr>
            <p:ph type="ctrTitle"/>
          </p:nvPr>
        </p:nvSpPr>
        <p:spPr>
          <a:xfrm>
            <a:off x="-828675" y="19665"/>
            <a:ext cx="9982200" cy="98805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charset="0"/>
                <a:ea typeface="Times New Roman" charset="0"/>
                <a:cs typeface="Times New Roman" charset="0"/>
                <a:sym typeface="Times New Roman" charset="0"/>
              </a:rPr>
              <a:t>Employee Data Analysis using Excel </a:t>
            </a:r>
            <a:br>
              <a:rPr lang="zh-CN" altLang="en-US" sz="3200" b="1" i="0" u="none" strike="noStrike" kern="0" cap="none" spc="0" baseline="0">
                <a:solidFill>
                  <a:srgbClr val="0F0F0F"/>
                </a:solidFill>
                <a:latin typeface="Roboto" charset="0"/>
                <a:ea typeface="Roboto" charset="0"/>
                <a:cs typeface="Roboto" charset="0"/>
                <a:sym typeface="Roboto" charset="0"/>
              </a:rPr>
            </a:br>
            <a:endParaRPr lang="zh-CN" altLang="en-US" sz="3200" b="1" i="0" u="none" strike="noStrike" kern="0" cap="none" spc="0" baseline="0">
              <a:solidFill>
                <a:srgbClr val="0F0F0F"/>
              </a:solidFill>
              <a:latin typeface="Roboto" charset="0"/>
              <a:ea typeface="Roboto" charset="0"/>
              <a:cs typeface="Roboto" charset="0"/>
              <a:sym typeface="Roboto"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round/>
          </a:ln>
        </p:spPr>
      </p:pic>
      <p:sp>
        <p:nvSpPr>
          <p:cNvPr id="45"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46" name="矩形"/>
          <p:cNvSpPr>
            <a:spLocks/>
          </p:cNvSpPr>
          <p:nvPr/>
        </p:nvSpPr>
        <p:spPr>
          <a:xfrm>
            <a:off x="714370" y="3231030"/>
            <a:ext cx="9982200" cy="1938952"/>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STUDENT NAME: </a:t>
            </a:r>
            <a:r>
              <a:rPr lang="en-US" altLang="zh-CN" sz="2400" dirty="0">
                <a:latin typeface="Calibri" charset="0"/>
                <a:ea typeface="Calibri" charset="0"/>
                <a:cs typeface="Calibri" charset="0"/>
                <a:sym typeface="Calibri" charset="0"/>
              </a:rPr>
              <a:t>R.JOSEPH</a:t>
            </a:r>
            <a:endParaRPr lang="en-US" altLang="zh-CN" sz="2400" b="0" i="0" u="none" strike="noStrike" kern="0" cap="none" spc="0" baseline="0" dirty="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REGISTER NO      </a:t>
            </a:r>
            <a:r>
              <a:rPr lang="en-US" altLang="zh-CN" sz="2400" b="0" i="0" u="none" strike="noStrike" kern="0" cap="none" spc="0" baseline="0" dirty="0">
                <a:solidFill>
                  <a:srgbClr val="000000"/>
                </a:solidFill>
                <a:latin typeface="Calibri" charset="0"/>
                <a:ea typeface="Calibri" charset="0"/>
                <a:cs typeface="Calibri" charset="0"/>
              </a:rPr>
              <a:t>312204290</a:t>
            </a:r>
            <a:endParaRPr lang="en-US" altLang="zh-CN" sz="2400" b="0" i="0" u="none" strike="noStrike" kern="0" cap="none" spc="0" baseline="0" dirty="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DEPARTMENT     : </a:t>
            </a:r>
            <a:r>
              <a:rPr lang="en-US" altLang="zh-CN" sz="2400" b="0" i="0" u="none" strike="noStrike" kern="0" cap="none" spc="0" baseline="0" dirty="0" err="1">
                <a:solidFill>
                  <a:srgbClr val="000000"/>
                </a:solidFill>
                <a:latin typeface="Calibri" charset="0"/>
                <a:ea typeface="Calibri" charset="0"/>
                <a:cs typeface="Calibri" charset="0"/>
                <a:sym typeface="Calibri" charset="0"/>
              </a:rPr>
              <a:t>B.com</a:t>
            </a:r>
            <a:r>
              <a:rPr lang="en-US" altLang="zh-CN" sz="2400" b="0" i="0" u="none" strike="noStrike" kern="0" cap="none" spc="0" baseline="0" dirty="0">
                <a:solidFill>
                  <a:srgbClr val="000000"/>
                </a:solidFill>
                <a:latin typeface="Calibri" charset="0"/>
                <a:ea typeface="Calibri" charset="0"/>
                <a:cs typeface="Calibri" charset="0"/>
                <a:sym typeface="Calibri" charset="0"/>
              </a:rPr>
              <a:t> (General) III </a:t>
            </a:r>
            <a:r>
              <a:rPr lang="en-US" altLang="zh-CN" sz="2400" b="0" i="0" u="none" strike="noStrike" kern="0" cap="none" spc="0" baseline="0" dirty="0" err="1">
                <a:solidFill>
                  <a:srgbClr val="000000"/>
                </a:solidFill>
                <a:latin typeface="Calibri" charset="0"/>
                <a:ea typeface="Calibri" charset="0"/>
                <a:cs typeface="Calibri" charset="0"/>
                <a:sym typeface="Calibri" charset="0"/>
              </a:rPr>
              <a:t>rd</a:t>
            </a:r>
            <a:r>
              <a:rPr lang="en-US" altLang="zh-CN" sz="2400" b="0" i="0" u="none" strike="noStrike" kern="0" cap="none" spc="0" baseline="0" dirty="0">
                <a:solidFill>
                  <a:srgbClr val="000000"/>
                </a:solidFill>
                <a:latin typeface="Calibri" charset="0"/>
                <a:ea typeface="Calibri" charset="0"/>
                <a:cs typeface="Calibri" charset="0"/>
                <a:sym typeface="Calibri" charset="0"/>
              </a:rPr>
              <a:t> year</a:t>
            </a: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COLLEGE              : </a:t>
            </a:r>
            <a:r>
              <a:rPr lang="en-US" altLang="zh-CN" sz="2400" b="0" i="0" u="none" strike="noStrike" kern="0" cap="none" spc="0" baseline="0" dirty="0" err="1">
                <a:solidFill>
                  <a:srgbClr val="000000"/>
                </a:solidFill>
                <a:latin typeface="Calibri" charset="0"/>
                <a:ea typeface="Calibri" charset="0"/>
                <a:cs typeface="Calibri" charset="0"/>
                <a:sym typeface="Calibri" charset="0"/>
              </a:rPr>
              <a:t>Annai</a:t>
            </a:r>
            <a:r>
              <a:rPr lang="en-US" altLang="zh-CN" sz="2400" b="0" i="0" u="none" strike="noStrike" kern="0" cap="none" spc="0" baseline="0" dirty="0">
                <a:solidFill>
                  <a:srgbClr val="000000"/>
                </a:solidFill>
                <a:latin typeface="Calibri" charset="0"/>
                <a:ea typeface="Calibri" charset="0"/>
                <a:cs typeface="Calibri" charset="0"/>
                <a:sym typeface="Calibri" charset="0"/>
              </a:rPr>
              <a:t> Violet Arts &amp; Science College</a:t>
            </a: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           </a:t>
            </a:r>
            <a:endParaRPr lang="zh-CN" altLang="en-US" sz="2400" b="0" i="0" u="none" strike="noStrike" kern="0" cap="none" spc="0" baseline="0" dirty="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54886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矩形"/>
          <p:cNvSpPr>
            <a:spLocks/>
          </p:cNvSpPr>
          <p:nvPr/>
        </p:nvSpPr>
        <p:spPr>
          <a:xfrm>
            <a:off x="752474" y="6486037"/>
            <a:ext cx="1773555" cy="166369"/>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charset="0"/>
                <a:ea typeface="Trebuchet MS" charset="0"/>
                <a:cs typeface="Trebuchet MS" charset="0"/>
                <a:sym typeface="Trebuchet MS" charset="0"/>
              </a:rPr>
              <a:t>3/21/2024  </a:t>
            </a:r>
            <a:r>
              <a:rPr lang="en-US" altLang="zh-CN" sz="1100" b="1" i="0" u="none" strike="noStrike" kern="0" cap="none" spc="0" baseline="0">
                <a:solidFill>
                  <a:srgbClr val="2D83C3"/>
                </a:solidFill>
                <a:latin typeface="Trebuchet MS" charset="0"/>
                <a:ea typeface="Trebuchet MS" charset="0"/>
                <a:cs typeface="Trebuchet MS" charset="0"/>
                <a:sym typeface="Trebuchet MS" charset="0"/>
              </a:rPr>
              <a:t>Annual Review</a:t>
            </a:r>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6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6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6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pic>
        <p:nvPicPr>
          <p:cNvPr id="164" name="图片"/>
          <p:cNvPicPr>
            <a:picLocks/>
          </p:cNvPicPr>
          <p:nvPr/>
        </p:nvPicPr>
        <p:blipFill>
          <a:blip r:embed="rId3" cstate="print"/>
          <a:srcRect l="3186" b="-3755"/>
          <a:stretch>
            <a:fillRect/>
          </a:stretch>
        </p:blipFill>
        <p:spPr>
          <a:xfrm>
            <a:off x="115529" y="1697908"/>
            <a:ext cx="2388378" cy="3547909"/>
          </a:xfrm>
          <a:prstGeom prst="rect">
            <a:avLst/>
          </a:prstGeom>
          <a:noFill/>
          <a:ln w="12700" cap="flat" cmpd="sng">
            <a:noFill/>
            <a:prstDash val="solid"/>
            <a:round/>
          </a:ln>
        </p:spPr>
      </p:pic>
      <p:sp>
        <p:nvSpPr>
          <p:cNvPr id="165" name="文本框"/>
          <p:cNvSpPr>
            <a:spLocks noGrp="1"/>
          </p:cNvSpPr>
          <p:nvPr>
            <p:ph type="title"/>
          </p:nvPr>
        </p:nvSpPr>
        <p:spPr>
          <a:xfrm>
            <a:off x="739774" y="654938"/>
            <a:ext cx="8480425" cy="670696"/>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THE "WOW" IN OUR SOLUTION</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66" name="矩形"/>
          <p:cNvSpPr>
            <a:spLocks/>
          </p:cNvSpPr>
          <p:nvPr/>
        </p:nvSpPr>
        <p:spPr>
          <a:xfrm>
            <a:off x="11277218" y="6473336"/>
            <a:ext cx="228600" cy="191770"/>
          </a:xfrm>
          <a:prstGeom prst="rect">
            <a:avLst/>
          </a:prstGeom>
          <a:noFill/>
          <a:ln w="12700"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10</a:t>
            </a:fld>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67" name="矩形"/>
          <p:cNvSpPr>
            <a:spLocks/>
          </p:cNvSpPr>
          <p:nvPr/>
        </p:nvSpPr>
        <p:spPr>
          <a:xfrm>
            <a:off x="2496533" y="2389116"/>
            <a:ext cx="7485666" cy="267765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charset="0"/>
                <a:ea typeface="Times New Roman" charset="0"/>
                <a:cs typeface="Times New Roman" charset="0"/>
                <a:sym typeface="Times New Roman" charset="0"/>
              </a:rPr>
              <a:t>Performance Level– There are categories into Levels such as very high,high,med,low,etc...</a:t>
            </a: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charset="0"/>
              <a:ea typeface="Times New Roman" charset="0"/>
              <a:cs typeface="Times New Roman" charset="0"/>
              <a:sym typeface="Times New Roman"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charset="0"/>
                <a:ea typeface="Times New Roman" charset="0"/>
                <a:cs typeface="Times New Roman" charset="0"/>
                <a:sym typeface="Times New Roman" charset="0"/>
              </a:rPr>
              <a:t>Using Pivot table and charts is to analyse the employees performance. </a:t>
            </a:r>
            <a:endParaRPr lang="zh-CN" altLang="en-US" sz="28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71644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pic>
        <p:nvPicPr>
          <p:cNvPr id="17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round/>
          </a:ln>
        </p:spPr>
      </p:pic>
      <p:sp>
        <p:nvSpPr>
          <p:cNvPr id="172" name="矩形"/>
          <p:cNvSpPr>
            <a:spLocks/>
          </p:cNvSpPr>
          <p:nvPr/>
        </p:nvSpPr>
        <p:spPr>
          <a:xfrm>
            <a:off x="11277218" y="6473336"/>
            <a:ext cx="228600" cy="191770"/>
          </a:xfrm>
          <a:prstGeom prst="rect">
            <a:avLst/>
          </a:prstGeom>
          <a:noFill/>
          <a:ln w="12700"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11</a:t>
            </a:fld>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73" name="矩形"/>
          <p:cNvSpPr>
            <a:spLocks/>
          </p:cNvSpPr>
          <p:nvPr/>
        </p:nvSpPr>
        <p:spPr>
          <a:xfrm>
            <a:off x="739774" y="291147"/>
            <a:ext cx="3303904" cy="758190"/>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MODELLING</a:t>
            </a:r>
            <a:endParaRPr lang="zh-CN" altLang="en-US" sz="48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7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75" name="矩形"/>
          <p:cNvSpPr>
            <a:spLocks/>
          </p:cNvSpPr>
          <p:nvPr/>
        </p:nvSpPr>
        <p:spPr>
          <a:xfrm>
            <a:off x="739774" y="1543057"/>
            <a:ext cx="6102070" cy="440120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*Data Preparation: Clean and organize data, ensuring accuracy and consistency.</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*Trend Analysis: Apply charts and graphs (e.g., line charts, bar graphs) to visualize trends over time, such as employee performance or turnover rates.</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*Pivot Tables: Create pivot tables to aggregate and analyze data across different dimensions, such as department, tenure, or job role.</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42946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79" name="曲线"/>
          <p:cNvSpPr>
            <a:spLocks/>
          </p:cNvSpPr>
          <p:nvPr/>
        </p:nvSpPr>
        <p:spPr>
          <a:xfrm>
            <a:off x="7158037" y="1604962"/>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8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pic>
        <p:nvPicPr>
          <p:cNvPr id="18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round/>
          </a:ln>
        </p:spPr>
      </p:pic>
      <p:sp>
        <p:nvSpPr>
          <p:cNvPr id="182" name="文本框"/>
          <p:cNvSpPr>
            <a:spLocks noGrp="1"/>
          </p:cNvSpPr>
          <p:nvPr>
            <p:ph type="title"/>
          </p:nvPr>
        </p:nvSpPr>
        <p:spPr>
          <a:xfrm>
            <a:off x="755332" y="385444"/>
            <a:ext cx="2437130" cy="758190"/>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RESULTS</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83" name="矩形"/>
          <p:cNvSpPr>
            <a:spLocks/>
          </p:cNvSpPr>
          <p:nvPr/>
        </p:nvSpPr>
        <p:spPr>
          <a:xfrm>
            <a:off x="11277218" y="6473336"/>
            <a:ext cx="228600" cy="191770"/>
          </a:xfrm>
          <a:prstGeom prst="rect">
            <a:avLst/>
          </a:prstGeom>
          <a:noFill/>
          <a:ln w="12700"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12</a:t>
            </a:fld>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84" name="图片"/>
          <p:cNvPicPr>
            <a:picLocks/>
          </p:cNvPicPr>
          <p:nvPr/>
        </p:nvPicPr>
        <p:blipFill>
          <a:blip r:embed="rId4" cstate="print"/>
          <a:stretch>
            <a:fillRect/>
          </a:stretch>
        </p:blipFill>
        <p:spPr>
          <a:xfrm>
            <a:off x="1143000" y="1928812"/>
            <a:ext cx="5867400" cy="4243388"/>
          </a:xfrm>
          <a:prstGeom prst="rect">
            <a:avLst/>
          </a:prstGeom>
          <a:noFill/>
          <a:ln w="12700" cap="flat" cmpd="sng">
            <a:noFill/>
            <a:prstDash val="solid"/>
            <a:round/>
          </a:ln>
        </p:spPr>
      </p:pic>
    </p:spTree>
    <p:extLst>
      <p:ext uri="{BB962C8B-B14F-4D97-AF65-F5344CB8AC3E}">
        <p14:creationId xmlns:p14="http://schemas.microsoft.com/office/powerpoint/2010/main" val="52736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 name="文本框"/>
          <p:cNvSpPr>
            <a:spLocks noGrp="1"/>
          </p:cNvSpPr>
          <p:nvPr>
            <p:ph type="title"/>
          </p:nvPr>
        </p:nvSpPr>
        <p:spPr>
          <a:xfrm>
            <a:off x="755332" y="385444"/>
            <a:ext cx="10681335" cy="75819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charset="0"/>
                <a:ea typeface="Times New Roman" charset="0"/>
                <a:cs typeface="Times New Roman" charset="0"/>
                <a:sym typeface="Times New Roman" charset="0"/>
              </a:rPr>
              <a:t>conclusion</a:t>
            </a:r>
            <a:endParaRPr lang="zh-CN" altLang="en-US" sz="4800" b="1" i="0" u="none" strike="noStrike" kern="0" cap="none" spc="0" baseline="0">
              <a:solidFill>
                <a:srgbClr val="000000"/>
              </a:solidFill>
              <a:latin typeface="Times New Roman" charset="0"/>
              <a:ea typeface="Times New Roman" charset="0"/>
              <a:cs typeface="Times New Roman" charset="0"/>
              <a:sym typeface="Times New Roman" charset="0"/>
            </a:endParaRPr>
          </a:p>
        </p:txBody>
      </p:sp>
      <p:sp>
        <p:nvSpPr>
          <p:cNvPr id="188" name="矩形"/>
          <p:cNvSpPr>
            <a:spLocks/>
          </p:cNvSpPr>
          <p:nvPr/>
        </p:nvSpPr>
        <p:spPr>
          <a:xfrm>
            <a:off x="1566502" y="1734501"/>
            <a:ext cx="7586604" cy="452431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47985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78" name="文本框"/>
          <p:cNvSpPr>
            <a:spLocks noGrp="1"/>
          </p:cNvSpPr>
          <p:nvPr>
            <p:ph type="title"/>
          </p:nvPr>
        </p:nvSpPr>
        <p:spPr>
          <a:xfrm>
            <a:off x="739774" y="829626"/>
            <a:ext cx="3909695"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PROJECT TITLE</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round/>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round/>
            </a:ln>
          </p:spPr>
        </p:pic>
      </p:grpSp>
      <p:sp>
        <p:nvSpPr>
          <p:cNvPr id="82"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2</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83" name="矩形"/>
          <p:cNvSpPr>
            <a:spLocks/>
          </p:cNvSpPr>
          <p:nvPr/>
        </p:nvSpPr>
        <p:spPr>
          <a:xfrm>
            <a:off x="1217522" y="2123271"/>
            <a:ext cx="8593228" cy="14249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charset="0"/>
                <a:ea typeface="Times New Roman" charset="0"/>
                <a:cs typeface="Times New Roman" charset="0"/>
                <a:sym typeface="Times New Roman" charset="0"/>
              </a:rPr>
              <a:t>Employee Performance Analysis using Excel</a:t>
            </a:r>
            <a:endParaRPr lang="zh-CN" altLang="en-US" sz="2800" b="0" i="0" u="none" strike="noStrike" kern="0" cap="none" spc="0" baseline="0">
              <a:solidFill>
                <a:srgbClr val="7030A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68927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8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98" name="矩形"/>
          <p:cNvSpPr>
            <a:spLocks/>
          </p:cNvSpPr>
          <p:nvPr/>
        </p:nvSpPr>
        <p:spPr>
          <a:xfrm>
            <a:off x="752474" y="6486037"/>
            <a:ext cx="1773555" cy="186213"/>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charset="0"/>
                <a:ea typeface="Trebuchet MS" charset="0"/>
                <a:cs typeface="Trebuchet MS" charset="0"/>
                <a:sym typeface="Trebuchet MS" charset="0"/>
              </a:rPr>
              <a:t>3/21/2024  </a:t>
            </a:r>
            <a:r>
              <a:rPr lang="en-US" altLang="zh-CN" sz="1100" b="1" i="0" u="none" strike="noStrike" kern="0" cap="none" spc="0" baseline="0">
                <a:solidFill>
                  <a:srgbClr val="2D83C3"/>
                </a:solidFill>
                <a:latin typeface="Trebuchet MS" charset="0"/>
                <a:ea typeface="Trebuchet MS" charset="0"/>
                <a:cs typeface="Trebuchet MS" charset="0"/>
                <a:sym typeface="Trebuchet MS" charset="0"/>
              </a:rPr>
              <a:t>Annual Review</a:t>
            </a:r>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pic>
        <p:nvPicPr>
          <p:cNvPr id="101"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round/>
            </a:ln>
          </p:spPr>
        </p:pic>
        <p:pic>
          <p:nvPicPr>
            <p:cNvPr id="103"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round/>
            </a:ln>
          </p:spPr>
        </p:pic>
      </p:grpSp>
      <p:sp>
        <p:nvSpPr>
          <p:cNvPr id="105" name="文本框"/>
          <p:cNvSpPr>
            <a:spLocks noGrp="1"/>
          </p:cNvSpPr>
          <p:nvPr>
            <p:ph type="title"/>
          </p:nvPr>
        </p:nvSpPr>
        <p:spPr>
          <a:xfrm>
            <a:off x="739774" y="445387"/>
            <a:ext cx="2357120" cy="737225"/>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AGENDA</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06"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3</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07" name="矩形"/>
          <p:cNvSpPr>
            <a:spLocks/>
          </p:cNvSpPr>
          <p:nvPr/>
        </p:nvSpPr>
        <p:spPr>
          <a:xfrm>
            <a:off x="2509806" y="1041533"/>
            <a:ext cx="5029200" cy="43776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Problem Statement</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Project Overview</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End Users</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Our Solution and Proposition</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Dataset Description</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Modelling Approach</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Results and Discussion</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Conclusion</a:t>
            </a: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75342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round/>
            </a:ln>
          </p:spPr>
        </p:pic>
      </p:grpSp>
      <p:sp>
        <p:nvSpPr>
          <p:cNvPr id="114" name="曲线"/>
          <p:cNvSpPr>
            <a:spLocks/>
          </p:cNvSpPr>
          <p:nvPr/>
        </p:nvSpPr>
        <p:spPr>
          <a:xfrm>
            <a:off x="7834311" y="16764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15" name="文本框"/>
          <p:cNvSpPr>
            <a:spLocks noGrp="1"/>
          </p:cNvSpPr>
          <p:nvPr>
            <p:ph type="title"/>
          </p:nvPr>
        </p:nvSpPr>
        <p:spPr>
          <a:xfrm>
            <a:off x="834071" y="575055"/>
            <a:ext cx="5636895"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PROBLEM	STATEMENT</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1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round/>
          </a:ln>
        </p:spPr>
      </p:pic>
      <p:sp>
        <p:nvSpPr>
          <p:cNvPr id="117"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4</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18" name="矩形"/>
          <p:cNvSpPr>
            <a:spLocks/>
          </p:cNvSpPr>
          <p:nvPr/>
        </p:nvSpPr>
        <p:spPr>
          <a:xfrm>
            <a:off x="478601" y="1563867"/>
            <a:ext cx="6812785" cy="2263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charset="0"/>
                <a:ea typeface="Calibri" charset="0"/>
                <a:cs typeface="Calibri" charset="0"/>
                <a:sym typeface="Calibri"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charset="0"/>
                <a:ea typeface="Calibri" charset="0"/>
                <a:cs typeface="Calibri" charset="0"/>
                <a:sym typeface="Calibri" charset="0"/>
              </a:rPr>
              <a:t>.</a:t>
            </a:r>
            <a:endParaRPr lang="zh-CN" altLang="en-US" sz="1800" b="1" i="0" u="none" strike="noStrike" kern="0" cap="none" spc="0" baseline="0">
              <a:solidFill>
                <a:srgbClr val="000000"/>
              </a:solidFill>
              <a:latin typeface="Calibri" charset="0"/>
              <a:ea typeface="Calibri" charset="0"/>
              <a:cs typeface="Calibri" charset="0"/>
              <a:sym typeface="Calibri" charset="0"/>
            </a:endParaRPr>
          </a:p>
        </p:txBody>
      </p:sp>
      <p:sp>
        <p:nvSpPr>
          <p:cNvPr id="119" name="矩形"/>
          <p:cNvSpPr>
            <a:spLocks/>
          </p:cNvSpPr>
          <p:nvPr/>
        </p:nvSpPr>
        <p:spPr>
          <a:xfrm>
            <a:off x="478601" y="3851395"/>
            <a:ext cx="7162799" cy="2263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charset="0"/>
                <a:ea typeface="Calibri" charset="0"/>
                <a:cs typeface="Calibri" charset="0"/>
                <a:sym typeface="Calibri"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15427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pic>
          <p:nvPicPr>
            <p:cNvPr id="124"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round/>
            </a:ln>
          </p:spPr>
        </p:pic>
      </p:grpSp>
      <p:sp>
        <p:nvSpPr>
          <p:cNvPr id="126" name="曲线"/>
          <p:cNvSpPr>
            <a:spLocks/>
          </p:cNvSpPr>
          <p:nvPr/>
        </p:nvSpPr>
        <p:spPr>
          <a:xfrm>
            <a:off x="8623965" y="1990576"/>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27" name="文本框"/>
          <p:cNvSpPr>
            <a:spLocks noGrp="1"/>
          </p:cNvSpPr>
          <p:nvPr>
            <p:ph type="title"/>
          </p:nvPr>
        </p:nvSpPr>
        <p:spPr>
          <a:xfrm>
            <a:off x="739774" y="829626"/>
            <a:ext cx="5263514"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PROJECT	OVERVIEW</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round/>
          </a:ln>
        </p:spPr>
      </p:pic>
      <p:sp>
        <p:nvSpPr>
          <p:cNvPr id="129"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5</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30" name="矩形"/>
          <p:cNvSpPr>
            <a:spLocks/>
          </p:cNvSpPr>
          <p:nvPr/>
        </p:nvSpPr>
        <p:spPr>
          <a:xfrm>
            <a:off x="238125" y="2425601"/>
            <a:ext cx="8420100" cy="26250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152400" algn="l">
              <a:lnSpc>
                <a:spcPct val="100000"/>
              </a:lnSpc>
              <a:spcBef>
                <a:spcPts val="0"/>
              </a:spcBef>
              <a:spcAft>
                <a:spcPts val="0"/>
              </a:spcAft>
              <a:buClr>
                <a:srgbClr val="0D0D0D"/>
              </a:buClr>
              <a:buSzPts val="2400"/>
              <a:buFont typeface="Arial" charset="0"/>
              <a:buChar char="•"/>
            </a:pPr>
            <a:r>
              <a:rPr lang="en-US" altLang="zh-CN" sz="2400" b="0" i="0" u="none" strike="noStrike" kern="0" cap="none" spc="0" baseline="0">
                <a:solidFill>
                  <a:srgbClr val="0D0D0D"/>
                </a:solidFill>
                <a:latin typeface="Times New Roman" charset="0"/>
                <a:ea typeface="Times New Roman" charset="0"/>
                <a:cs typeface="Times New Roman" charset="0"/>
                <a:sym typeface="Times New Roman"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charset="0"/>
                <a:ea typeface="Times New Roman" charset="0"/>
                <a:cs typeface="Times New Roman" charset="0"/>
                <a:sym typeface="Times New Roman" charset="0"/>
              </a:rPr>
              <a:t>.</a:t>
            </a:r>
            <a:endParaRPr lang="zh-CN" altLang="en-US" sz="2400" b="1"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214296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文本框"/>
          <p:cNvSpPr>
            <a:spLocks noGrp="1"/>
          </p:cNvSpPr>
          <p:nvPr>
            <p:ph type="title"/>
          </p:nvPr>
        </p:nvSpPr>
        <p:spPr>
          <a:xfrm>
            <a:off x="530942" y="487646"/>
            <a:ext cx="10681335" cy="3619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charset="0"/>
                <a:ea typeface="Trebuchet MS" charset="0"/>
                <a:cs typeface="Trebuchet MS" charset="0"/>
                <a:sym typeface="Trebuchet MS" charset="0"/>
              </a:rPr>
              <a:t>PROJECT FOCUS :</a:t>
            </a:r>
            <a:endParaRPr lang="zh-CN" altLang="en-US" sz="24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34" name="矩形"/>
          <p:cNvSpPr>
            <a:spLocks/>
          </p:cNvSpPr>
          <p:nvPr/>
        </p:nvSpPr>
        <p:spPr>
          <a:xfrm>
            <a:off x="533400" y="914400"/>
            <a:ext cx="8527669" cy="55206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This project focuses on leveraging Excel to analyze employee data. Key tasks include;</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charset="0"/>
                <a:ea typeface="Calibri" charset="0"/>
                <a:cs typeface="Calibri" charset="0"/>
                <a:sym typeface="Calibri" charset="0"/>
              </a:rPr>
              <a:t>**Data Organization:** Importing, cleaning, and structuring employee data for clarity and consistency.</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2. **Analysis:** Applying Excel functions and formulas to assess performance metrics, filling missing values , and other key indicators.</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3. **Visualization:** Creating charts, graphs, and pivot tables to visualize trends and patterns.</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4. **Reporting:** Summarizing findings to inform HR strategies and decision-making.</a:t>
            </a:r>
            <a:endParaRPr lang="zh-CN" altLang="en-US" sz="24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98534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38" name="曲线"/>
          <p:cNvSpPr>
            <a:spLocks/>
          </p:cNvSpPr>
          <p:nvPr/>
        </p:nvSpPr>
        <p:spPr>
          <a:xfrm>
            <a:off x="7467600" y="18288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40" name="文本框"/>
          <p:cNvSpPr>
            <a:spLocks noGrp="1"/>
          </p:cNvSpPr>
          <p:nvPr>
            <p:ph type="title"/>
          </p:nvPr>
        </p:nvSpPr>
        <p:spPr>
          <a:xfrm>
            <a:off x="699452" y="891793"/>
            <a:ext cx="5014595" cy="502275"/>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charset="0"/>
                <a:ea typeface="Trebuchet MS" charset="0"/>
                <a:cs typeface="Trebuchet MS" charset="0"/>
                <a:sym typeface="Trebuchet MS" charset="0"/>
              </a:rPr>
              <a:t>WHO ARE THE END USERS?</a:t>
            </a:r>
            <a:endParaRPr lang="zh-CN" altLang="en-US" sz="320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41"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round/>
          </a:ln>
        </p:spPr>
      </p:pic>
      <p:sp>
        <p:nvSpPr>
          <p:cNvPr id="142"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7</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43" name="矩形"/>
          <p:cNvSpPr>
            <a:spLocks/>
          </p:cNvSpPr>
          <p:nvPr/>
        </p:nvSpPr>
        <p:spPr>
          <a:xfrm>
            <a:off x="723900" y="2274838"/>
            <a:ext cx="7750540" cy="36347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The end users in employee performance analysis typically include:</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   1. **Human Resources (HR) Managers:** They use the insights to make informed decisions about promotions, training, and development.</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   2. **Team Leaders and Supervisors:** They apply performance data to provide feedback, set goals, and manage team performance.</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08309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round/>
          </a:ln>
        </p:spPr>
      </p:pic>
      <p:sp>
        <p:nvSpPr>
          <p:cNvPr id="147" name="曲线"/>
          <p:cNvSpPr>
            <a:spLocks/>
          </p:cNvSpPr>
          <p:nvPr/>
        </p:nvSpPr>
        <p:spPr>
          <a:xfrm>
            <a:off x="8949659" y="428686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48" name="曲线"/>
          <p:cNvSpPr>
            <a:spLocks/>
          </p:cNvSpPr>
          <p:nvPr/>
        </p:nvSpPr>
        <p:spPr>
          <a:xfrm>
            <a:off x="8000999" y="2108718"/>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49" name="曲线"/>
          <p:cNvSpPr>
            <a:spLocks/>
          </p:cNvSpPr>
          <p:nvPr/>
        </p:nvSpPr>
        <p:spPr>
          <a:xfrm>
            <a:off x="9087771" y="4514082"/>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charset="0"/>
              <a:ea typeface="Calibri" charset="0"/>
              <a:cs typeface="Calibri" charset="0"/>
              <a:sym typeface="Calibri" charset="0"/>
            </a:endParaRPr>
          </a:p>
        </p:txBody>
      </p:sp>
      <p:sp>
        <p:nvSpPr>
          <p:cNvPr id="150" name="文本框"/>
          <p:cNvSpPr>
            <a:spLocks noGrp="1"/>
          </p:cNvSpPr>
          <p:nvPr>
            <p:ph type="title"/>
          </p:nvPr>
        </p:nvSpPr>
        <p:spPr>
          <a:xfrm>
            <a:off x="558165" y="857885"/>
            <a:ext cx="9763125" cy="575310"/>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charset="0"/>
                <a:ea typeface="Trebuchet MS" charset="0"/>
                <a:cs typeface="Trebuchet MS" charset="0"/>
                <a:sym typeface="Trebuchet MS" charset="0"/>
              </a:rPr>
              <a:t>OUR SOLUTION AND ITS VALUE PROPOSITION</a:t>
            </a:r>
            <a:endParaRPr lang="zh-CN" altLang="en-US" sz="360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5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round/>
          </a:ln>
        </p:spPr>
      </p:pic>
      <p:sp>
        <p:nvSpPr>
          <p:cNvPr id="152" name="文本框"/>
          <p:cNvSpPr>
            <a:spLocks noGrp="1"/>
          </p:cNvSpPr>
          <p:nvPr>
            <p:ph type="sldNum"/>
          </p:nvPr>
        </p:nvSpPr>
        <p:spPr>
          <a:xfrm>
            <a:off x="11353418" y="6473336"/>
            <a:ext cx="151129" cy="191770"/>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8</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53" name="矩形"/>
          <p:cNvSpPr>
            <a:spLocks/>
          </p:cNvSpPr>
          <p:nvPr/>
        </p:nvSpPr>
        <p:spPr>
          <a:xfrm>
            <a:off x="3251479" y="2459602"/>
            <a:ext cx="6102070" cy="255454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charset="0"/>
                <a:ea typeface="Calibri" charset="0"/>
                <a:cs typeface="Calibri" charset="0"/>
                <a:sym typeface="Calibri" charset="0"/>
              </a:rPr>
              <a:t>*Filtering – to fill the missing values.</a:t>
            </a: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charset="0"/>
                <a:ea typeface="Calibri" charset="0"/>
                <a:cs typeface="Calibri" charset="0"/>
                <a:sym typeface="Calibri" charset="0"/>
              </a:rPr>
              <a:t>*Conditional formating- blank values.</a:t>
            </a: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charset="0"/>
                <a:ea typeface="Calibri" charset="0"/>
                <a:cs typeface="Calibri" charset="0"/>
                <a:sym typeface="Calibri" charset="0"/>
              </a:rPr>
              <a:t>*Using- Pivot table &amp; Chart.</a:t>
            </a:r>
            <a:endParaRPr lang="zh-CN" altLang="en-US" sz="32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64855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Dataset Description</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57" name="矩形"/>
          <p:cNvSpPr>
            <a:spLocks/>
          </p:cNvSpPr>
          <p:nvPr/>
        </p:nvSpPr>
        <p:spPr>
          <a:xfrm flipH="1">
            <a:off x="910757" y="1209577"/>
            <a:ext cx="8142166" cy="526297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Employee data set- Kaggle</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There are 26 features</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The important ten features are,</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 Employment ID</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*First name</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*Last name </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*Gender</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*Employee status</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*Employee type</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*Employee classification</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*Performance score</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*Current employee ratings</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 Business units</a:t>
            </a: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7082106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Aldrin joseph</cp:lastModifiedBy>
  <cp:revision>1</cp:revision>
  <dcterms:created xsi:type="dcterms:W3CDTF">2024-09-01T02:42:38Z</dcterms:created>
  <dcterms:modified xsi:type="dcterms:W3CDTF">2024-09-16T04:01:54Z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