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Raleway"/>
      <p:regular r:id="rId36"/>
      <p:bold r:id="rId37"/>
      <p:italic r:id="rId38"/>
      <p:boldItalic r:id="rId39"/>
    </p:embeddedFont>
    <p:embeddedFont>
      <p:font typeface="PT Sans Narrow"/>
      <p:regular r:id="rId40"/>
      <p:bold r:id="rId41"/>
    </p:embeddedFont>
    <p:embeddedFont>
      <p:font typeface="Montserrat"/>
      <p:regular r:id="rId42"/>
      <p:bold r:id="rId43"/>
      <p:italic r:id="rId44"/>
      <p:boldItalic r:id="rId45"/>
    </p:embeddedFont>
    <p:embeddedFont>
      <p:font typeface="Lato"/>
      <p:regular r:id="rId46"/>
      <p:bold r:id="rId47"/>
      <p:italic r:id="rId48"/>
      <p:boldItalic r:id="rId49"/>
    </p:embeddedFont>
    <p:embeddedFont>
      <p:font typeface="Rubik"/>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3CCC7A-0952-4BCB-B4A4-29B19FF16AB2}">
  <a:tblStyle styleId="{853CCC7A-0952-4BCB-B4A4-29B19FF16AB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B0E5E6A-FEBD-4DF1-827E-B086BC440198}"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9FBEDDD-3B02-4FF1-8396-33C4A15B5959}"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42" Type="http://schemas.openxmlformats.org/officeDocument/2006/relationships/font" Target="fonts/Montserrat-regular.fntdata"/><Relationship Id="rId41" Type="http://schemas.openxmlformats.org/officeDocument/2006/relationships/font" Target="fonts/PTSansNarrow-bold.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ubik-bold.fntdata"/><Relationship Id="rId50" Type="http://schemas.openxmlformats.org/officeDocument/2006/relationships/font" Target="fonts/Rubik-regular.fntdata"/><Relationship Id="rId53" Type="http://schemas.openxmlformats.org/officeDocument/2006/relationships/font" Target="fonts/Rubik-boldItalic.fntdata"/><Relationship Id="rId52" Type="http://schemas.openxmlformats.org/officeDocument/2006/relationships/font" Target="fonts/Rubik-italic.fntdata"/><Relationship Id="rId11" Type="http://schemas.openxmlformats.org/officeDocument/2006/relationships/slide" Target="slides/slide6.xml"/><Relationship Id="rId55" Type="http://schemas.openxmlformats.org/officeDocument/2006/relationships/font" Target="fonts/OpenSans-bold.fntdata"/><Relationship Id="rId10" Type="http://schemas.openxmlformats.org/officeDocument/2006/relationships/slide" Target="slides/slide5.xml"/><Relationship Id="rId54" Type="http://schemas.openxmlformats.org/officeDocument/2006/relationships/font" Target="fonts/OpenSans-regular.fntdata"/><Relationship Id="rId13" Type="http://schemas.openxmlformats.org/officeDocument/2006/relationships/slide" Target="slides/slide8.xml"/><Relationship Id="rId57" Type="http://schemas.openxmlformats.org/officeDocument/2006/relationships/font" Target="fonts/OpenSans-boldItalic.fntdata"/><Relationship Id="rId12" Type="http://schemas.openxmlformats.org/officeDocument/2006/relationships/slide" Target="slides/slide7.xml"/><Relationship Id="rId56"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85a859a7a_0_5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85a859a7a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85a859a7a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85a859a7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85a859a7a_0_5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85a859a7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b90d82ff2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b90d82ff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b90d82ff2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b90d82ff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b90d82ff2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b90d82f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85a859a7a_0_5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85a859a7a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b90d82ff2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b90d82ff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b90d82ff2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b90d82ff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b90d82ff2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b90d82ff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85a859a7a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85a859a7a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85a859a7a_0_5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85a859a7a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85a859a7a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85a859a7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b90d82ff2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b90d82ff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b90d82ff2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b90d82ff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f2cb74169bdd49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f2cb74169bdd49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6f2cb74169bdd49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f2cb74169bdd49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b90d82ff2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b90d82ff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b90d82ff2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b90d82ff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b90d82ff2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b90d82ff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b90d82ff2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b90d82ff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b90d82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9b90d82f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85a859a7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985a859a7a_0_5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8a369225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98a3692253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85a859a7a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85a859a7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85a859a7a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85a859a7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 name="Shape 59"/>
        <p:cNvGrpSpPr/>
        <p:nvPr/>
      </p:nvGrpSpPr>
      <p:grpSpPr>
        <a:xfrm>
          <a:off x="0" y="0"/>
          <a:ext cx="0" cy="0"/>
          <a:chOff x="0" y="0"/>
          <a:chExt cx="0" cy="0"/>
        </a:xfrm>
      </p:grpSpPr>
      <p:sp>
        <p:nvSpPr>
          <p:cNvPr id="60" name="Google Shape;60;p14"/>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he calendar on a table stacked on top of notebooks" id="61" name="Google Shape;61;p14"/>
          <p:cNvPicPr preferRelativeResize="0"/>
          <p:nvPr/>
        </p:nvPicPr>
        <p:blipFill rotWithShape="1">
          <a:blip r:embed="rId3">
            <a:alphaModFix amt="50000"/>
          </a:blip>
          <a:srcRect b="-1" l="0" r="-2" t="15727"/>
          <a:stretch/>
        </p:blipFill>
        <p:spPr>
          <a:xfrm>
            <a:off x="20" y="1"/>
            <a:ext cx="12191980" cy="6857999"/>
          </a:xfrm>
          <a:prstGeom prst="rect">
            <a:avLst/>
          </a:prstGeom>
          <a:noFill/>
          <a:ln>
            <a:noFill/>
          </a:ln>
        </p:spPr>
      </p:pic>
      <p:sp>
        <p:nvSpPr>
          <p:cNvPr id="62" name="Google Shape;62;p14"/>
          <p:cNvSpPr txBox="1"/>
          <p:nvPr>
            <p:ph type="ctrTitle"/>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100"/>
              <a:buFont typeface="Calibri"/>
              <a:buNone/>
            </a:pPr>
            <a:r>
              <a:rPr lang="en-US" sz="5100">
                <a:solidFill>
                  <a:srgbClr val="FFFFFF"/>
                </a:solidFill>
              </a:rPr>
              <a:t>Assessing the Efficacy of Automated Timetable Scheduling: A Case Study at the University of Ibadan.</a:t>
            </a:r>
            <a:endParaRPr sz="5100">
              <a:solidFill>
                <a:srgbClr val="FFFFFF"/>
              </a:solidFill>
            </a:endParaRPr>
          </a:p>
        </p:txBody>
      </p:sp>
      <p:sp>
        <p:nvSpPr>
          <p:cNvPr id="63" name="Google Shape;63;p14"/>
          <p:cNvSpPr txBox="1"/>
          <p:nvPr>
            <p:ph idx="1" type="subTitle"/>
          </p:nvPr>
        </p:nvSpPr>
        <p:spPr>
          <a:xfrm>
            <a:off x="1524000" y="4801829"/>
            <a:ext cx="9144000" cy="10983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rgbClr val="FFFFFF"/>
              </a:buClr>
              <a:buSzPts val="1500"/>
              <a:buNone/>
            </a:pPr>
            <a:br>
              <a:rPr lang="en-US" sz="2412">
                <a:solidFill>
                  <a:schemeClr val="lt1"/>
                </a:solidFill>
              </a:rPr>
            </a:br>
            <a:r>
              <a:rPr lang="en-US" sz="2412">
                <a:solidFill>
                  <a:schemeClr val="lt1"/>
                </a:solidFill>
              </a:rPr>
              <a:t>Joseph Adebowale, Ifeoluwa Akinwusi,</a:t>
            </a:r>
            <a:br>
              <a:rPr lang="en-US" sz="2412">
                <a:solidFill>
                  <a:schemeClr val="lt1"/>
                </a:solidFill>
              </a:rPr>
            </a:br>
            <a:r>
              <a:rPr lang="en-US" sz="2412">
                <a:solidFill>
                  <a:schemeClr val="lt1"/>
                </a:solidFill>
              </a:rPr>
              <a:t>Akinfolarin Akinrinola</a:t>
            </a:r>
            <a:endParaRPr sz="2412">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2"/>
                                        </p:tgtEl>
                                        <p:attrNameLst>
                                          <p:attrName>style.visibility</p:attrName>
                                        </p:attrNameLst>
                                      </p:cBhvr>
                                      <p:to>
                                        <p:strVal val="visible"/>
                                      </p:to>
                                    </p:set>
                                    <p:animEffect filter="fade" transition="in">
                                      <p:cBhvr>
                                        <p:cTn dur="4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1297500" y="393750"/>
            <a:ext cx="10266300" cy="133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4800">
                <a:solidFill>
                  <a:schemeClr val="accent1"/>
                </a:solidFill>
                <a:latin typeface="PT Sans Narrow"/>
                <a:ea typeface="PT Sans Narrow"/>
                <a:cs typeface="PT Sans Narrow"/>
                <a:sym typeface="PT Sans Narrow"/>
              </a:rPr>
              <a:t>Methodology - Data Collection Method</a:t>
            </a:r>
            <a:endParaRPr sz="2400">
              <a:solidFill>
                <a:schemeClr val="dk1"/>
              </a:solidFill>
              <a:latin typeface="Montserrat"/>
              <a:ea typeface="Montserrat"/>
              <a:cs typeface="Montserrat"/>
              <a:sym typeface="Montserrat"/>
            </a:endParaRPr>
          </a:p>
        </p:txBody>
      </p:sp>
      <p:sp>
        <p:nvSpPr>
          <p:cNvPr id="151" name="Google Shape;151;p23"/>
          <p:cNvSpPr txBox="1"/>
          <p:nvPr/>
        </p:nvSpPr>
        <p:spPr>
          <a:xfrm>
            <a:off x="1297500" y="2367181"/>
            <a:ext cx="1068900" cy="11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Montserrat"/>
                <a:ea typeface="Montserrat"/>
                <a:cs typeface="Montserrat"/>
                <a:sym typeface="Montserrat"/>
              </a:rPr>
              <a:t>01</a:t>
            </a:r>
            <a:endParaRPr>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152" name="Google Shape;152;p23"/>
          <p:cNvSpPr txBox="1"/>
          <p:nvPr/>
        </p:nvSpPr>
        <p:spPr>
          <a:xfrm>
            <a:off x="2366447" y="2367227"/>
            <a:ext cx="8572200" cy="118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700" u="sng">
                <a:solidFill>
                  <a:schemeClr val="dk1"/>
                </a:solidFill>
                <a:latin typeface="Calibri"/>
                <a:ea typeface="Calibri"/>
                <a:cs typeface="Calibri"/>
                <a:sym typeface="Calibri"/>
              </a:rPr>
              <a:t>System requirements</a:t>
            </a:r>
            <a:r>
              <a:rPr lang="en-US" sz="1700">
                <a:solidFill>
                  <a:schemeClr val="dk1"/>
                </a:solidFill>
                <a:latin typeface="Calibri"/>
                <a:ea typeface="Calibri"/>
                <a:cs typeface="Calibri"/>
                <a:sym typeface="Calibri"/>
              </a:rPr>
              <a:t> will be gathered through focus group interviews with department timetable officers. This method is chosen for its ability to elicit comprehensive insights into both hard and soft constraints, ensuring a thorough understanding of the automated system's specifications.</a:t>
            </a:r>
            <a:br>
              <a:rPr lang="en-US" sz="1700">
                <a:solidFill>
                  <a:schemeClr val="dk1"/>
                </a:solidFill>
                <a:latin typeface="Calibri"/>
                <a:ea typeface="Calibri"/>
                <a:cs typeface="Calibri"/>
                <a:sym typeface="Calibri"/>
              </a:rPr>
            </a:br>
            <a:endParaRPr sz="1700">
              <a:solidFill>
                <a:schemeClr val="dk1"/>
              </a:solidFill>
              <a:latin typeface="Calibri"/>
              <a:ea typeface="Calibri"/>
              <a:cs typeface="Calibri"/>
              <a:sym typeface="Calibri"/>
            </a:endParaRPr>
          </a:p>
        </p:txBody>
      </p:sp>
      <p:sp>
        <p:nvSpPr>
          <p:cNvPr id="153" name="Google Shape;153;p23"/>
          <p:cNvSpPr txBox="1"/>
          <p:nvPr/>
        </p:nvSpPr>
        <p:spPr>
          <a:xfrm>
            <a:off x="1297500" y="3704597"/>
            <a:ext cx="1068900" cy="11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Montserrat"/>
                <a:ea typeface="Montserrat"/>
                <a:cs typeface="Montserrat"/>
                <a:sym typeface="Montserrat"/>
              </a:rPr>
              <a:t>02</a:t>
            </a:r>
            <a:endParaRPr>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154" name="Google Shape;154;p23"/>
          <p:cNvSpPr txBox="1"/>
          <p:nvPr/>
        </p:nvSpPr>
        <p:spPr>
          <a:xfrm>
            <a:off x="2366447" y="3704643"/>
            <a:ext cx="8572200" cy="118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700" u="sng">
                <a:solidFill>
                  <a:schemeClr val="dk1"/>
                </a:solidFill>
                <a:latin typeface="Calibri"/>
                <a:ea typeface="Calibri"/>
                <a:cs typeface="Calibri"/>
                <a:sym typeface="Calibri"/>
              </a:rPr>
              <a:t>Historical Examination Timetable Data: </a:t>
            </a:r>
            <a:r>
              <a:rPr lang="en-US" sz="1700">
                <a:solidFill>
                  <a:schemeClr val="dk1"/>
                </a:solidFill>
                <a:latin typeface="Calibri"/>
                <a:ea typeface="Calibri"/>
                <a:cs typeface="Calibri"/>
                <a:sym typeface="Calibri"/>
              </a:rPr>
              <a:t>Timetable data spanning from 2019 to 2022 will be collected to evaluate the system's performance over multiple academic years. This historical data provides a basis for comparative analysis and enables the identification of long-term trends and patterns.</a:t>
            </a:r>
            <a:endParaRPr sz="1700">
              <a:solidFill>
                <a:schemeClr val="dk1"/>
              </a:solidFill>
              <a:latin typeface="Calibri"/>
              <a:ea typeface="Calibri"/>
              <a:cs typeface="Calibri"/>
              <a:sym typeface="Calibri"/>
            </a:endParaRPr>
          </a:p>
          <a:p>
            <a:pPr indent="0" lvl="0" marL="0" rtl="0" algn="l">
              <a:lnSpc>
                <a:spcPct val="115000"/>
              </a:lnSpc>
              <a:spcBef>
                <a:spcPts val="0"/>
              </a:spcBef>
              <a:spcAft>
                <a:spcPts val="1600"/>
              </a:spcAft>
              <a:buNone/>
            </a:pPr>
            <a:r>
              <a:t/>
            </a:r>
            <a:endParaRPr sz="1300">
              <a:solidFill>
                <a:schemeClr val="dk1"/>
              </a:solidFill>
              <a:latin typeface="Lato"/>
              <a:ea typeface="Lato"/>
              <a:cs typeface="Lato"/>
              <a:sym typeface="Lato"/>
            </a:endParaRPr>
          </a:p>
        </p:txBody>
      </p:sp>
      <p:sp>
        <p:nvSpPr>
          <p:cNvPr id="155" name="Google Shape;155;p23"/>
          <p:cNvSpPr txBox="1"/>
          <p:nvPr/>
        </p:nvSpPr>
        <p:spPr>
          <a:xfrm>
            <a:off x="1297500" y="5042050"/>
            <a:ext cx="1068900" cy="11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Montserrat"/>
                <a:ea typeface="Montserrat"/>
                <a:cs typeface="Montserrat"/>
                <a:sym typeface="Montserrat"/>
              </a:rPr>
              <a:t>03</a:t>
            </a:r>
            <a:endParaRPr sz="1300">
              <a:solidFill>
                <a:schemeClr val="dk1"/>
              </a:solidFill>
            </a:endParaRPr>
          </a:p>
        </p:txBody>
      </p:sp>
      <p:sp>
        <p:nvSpPr>
          <p:cNvPr id="156" name="Google Shape;156;p23"/>
          <p:cNvSpPr txBox="1"/>
          <p:nvPr/>
        </p:nvSpPr>
        <p:spPr>
          <a:xfrm>
            <a:off x="2366447" y="5042077"/>
            <a:ext cx="8572200" cy="118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700" u="sng">
                <a:solidFill>
                  <a:schemeClr val="dk1"/>
                </a:solidFill>
                <a:latin typeface="Calibri"/>
                <a:ea typeface="Calibri"/>
                <a:cs typeface="Calibri"/>
                <a:sym typeface="Calibri"/>
              </a:rPr>
              <a:t>System performance data</a:t>
            </a:r>
            <a:r>
              <a:rPr lang="en-US" sz="1700">
                <a:solidFill>
                  <a:schemeClr val="dk1"/>
                </a:solidFill>
                <a:latin typeface="Calibri"/>
                <a:ea typeface="Calibri"/>
                <a:cs typeface="Calibri"/>
                <a:sym typeface="Calibri"/>
              </a:rPr>
              <a:t> will be collected through predefined metrics integrated into the automated system. This method ensures real-time and objective data on processing time, resource utilization, and conflict resolution, contributing to an accurate evaluation of the system's efficiency.</a:t>
            </a:r>
            <a:endParaRPr sz="1700">
              <a:solidFill>
                <a:schemeClr val="dk1"/>
              </a:solidFill>
              <a:latin typeface="Calibri"/>
              <a:ea typeface="Calibri"/>
              <a:cs typeface="Calibri"/>
              <a:sym typeface="Calibri"/>
            </a:endParaRPr>
          </a:p>
          <a:p>
            <a:pPr indent="0" lvl="0" marL="0" rtl="0" algn="l">
              <a:lnSpc>
                <a:spcPct val="115000"/>
              </a:lnSpc>
              <a:spcBef>
                <a:spcPts val="0"/>
              </a:spcBef>
              <a:spcAft>
                <a:spcPts val="160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114599" y="31855"/>
            <a:ext cx="9072600" cy="1177500"/>
          </a:xfrm>
          <a:prstGeom prst="rect">
            <a:avLst/>
          </a:prstGeom>
          <a:noFill/>
          <a:ln>
            <a:noFill/>
          </a:ln>
        </p:spPr>
        <p:txBody>
          <a:bodyPr anchorCtr="0" anchor="t" bIns="34275" lIns="68575" spcFirstLastPara="1" rIns="68575" wrap="square" tIns="34275">
            <a:spAutoFit/>
          </a:bodyPr>
          <a:lstStyle/>
          <a:p>
            <a:pPr indent="0" lvl="0" marL="0" rtl="0" algn="l">
              <a:lnSpc>
                <a:spcPct val="90000"/>
              </a:lnSpc>
              <a:spcBef>
                <a:spcPts val="0"/>
              </a:spcBef>
              <a:spcAft>
                <a:spcPts val="0"/>
              </a:spcAft>
              <a:buNone/>
            </a:pPr>
            <a:r>
              <a:rPr b="1" lang="en-US" sz="4800">
                <a:solidFill>
                  <a:schemeClr val="accent1"/>
                </a:solidFill>
                <a:latin typeface="PT Sans Narrow"/>
                <a:ea typeface="PT Sans Narrow"/>
                <a:cs typeface="PT Sans Narrow"/>
                <a:sym typeface="PT Sans Narrow"/>
              </a:rPr>
              <a:t>Methodology - Data Collection Method</a:t>
            </a:r>
            <a:endParaRPr b="1" sz="4800">
              <a:solidFill>
                <a:schemeClr val="accent1"/>
              </a:solidFill>
              <a:latin typeface="PT Sans Narrow"/>
              <a:ea typeface="PT Sans Narrow"/>
              <a:cs typeface="PT Sans Narrow"/>
              <a:sym typeface="PT Sans Narrow"/>
            </a:endParaRPr>
          </a:p>
          <a:p>
            <a:pPr indent="0" lvl="0" marL="0" marR="0" rtl="0" algn="l">
              <a:lnSpc>
                <a:spcPct val="80000"/>
              </a:lnSpc>
              <a:spcBef>
                <a:spcPts val="0"/>
              </a:spcBef>
              <a:spcAft>
                <a:spcPts val="0"/>
              </a:spcAft>
              <a:buSzPts val="1100"/>
              <a:buNone/>
            </a:pPr>
            <a:r>
              <a:t/>
            </a:r>
            <a:endParaRPr sz="3600">
              <a:solidFill>
                <a:srgbClr val="3A3838"/>
              </a:solidFill>
              <a:latin typeface="Rubik"/>
              <a:ea typeface="Rubik"/>
              <a:cs typeface="Rubik"/>
              <a:sym typeface="Rubik"/>
            </a:endParaRPr>
          </a:p>
        </p:txBody>
      </p:sp>
      <p:sp>
        <p:nvSpPr>
          <p:cNvPr id="162" name="Google Shape;162;p24"/>
          <p:cNvSpPr txBox="1"/>
          <p:nvPr/>
        </p:nvSpPr>
        <p:spPr>
          <a:xfrm>
            <a:off x="575550" y="828025"/>
            <a:ext cx="10498500" cy="970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US" sz="2000">
                <a:solidFill>
                  <a:schemeClr val="dk2"/>
                </a:solidFill>
              </a:rPr>
              <a:t>SYSTEM REQUIREMENTS (Collected through Focus Group Interview) </a:t>
            </a:r>
            <a:endParaRPr sz="2000">
              <a:solidFill>
                <a:schemeClr val="dk2"/>
              </a:solidFill>
            </a:endParaRPr>
          </a:p>
        </p:txBody>
      </p:sp>
      <p:graphicFrame>
        <p:nvGraphicFramePr>
          <p:cNvPr id="163" name="Google Shape;163;p24"/>
          <p:cNvGraphicFramePr/>
          <p:nvPr/>
        </p:nvGraphicFramePr>
        <p:xfrm>
          <a:off x="668238" y="1335200"/>
          <a:ext cx="3000000" cy="3000000"/>
        </p:xfrm>
        <a:graphic>
          <a:graphicData uri="http://schemas.openxmlformats.org/drawingml/2006/table">
            <a:tbl>
              <a:tblPr>
                <a:noFill/>
                <a:tableStyleId>{1B0E5E6A-FEBD-4DF1-827E-B086BC440198}</a:tableStyleId>
              </a:tblPr>
              <a:tblGrid>
                <a:gridCol w="5061400"/>
                <a:gridCol w="6164550"/>
              </a:tblGrid>
              <a:tr h="32490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Category</a:t>
                      </a:r>
                      <a:endParaRPr b="1">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Interview Question </a:t>
                      </a:r>
                      <a:endParaRPr b="1">
                        <a:latin typeface="Times New Roman"/>
                        <a:ea typeface="Times New Roman"/>
                        <a:cs typeface="Times New Roman"/>
                        <a:sym typeface="Times New Roman"/>
                      </a:endParaRPr>
                    </a:p>
                  </a:txBody>
                  <a:tcPr marT="63500" marB="63500" marR="63500" marL="63500"/>
                </a:tc>
              </a:tr>
              <a:tr h="8214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General Understanding</a:t>
                      </a:r>
                      <a:endParaRPr b="1"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How would you describe the current process of generating examination timetables within your department?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Can you highlight any specific challenges or pain points experienced in the manual timetable creation process?</a:t>
                      </a:r>
                      <a:endParaRPr sz="1200">
                        <a:latin typeface="Times New Roman"/>
                        <a:ea typeface="Times New Roman"/>
                        <a:cs typeface="Times New Roman"/>
                        <a:sym typeface="Times New Roman"/>
                      </a:endParaRPr>
                    </a:p>
                  </a:txBody>
                  <a:tcPr marT="63500" marB="63500" marR="63500" marL="63500"/>
                </a:tc>
              </a:tr>
              <a:tr h="8214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User Needs and Preferences</a:t>
                      </a:r>
                      <a:endParaRPr b="1"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What features or functionalities do you believe are essential for an effective automated examination timetable generation system?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Are there any specific preferences or requirements your department has that should be considered in the system design?</a:t>
                      </a:r>
                      <a:endParaRPr sz="1200">
                        <a:latin typeface="Times New Roman"/>
                        <a:ea typeface="Times New Roman"/>
                        <a:cs typeface="Times New Roman"/>
                        <a:sym typeface="Times New Roman"/>
                      </a:endParaRPr>
                    </a:p>
                  </a:txBody>
                  <a:tcPr marT="63500" marB="63500" marR="63500" marL="63500"/>
                </a:tc>
              </a:tr>
              <a:tr h="8214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Constraints and Rules	</a:t>
                      </a:r>
                      <a:endParaRPr b="1"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What are the critical constraints or rules that must be adhered to in the examination timetable creation process?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Are there any department-specific rules or constraints that the system needs to accommodate?</a:t>
                      </a:r>
                      <a:endParaRPr sz="1200">
                        <a:latin typeface="Times New Roman"/>
                        <a:ea typeface="Times New Roman"/>
                        <a:cs typeface="Times New Roman"/>
                        <a:sym typeface="Times New Roman"/>
                      </a:endParaRPr>
                    </a:p>
                  </a:txBody>
                  <a:tcPr marT="63500" marB="63500" marR="63500" marL="63500"/>
                </a:tc>
              </a:tr>
              <a:tr h="8214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Data Input and Integration</a:t>
                      </a:r>
                      <a:endParaRPr b="1"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How do you currently gather and input data for the examination timetable creation?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Are there any existing systems or databases that the automated system should integrate with for seamless data transfer?</a:t>
                      </a:r>
                      <a:endParaRPr sz="1200">
                        <a:latin typeface="Times New Roman"/>
                        <a:ea typeface="Times New Roman"/>
                        <a:cs typeface="Times New Roman"/>
                        <a:sym typeface="Times New Roman"/>
                      </a:endParaRPr>
                    </a:p>
                  </a:txBody>
                  <a:tcPr marT="63500" marB="63500" marR="63500" marL="63500"/>
                </a:tc>
              </a:tr>
              <a:tr h="8214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Flexibility and Adaptability	</a:t>
                      </a:r>
                      <a:endParaRPr b="1"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How important is flexibility in adjusting the timetable to accommodate unexpected changes or constraints?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Are there scenarios where manual intervention may still be required, and if so, under what circumstances?</a:t>
                      </a:r>
                      <a:endParaRPr sz="1200">
                        <a:latin typeface="Times New Roman"/>
                        <a:ea typeface="Times New Roman"/>
                        <a:cs typeface="Times New Roman"/>
                        <a:sym typeface="Times New Roman"/>
                      </a:endParaRPr>
                    </a:p>
                  </a:txBody>
                  <a:tcPr marT="63500" marB="63500" marR="63500" marL="63500"/>
                </a:tc>
              </a:tr>
              <a:tr h="8214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User Interface and Experience	</a:t>
                      </a:r>
                      <a:endParaRPr b="1"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What are the key considerations for a user-friendly interface for department timetable officers?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sz="1200">
                          <a:latin typeface="Times New Roman"/>
                          <a:ea typeface="Times New Roman"/>
                          <a:cs typeface="Times New Roman"/>
                          <a:sym typeface="Times New Roman"/>
                        </a:rPr>
                        <a:t>How do you envision interacting with the automated system, and what features would facilitate ease of use?</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4800">
                <a:solidFill>
                  <a:srgbClr val="980000"/>
                </a:solidFill>
                <a:latin typeface="PT Sans Narrow"/>
                <a:ea typeface="PT Sans Narrow"/>
                <a:cs typeface="PT Sans Narrow"/>
                <a:sym typeface="PT Sans Narrow"/>
              </a:rPr>
              <a:t>Methodology - Analysis Methods</a:t>
            </a:r>
            <a:endParaRPr b="1" sz="4800">
              <a:solidFill>
                <a:srgbClr val="98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980000"/>
              </a:solidFill>
            </a:endParaRPr>
          </a:p>
        </p:txBody>
      </p:sp>
      <p:graphicFrame>
        <p:nvGraphicFramePr>
          <p:cNvPr id="169" name="Google Shape;169;p25"/>
          <p:cNvGraphicFramePr/>
          <p:nvPr/>
        </p:nvGraphicFramePr>
        <p:xfrm>
          <a:off x="674100" y="2541200"/>
          <a:ext cx="3000000" cy="3000000"/>
        </p:xfrm>
        <a:graphic>
          <a:graphicData uri="http://schemas.openxmlformats.org/drawingml/2006/table">
            <a:tbl>
              <a:tblPr>
                <a:noFill/>
                <a:tableStyleId>{09FBEDDD-3B02-4FF1-8396-33C4A15B5959}</a:tableStyleId>
              </a:tblPr>
              <a:tblGrid>
                <a:gridCol w="3647900"/>
                <a:gridCol w="3647900"/>
                <a:gridCol w="3647900"/>
              </a:tblGrid>
              <a:tr h="1344650">
                <a:tc>
                  <a:txBody>
                    <a:bodyPr/>
                    <a:lstStyle/>
                    <a:p>
                      <a:pPr indent="0" lvl="0" marL="0" rtl="0" algn="l">
                        <a:lnSpc>
                          <a:spcPct val="115000"/>
                        </a:lnSpc>
                        <a:spcBef>
                          <a:spcPts val="0"/>
                        </a:spcBef>
                        <a:spcAft>
                          <a:spcPts val="0"/>
                        </a:spcAft>
                        <a:buNone/>
                      </a:pPr>
                      <a:r>
                        <a:rPr lang="en-US" sz="3000">
                          <a:latin typeface="Calibri"/>
                          <a:ea typeface="Calibri"/>
                          <a:cs typeface="Calibri"/>
                          <a:sym typeface="Calibri"/>
                        </a:rPr>
                        <a:t>CONTENT ANALYSIS</a:t>
                      </a:r>
                      <a:endParaRPr sz="30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COMPARATIVE ANALYSIS</a:t>
                      </a:r>
                      <a:endParaRPr sz="30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3000">
                          <a:latin typeface="Calibri"/>
                          <a:ea typeface="Calibri"/>
                          <a:cs typeface="Calibri"/>
                          <a:sym typeface="Calibri"/>
                        </a:rPr>
                        <a:t>QUALITY ANALYSIS</a:t>
                      </a:r>
                      <a:endParaRPr sz="3000">
                        <a:latin typeface="Calibri"/>
                        <a:ea typeface="Calibri"/>
                        <a:cs typeface="Calibri"/>
                        <a:sym typeface="Calibri"/>
                      </a:endParaRPr>
                    </a:p>
                  </a:txBody>
                  <a:tcPr marT="91425" marB="91425" marR="91425" marL="91425"/>
                </a:tc>
              </a:tr>
              <a:tr h="1344650">
                <a:tc>
                  <a:txBody>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Content analysis will be employed to extract functional and non-functional requirements from the requirement gathered from stakeholder. The utilization of UML (Unified Modeling Language) and the implementation through the waterfall model are justified for their systematic and structured approach, ensuring clarity in representing system requirements and facilitating a step-by-step development process.</a:t>
                      </a:r>
                      <a:endParaRPr>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Comparative analysis will be utilized to assess specific performance metrics between the automated system and the manual method. This approach involves the definition of control variables which will be used to compare the results generated by the system to historic timetable data.</a:t>
                      </a:r>
                      <a:endParaRPr>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Quality analysis, conducted through a survey, aims to measure stakeholder perceptions of system quality. Variables such as reliability, usability, flexibility, and correctness will be assessed. This method provides valuable insights into the subjective experiences and satisfaction levels of key stakeholders.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800">
                <a:solidFill>
                  <a:srgbClr val="980000"/>
                </a:solidFill>
                <a:latin typeface="PT Sans Narrow"/>
                <a:ea typeface="PT Sans Narrow"/>
                <a:cs typeface="PT Sans Narrow"/>
                <a:sym typeface="PT Sans Narrow"/>
              </a:rPr>
              <a:t>Methodology - Analysis Methods (Water Fall)</a:t>
            </a:r>
            <a:endParaRPr/>
          </a:p>
        </p:txBody>
      </p:sp>
      <p:pic>
        <p:nvPicPr>
          <p:cNvPr id="175" name="Google Shape;175;p26"/>
          <p:cNvPicPr preferRelativeResize="0"/>
          <p:nvPr/>
        </p:nvPicPr>
        <p:blipFill>
          <a:blip r:embed="rId3">
            <a:alphaModFix/>
          </a:blip>
          <a:stretch>
            <a:fillRect/>
          </a:stretch>
        </p:blipFill>
        <p:spPr>
          <a:xfrm>
            <a:off x="2316363" y="1995450"/>
            <a:ext cx="7559275" cy="433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b="1" lang="en-US" sz="4800">
                <a:solidFill>
                  <a:srgbClr val="980000"/>
                </a:solidFill>
                <a:latin typeface="PT Sans Narrow"/>
                <a:ea typeface="PT Sans Narrow"/>
                <a:cs typeface="PT Sans Narrow"/>
                <a:sym typeface="PT Sans Narrow"/>
              </a:rPr>
              <a:t>Methodology - Analysis Methods (MVC Architecture)</a:t>
            </a:r>
            <a:endParaRPr b="1" sz="4800">
              <a:solidFill>
                <a:srgbClr val="980000"/>
              </a:solidFill>
              <a:latin typeface="PT Sans Narrow"/>
              <a:ea typeface="PT Sans Narrow"/>
              <a:cs typeface="PT Sans Narrow"/>
              <a:sym typeface="PT Sans Narrow"/>
            </a:endParaRPr>
          </a:p>
        </p:txBody>
      </p:sp>
      <p:pic>
        <p:nvPicPr>
          <p:cNvPr id="181" name="Google Shape;181;p27"/>
          <p:cNvPicPr preferRelativeResize="0"/>
          <p:nvPr/>
        </p:nvPicPr>
        <p:blipFill>
          <a:blip r:embed="rId3">
            <a:alphaModFix/>
          </a:blip>
          <a:stretch>
            <a:fillRect/>
          </a:stretch>
        </p:blipFill>
        <p:spPr>
          <a:xfrm>
            <a:off x="3186275" y="1790325"/>
            <a:ext cx="4762500" cy="447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4800">
                <a:solidFill>
                  <a:srgbClr val="980000"/>
                </a:solidFill>
                <a:latin typeface="PT Sans Narrow"/>
                <a:ea typeface="PT Sans Narrow"/>
                <a:cs typeface="PT Sans Narrow"/>
                <a:sym typeface="PT Sans Narrow"/>
              </a:rPr>
              <a:t>Methodology - Analysis Methods</a:t>
            </a:r>
            <a:endParaRPr b="1" sz="4800">
              <a:solidFill>
                <a:srgbClr val="98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980000"/>
              </a:solidFill>
            </a:endParaRPr>
          </a:p>
        </p:txBody>
      </p:sp>
      <p:graphicFrame>
        <p:nvGraphicFramePr>
          <p:cNvPr id="187" name="Google Shape;187;p28"/>
          <p:cNvGraphicFramePr/>
          <p:nvPr/>
        </p:nvGraphicFramePr>
        <p:xfrm>
          <a:off x="544925" y="1356100"/>
          <a:ext cx="3000000" cy="3000000"/>
        </p:xfrm>
        <a:graphic>
          <a:graphicData uri="http://schemas.openxmlformats.org/drawingml/2006/table">
            <a:tbl>
              <a:tblPr>
                <a:noFill/>
                <a:tableStyleId>{1B0E5E6A-FEBD-4DF1-827E-B086BC440198}</a:tableStyleId>
              </a:tblPr>
              <a:tblGrid>
                <a:gridCol w="1220875"/>
                <a:gridCol w="9982425"/>
              </a:tblGrid>
              <a:tr h="1270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ID</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Description</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accurately replicate the manual process of generating examination timetables, including room allocations, faculty preferences, and time constraints.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provide an automated conflict resolution mechanism to address challenges related to resource conflicts, such as overlapping schedules for shared facilities.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include features for automated scheduling, considering factors like faculty preferences, room capacities, and course-specific constraints.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allow customization based on department preferences, providing configurable options for defining soft constraints such as priorities, and preferences.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enforce constraints and rules, such as maximum consecutive hours for examinations, minimum gaps between exams, and adherence to university policies.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offer an intuitive web-based interface for department timetable officers to input examination data, with features like drag-and-drop functionality and real-time validation.</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integrate seamlessly with existing university systems, including student course registration portal systems ensuring accurate and timely data transfer.</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allow real-time adjustments to the timetable to accommodate unforeseen changes or constraints, with notifications and alerts for conflicting schedules.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provide accessible support resources, including a knowledge base, FAQs, and a dedicated helpdesk, to assist users in adapting to the new system.</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implement access control and ensure that only department and faculty officers are able to add new soft constraints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F11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system shall automatically cater for and report students with conflicting examination schedules for manual consideration. </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a:blip r:embed="rId3">
            <a:alphaModFix/>
          </a:blip>
          <a:stretch>
            <a:fillRect/>
          </a:stretch>
        </p:blipFill>
        <p:spPr>
          <a:xfrm>
            <a:off x="2633100" y="2203950"/>
            <a:ext cx="6300500" cy="2892775"/>
          </a:xfrm>
          <a:prstGeom prst="rect">
            <a:avLst/>
          </a:prstGeom>
          <a:noFill/>
          <a:ln>
            <a:noFill/>
          </a:ln>
        </p:spPr>
      </p:pic>
      <p:sp>
        <p:nvSpPr>
          <p:cNvPr id="193" name="Google Shape;193;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800">
                <a:solidFill>
                  <a:srgbClr val="980000"/>
                </a:solidFill>
                <a:latin typeface="PT Sans Narrow"/>
                <a:ea typeface="PT Sans Narrow"/>
                <a:cs typeface="PT Sans Narrow"/>
                <a:sym typeface="PT Sans Narrow"/>
              </a:rPr>
              <a:t>Methodology - Analysis Methods (Mind Map)</a:t>
            </a:r>
            <a:endParaRPr b="1" sz="4800">
              <a:solidFill>
                <a:srgbClr val="980000"/>
              </a:solidFill>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0"/>
          <p:cNvPicPr preferRelativeResize="0"/>
          <p:nvPr/>
        </p:nvPicPr>
        <p:blipFill>
          <a:blip r:embed="rId3">
            <a:alphaModFix/>
          </a:blip>
          <a:stretch>
            <a:fillRect/>
          </a:stretch>
        </p:blipFill>
        <p:spPr>
          <a:xfrm>
            <a:off x="894975" y="984200"/>
            <a:ext cx="10079803" cy="5873798"/>
          </a:xfrm>
          <a:prstGeom prst="rect">
            <a:avLst/>
          </a:prstGeom>
          <a:noFill/>
          <a:ln>
            <a:noFill/>
          </a:ln>
        </p:spPr>
      </p:pic>
      <p:sp>
        <p:nvSpPr>
          <p:cNvPr id="199" name="Google Shape;199;p30"/>
          <p:cNvSpPr txBox="1"/>
          <p:nvPr>
            <p:ph type="title"/>
          </p:nvPr>
        </p:nvSpPr>
        <p:spPr>
          <a:xfrm>
            <a:off x="838200" y="-1332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800">
                <a:solidFill>
                  <a:srgbClr val="980000"/>
                </a:solidFill>
                <a:latin typeface="PT Sans Narrow"/>
                <a:ea typeface="PT Sans Narrow"/>
                <a:cs typeface="PT Sans Narrow"/>
                <a:sym typeface="PT Sans Narrow"/>
              </a:rPr>
              <a:t>Methodology - Analysis Methods (ER Diagram)</a:t>
            </a:r>
            <a:endParaRPr b="1" sz="4800">
              <a:solidFill>
                <a:srgbClr val="980000"/>
              </a:solidFill>
              <a:latin typeface="PT Sans Narrow"/>
              <a:ea typeface="PT Sans Narrow"/>
              <a:cs typeface="PT Sans Narrow"/>
              <a:sym typeface="PT Sans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2780600" y="1581150"/>
            <a:ext cx="6943725" cy="3695700"/>
          </a:xfrm>
          <a:prstGeom prst="rect">
            <a:avLst/>
          </a:prstGeom>
          <a:noFill/>
          <a:ln>
            <a:noFill/>
          </a:ln>
        </p:spPr>
      </p:pic>
      <p:sp>
        <p:nvSpPr>
          <p:cNvPr id="205" name="Google Shape;205;p31"/>
          <p:cNvSpPr txBox="1"/>
          <p:nvPr>
            <p:ph type="title"/>
          </p:nvPr>
        </p:nvSpPr>
        <p:spPr>
          <a:xfrm>
            <a:off x="782800" y="1768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800">
                <a:solidFill>
                  <a:srgbClr val="980000"/>
                </a:solidFill>
                <a:latin typeface="PT Sans Narrow"/>
                <a:ea typeface="PT Sans Narrow"/>
                <a:cs typeface="PT Sans Narrow"/>
                <a:sym typeface="PT Sans Narrow"/>
              </a:rPr>
              <a:t>Methodology - Analysis Methods (ER Diagram)</a:t>
            </a:r>
            <a:endParaRPr b="1" sz="4800">
              <a:solidFill>
                <a:srgbClr val="980000"/>
              </a:solidFill>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2"/>
          <p:cNvPicPr preferRelativeResize="0"/>
          <p:nvPr/>
        </p:nvPicPr>
        <p:blipFill>
          <a:blip r:embed="rId3">
            <a:alphaModFix/>
          </a:blip>
          <a:stretch>
            <a:fillRect/>
          </a:stretch>
        </p:blipFill>
        <p:spPr>
          <a:xfrm>
            <a:off x="564025" y="1731925"/>
            <a:ext cx="5580251" cy="3695700"/>
          </a:xfrm>
          <a:prstGeom prst="rect">
            <a:avLst/>
          </a:prstGeom>
          <a:noFill/>
          <a:ln>
            <a:noFill/>
          </a:ln>
        </p:spPr>
      </p:pic>
      <p:pic>
        <p:nvPicPr>
          <p:cNvPr id="211" name="Google Shape;211;p32"/>
          <p:cNvPicPr preferRelativeResize="0"/>
          <p:nvPr/>
        </p:nvPicPr>
        <p:blipFill>
          <a:blip r:embed="rId4">
            <a:alphaModFix/>
          </a:blip>
          <a:stretch>
            <a:fillRect/>
          </a:stretch>
        </p:blipFill>
        <p:spPr>
          <a:xfrm>
            <a:off x="6387751" y="1634350"/>
            <a:ext cx="5598924" cy="2979949"/>
          </a:xfrm>
          <a:prstGeom prst="rect">
            <a:avLst/>
          </a:prstGeom>
          <a:noFill/>
          <a:ln>
            <a:noFill/>
          </a:ln>
        </p:spPr>
      </p:pic>
      <p:sp>
        <p:nvSpPr>
          <p:cNvPr id="212" name="Google Shape;212;p32"/>
          <p:cNvSpPr txBox="1"/>
          <p:nvPr>
            <p:ph type="title"/>
          </p:nvPr>
        </p:nvSpPr>
        <p:spPr>
          <a:xfrm>
            <a:off x="838200" y="-1332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800">
                <a:solidFill>
                  <a:srgbClr val="980000"/>
                </a:solidFill>
                <a:latin typeface="PT Sans Narrow"/>
                <a:ea typeface="PT Sans Narrow"/>
                <a:cs typeface="PT Sans Narrow"/>
                <a:sym typeface="PT Sans Narrow"/>
              </a:rPr>
              <a:t>Methodology - Analysis Methods (ER Diagram)</a:t>
            </a:r>
            <a:endParaRPr b="1" sz="4800">
              <a:solidFill>
                <a:srgbClr val="980000"/>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15"/>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70" name="Google Shape;70;p15"/>
          <p:cNvSpPr/>
          <p:nvPr/>
        </p:nvSpPr>
        <p:spPr>
          <a:xfrm>
            <a:off x="865953" y="1634502"/>
            <a:ext cx="1045159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15"/>
          <p:cNvSpPr/>
          <p:nvPr/>
        </p:nvSpPr>
        <p:spPr>
          <a:xfrm flipH="1" rot="10800000">
            <a:off x="841248" y="1538176"/>
            <a:ext cx="1873457" cy="109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72" name="Google Shape;72;p15"/>
          <p:cNvGrpSpPr/>
          <p:nvPr/>
        </p:nvGrpSpPr>
        <p:grpSpPr>
          <a:xfrm>
            <a:off x="838200" y="1926797"/>
            <a:ext cx="10515600" cy="4356460"/>
            <a:chOff x="0" y="531"/>
            <a:chExt cx="10515600" cy="4356460"/>
          </a:xfrm>
        </p:grpSpPr>
        <p:sp>
          <p:nvSpPr>
            <p:cNvPr id="73" name="Google Shape;73;p15"/>
            <p:cNvSpPr/>
            <p:nvPr/>
          </p:nvSpPr>
          <p:spPr>
            <a:xfrm>
              <a:off x="0" y="531"/>
              <a:ext cx="10515600" cy="1244702"/>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76522" y="280590"/>
              <a:ext cx="684586" cy="68458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1437631" y="531"/>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437631" y="531"/>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lt1"/>
                  </a:solidFill>
                  <a:latin typeface="Calibri"/>
                  <a:ea typeface="Calibri"/>
                  <a:cs typeface="Calibri"/>
                  <a:sym typeface="Calibri"/>
                </a:rPr>
                <a:t>Timetable scheduling significantly influences the daily lives of students and faculty, yet the traditional manual approach is fraught with complexities.</a:t>
              </a:r>
              <a:endParaRPr>
                <a:solidFill>
                  <a:schemeClr val="lt1"/>
                </a:solidFill>
              </a:endParaRPr>
            </a:p>
          </p:txBody>
        </p:sp>
        <p:sp>
          <p:nvSpPr>
            <p:cNvPr id="77" name="Google Shape;77;p15"/>
            <p:cNvSpPr/>
            <p:nvPr/>
          </p:nvSpPr>
          <p:spPr>
            <a:xfrm>
              <a:off x="0" y="1556410"/>
              <a:ext cx="10515600" cy="1244702"/>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76522" y="1836468"/>
              <a:ext cx="684586" cy="68458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437631" y="1556410"/>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437631" y="1556410"/>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Our research focuses on "Assessing the Efficacy of Automated Timetable Scheduling: A Case Study at the University of Ibadan."</a:t>
              </a:r>
              <a:endParaRPr/>
            </a:p>
          </p:txBody>
        </p:sp>
        <p:sp>
          <p:nvSpPr>
            <p:cNvPr id="81" name="Google Shape;81;p15"/>
            <p:cNvSpPr/>
            <p:nvPr/>
          </p:nvSpPr>
          <p:spPr>
            <a:xfrm>
              <a:off x="0" y="3112289"/>
              <a:ext cx="10515600" cy="1244702"/>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76522" y="3392347"/>
              <a:ext cx="684586" cy="68458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437631" y="3112289"/>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1437631" y="3112289"/>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Join us as we explore the challenges, solutions, and the dynamic setting of the University in this examination of automated timetable scheduling.</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3"/>
          <p:cNvPicPr preferRelativeResize="0"/>
          <p:nvPr/>
        </p:nvPicPr>
        <p:blipFill>
          <a:blip r:embed="rId3">
            <a:alphaModFix/>
          </a:blip>
          <a:stretch>
            <a:fillRect/>
          </a:stretch>
        </p:blipFill>
        <p:spPr>
          <a:xfrm>
            <a:off x="-401175" y="-371175"/>
            <a:ext cx="7011125" cy="7562874"/>
          </a:xfrm>
          <a:prstGeom prst="rect">
            <a:avLst/>
          </a:prstGeom>
          <a:noFill/>
          <a:ln>
            <a:noFill/>
          </a:ln>
        </p:spPr>
      </p:pic>
      <p:sp>
        <p:nvSpPr>
          <p:cNvPr id="218" name="Google Shape;218;p33"/>
          <p:cNvSpPr txBox="1"/>
          <p:nvPr/>
        </p:nvSpPr>
        <p:spPr>
          <a:xfrm>
            <a:off x="7666400" y="1398838"/>
            <a:ext cx="3868800" cy="3999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i="1" lang="en-US" sz="1200" u="sng">
                <a:solidFill>
                  <a:srgbClr val="434343"/>
                </a:solidFill>
                <a:latin typeface="Times New Roman"/>
                <a:ea typeface="Times New Roman"/>
                <a:cs typeface="Times New Roman"/>
                <a:sym typeface="Times New Roman"/>
              </a:rPr>
              <a:t>UML Sequence Chart</a:t>
            </a:r>
            <a:endParaRPr i="1" sz="1200" u="sng">
              <a:solidFill>
                <a:srgbClr val="434343"/>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i="1" sz="1200">
              <a:solidFill>
                <a:srgbClr val="434343"/>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200000"/>
              </a:lnSpc>
              <a:spcBef>
                <a:spcPts val="0"/>
              </a:spcBef>
              <a:spcAft>
                <a:spcPts val="0"/>
              </a:spcAft>
              <a:buClr>
                <a:schemeClr val="dk1"/>
              </a:buClr>
              <a:buSzPts val="1100"/>
              <a:buFont typeface="Arial"/>
              <a:buNone/>
            </a:pPr>
            <a:r>
              <a:rPr b="1" i="1" lang="en-US" sz="2800">
                <a:latin typeface="Calibri"/>
                <a:ea typeface="Calibri"/>
                <a:cs typeface="Calibri"/>
                <a:sym typeface="Calibri"/>
              </a:rPr>
              <a:t>Conclusion and Summary</a:t>
            </a:r>
            <a:endParaRPr sz="2800">
              <a:latin typeface="Calibri"/>
              <a:ea typeface="Calibri"/>
              <a:cs typeface="Calibri"/>
              <a:sym typeface="Calibri"/>
            </a:endParaRPr>
          </a:p>
        </p:txBody>
      </p:sp>
      <p:sp>
        <p:nvSpPr>
          <p:cNvPr id="224" name="Google Shape;224;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dk1"/>
                </a:solidFill>
                <a:latin typeface="Calibri"/>
                <a:ea typeface="Calibri"/>
                <a:cs typeface="Calibri"/>
                <a:sym typeface="Calibri"/>
              </a:rPr>
              <a:t>This chapter presents a robust methodology designed to rigorously evaluate the automated examination timetable generation system at the University of Ibadan. The chosen methods align with the research objectives, ensuring a thorough and insightful analysis of the system's effectiveness. The subsequent chapters will delve into the findings and implications derived from the implemented methodology.</a:t>
            </a:r>
            <a:endParaRPr sz="25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200000"/>
              </a:lnSpc>
              <a:spcBef>
                <a:spcPts val="0"/>
              </a:spcBef>
              <a:spcAft>
                <a:spcPts val="0"/>
              </a:spcAft>
              <a:buClr>
                <a:schemeClr val="dk1"/>
              </a:buClr>
              <a:buSzPts val="1100"/>
              <a:buFont typeface="Arial"/>
              <a:buNone/>
            </a:pPr>
            <a:r>
              <a:rPr b="1" i="1" lang="en-US" sz="2800">
                <a:latin typeface="Calibri"/>
                <a:ea typeface="Calibri"/>
                <a:cs typeface="Calibri"/>
                <a:sym typeface="Calibri"/>
              </a:rPr>
              <a:t> Limitations and Shortcomings</a:t>
            </a:r>
            <a:endParaRPr i="1" sz="2800">
              <a:latin typeface="Calibri"/>
              <a:ea typeface="Calibri"/>
              <a:cs typeface="Calibri"/>
              <a:sym typeface="Calibri"/>
            </a:endParaRPr>
          </a:p>
        </p:txBody>
      </p:sp>
      <p:sp>
        <p:nvSpPr>
          <p:cNvPr id="230" name="Google Shape;230;p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dk1"/>
                </a:solidFill>
                <a:latin typeface="Calibri"/>
                <a:ea typeface="Calibri"/>
                <a:cs typeface="Calibri"/>
                <a:sym typeface="Calibri"/>
              </a:rPr>
              <a:t>While every effort is made to ensure a comprehensive assessment, limitations include potential biases in stakeholder feedback, reliance on historical data accuracy, and the dynamic nature of university timetabling, which may introduce unforeseen variables.</a:t>
            </a:r>
            <a:endParaRPr sz="25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a:t>
            </a:r>
            <a:r>
              <a:rPr lang="en-US"/>
              <a:t>Implementation</a:t>
            </a:r>
            <a:r>
              <a:rPr lang="en-US"/>
              <a:t>)</a:t>
            </a:r>
            <a:endParaRPr/>
          </a:p>
        </p:txBody>
      </p:sp>
      <p:pic>
        <p:nvPicPr>
          <p:cNvPr id="236" name="Google Shape;236;p36"/>
          <p:cNvPicPr preferRelativeResize="0"/>
          <p:nvPr/>
        </p:nvPicPr>
        <p:blipFill>
          <a:blip r:embed="rId3">
            <a:alphaModFix/>
          </a:blip>
          <a:stretch>
            <a:fillRect/>
          </a:stretch>
        </p:blipFill>
        <p:spPr>
          <a:xfrm>
            <a:off x="351275" y="1690825"/>
            <a:ext cx="5943600" cy="3019425"/>
          </a:xfrm>
          <a:prstGeom prst="rect">
            <a:avLst/>
          </a:prstGeom>
          <a:noFill/>
          <a:ln>
            <a:noFill/>
          </a:ln>
        </p:spPr>
      </p:pic>
      <p:pic>
        <p:nvPicPr>
          <p:cNvPr id="237" name="Google Shape;237;p36"/>
          <p:cNvPicPr preferRelativeResize="0"/>
          <p:nvPr/>
        </p:nvPicPr>
        <p:blipFill>
          <a:blip r:embed="rId4">
            <a:alphaModFix/>
          </a:blip>
          <a:stretch>
            <a:fillRect/>
          </a:stretch>
        </p:blipFill>
        <p:spPr>
          <a:xfrm>
            <a:off x="6447275" y="1843225"/>
            <a:ext cx="5592325" cy="28409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(Implementation)</a:t>
            </a:r>
            <a:endParaRPr/>
          </a:p>
        </p:txBody>
      </p:sp>
      <p:pic>
        <p:nvPicPr>
          <p:cNvPr id="243" name="Google Shape;243;p37"/>
          <p:cNvPicPr preferRelativeResize="0"/>
          <p:nvPr/>
        </p:nvPicPr>
        <p:blipFill>
          <a:blip r:embed="rId3">
            <a:alphaModFix/>
          </a:blip>
          <a:stretch>
            <a:fillRect/>
          </a:stretch>
        </p:blipFill>
        <p:spPr>
          <a:xfrm>
            <a:off x="1935325" y="1905000"/>
            <a:ext cx="8660299" cy="444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(Implementation)</a:t>
            </a:r>
            <a:endParaRPr/>
          </a:p>
        </p:txBody>
      </p:sp>
      <p:pic>
        <p:nvPicPr>
          <p:cNvPr id="249" name="Google Shape;249;p38"/>
          <p:cNvPicPr preferRelativeResize="0"/>
          <p:nvPr/>
        </p:nvPicPr>
        <p:blipFill>
          <a:blip r:embed="rId3">
            <a:alphaModFix/>
          </a:blip>
          <a:stretch>
            <a:fillRect/>
          </a:stretch>
        </p:blipFill>
        <p:spPr>
          <a:xfrm>
            <a:off x="1590175" y="1690825"/>
            <a:ext cx="9011650" cy="4621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(Implementation)</a:t>
            </a:r>
            <a:endParaRPr/>
          </a:p>
        </p:txBody>
      </p:sp>
      <p:pic>
        <p:nvPicPr>
          <p:cNvPr id="255" name="Google Shape;255;p39"/>
          <p:cNvPicPr preferRelativeResize="0"/>
          <p:nvPr/>
        </p:nvPicPr>
        <p:blipFill>
          <a:blip r:embed="rId3">
            <a:alphaModFix/>
          </a:blip>
          <a:stretch>
            <a:fillRect/>
          </a:stretch>
        </p:blipFill>
        <p:spPr>
          <a:xfrm>
            <a:off x="1290025" y="1690825"/>
            <a:ext cx="9611949" cy="4929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a:t>
            </a:r>
            <a:r>
              <a:rPr lang="en-US"/>
              <a:t>Accuracy </a:t>
            </a:r>
            <a:r>
              <a:rPr lang="en-US"/>
              <a:t>Analysis)</a:t>
            </a:r>
            <a:endParaRPr/>
          </a:p>
        </p:txBody>
      </p:sp>
      <p:pic>
        <p:nvPicPr>
          <p:cNvPr id="261" name="Google Shape;261;p40"/>
          <p:cNvPicPr preferRelativeResize="0"/>
          <p:nvPr/>
        </p:nvPicPr>
        <p:blipFill>
          <a:blip r:embed="rId3">
            <a:alphaModFix/>
          </a:blip>
          <a:stretch>
            <a:fillRect/>
          </a:stretch>
        </p:blipFill>
        <p:spPr>
          <a:xfrm>
            <a:off x="2807050" y="1690825"/>
            <a:ext cx="5715000" cy="371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(Time Analysis)</a:t>
            </a:r>
            <a:endParaRPr/>
          </a:p>
        </p:txBody>
      </p:sp>
      <p:pic>
        <p:nvPicPr>
          <p:cNvPr id="267" name="Google Shape;267;p41"/>
          <p:cNvPicPr preferRelativeResize="0"/>
          <p:nvPr/>
        </p:nvPicPr>
        <p:blipFill>
          <a:blip r:embed="rId3">
            <a:alphaModFix/>
          </a:blip>
          <a:stretch>
            <a:fillRect/>
          </a:stretch>
        </p:blipFill>
        <p:spPr>
          <a:xfrm>
            <a:off x="3442050" y="1690825"/>
            <a:ext cx="5715000" cy="3714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Results (</a:t>
            </a:r>
            <a:r>
              <a:rPr lang="en-US"/>
              <a:t>Resource</a:t>
            </a:r>
            <a:r>
              <a:rPr lang="en-US"/>
              <a:t> Analysis)</a:t>
            </a:r>
            <a:endParaRPr/>
          </a:p>
        </p:txBody>
      </p:sp>
      <p:pic>
        <p:nvPicPr>
          <p:cNvPr id="273" name="Google Shape;273;p42"/>
          <p:cNvPicPr preferRelativeResize="0"/>
          <p:nvPr/>
        </p:nvPicPr>
        <p:blipFill>
          <a:blip r:embed="rId3">
            <a:alphaModFix/>
          </a:blip>
          <a:stretch>
            <a:fillRect/>
          </a:stretch>
        </p:blipFill>
        <p:spPr>
          <a:xfrm>
            <a:off x="3397950" y="1799125"/>
            <a:ext cx="5715000" cy="371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igital financial graph" id="90" name="Google Shape;90;p16"/>
          <p:cNvPicPr preferRelativeResize="0"/>
          <p:nvPr/>
        </p:nvPicPr>
        <p:blipFill rotWithShape="1">
          <a:blip r:embed="rId3">
            <a:alphaModFix amt="40000"/>
          </a:blip>
          <a:srcRect b="-2" l="0" r="-2" t="0"/>
          <a:stretch/>
        </p:blipFill>
        <p:spPr>
          <a:xfrm>
            <a:off x="20" y="10"/>
            <a:ext cx="12191979" cy="6857990"/>
          </a:xfrm>
          <a:prstGeom prst="rect">
            <a:avLst/>
          </a:prstGeom>
          <a:noFill/>
          <a:ln>
            <a:noFill/>
          </a:ln>
        </p:spPr>
      </p:pic>
      <p:sp>
        <p:nvSpPr>
          <p:cNvPr id="91" name="Google Shape;91;p16"/>
          <p:cNvSpPr txBox="1"/>
          <p:nvPr>
            <p:ph type="title"/>
          </p:nvPr>
        </p:nvSpPr>
        <p:spPr>
          <a:xfrm>
            <a:off x="841249" y="941832"/>
            <a:ext cx="10506456"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000"/>
              <a:buFont typeface="Calibri"/>
              <a:buNone/>
            </a:pPr>
            <a:r>
              <a:rPr lang="en-US" sz="5000">
                <a:solidFill>
                  <a:schemeClr val="lt1"/>
                </a:solidFill>
              </a:rPr>
              <a:t>AIM &amp; Objectives</a:t>
            </a:r>
            <a:endParaRPr sz="5000">
              <a:solidFill>
                <a:schemeClr val="lt1"/>
              </a:solidFill>
            </a:endParaRPr>
          </a:p>
        </p:txBody>
      </p:sp>
      <p:sp>
        <p:nvSpPr>
          <p:cNvPr id="92" name="Google Shape;92;p16"/>
          <p:cNvSpPr/>
          <p:nvPr/>
        </p:nvSpPr>
        <p:spPr>
          <a:xfrm rot="5400000">
            <a:off x="1120140"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16"/>
          <p:cNvSpPr/>
          <p:nvPr/>
        </p:nvSpPr>
        <p:spPr>
          <a:xfrm>
            <a:off x="841248" y="3241202"/>
            <a:ext cx="10506456"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16"/>
          <p:cNvSpPr txBox="1"/>
          <p:nvPr>
            <p:ph idx="1" type="body"/>
          </p:nvPr>
        </p:nvSpPr>
        <p:spPr>
          <a:xfrm>
            <a:off x="841248" y="3502152"/>
            <a:ext cx="10506456" cy="2670048"/>
          </a:xfrm>
          <a:prstGeom prst="rect">
            <a:avLst/>
          </a:prstGeom>
          <a:noFill/>
          <a:ln>
            <a:noFill/>
          </a:ln>
        </p:spPr>
        <p:txBody>
          <a:bodyPr anchorCtr="0" anchor="t" bIns="45700" lIns="91425" spcFirstLastPara="1" rIns="91425" wrap="square" tIns="45700">
            <a:normAutofit fontScale="92500" lnSpcReduction="20000"/>
          </a:bodyPr>
          <a:lstStyle/>
          <a:p>
            <a:pPr indent="0" lvl="0" marL="228600" rtl="0" algn="l">
              <a:spcBef>
                <a:spcPts val="0"/>
              </a:spcBef>
              <a:spcAft>
                <a:spcPts val="0"/>
              </a:spcAft>
              <a:buNone/>
            </a:pPr>
            <a:r>
              <a:rPr lang="en-US" sz="1600">
                <a:solidFill>
                  <a:schemeClr val="lt1"/>
                </a:solidFill>
              </a:rPr>
              <a:t>Assess the efficacy of automated examination timetabling in a real world setting </a:t>
            </a:r>
            <a:endParaRPr sz="1600">
              <a:solidFill>
                <a:schemeClr val="lt1"/>
              </a:solidFill>
            </a:endParaRPr>
          </a:p>
          <a:p>
            <a:pPr indent="0" lvl="0" marL="228600" rtl="0" algn="l">
              <a:spcBef>
                <a:spcPts val="0"/>
              </a:spcBef>
              <a:spcAft>
                <a:spcPts val="0"/>
              </a:spcAft>
              <a:buClr>
                <a:schemeClr val="dk1"/>
              </a:buClr>
              <a:buSzPct val="68750"/>
              <a:buFont typeface="Arial"/>
              <a:buNone/>
            </a:pPr>
            <a:r>
              <a:t/>
            </a:r>
            <a:endParaRPr sz="1600">
              <a:solidFill>
                <a:schemeClr val="lt1"/>
              </a:solidFill>
            </a:endParaRPr>
          </a:p>
          <a:p>
            <a:pPr indent="0" lvl="0" marL="228600" rtl="0" algn="l">
              <a:lnSpc>
                <a:spcPct val="90000"/>
              </a:lnSpc>
              <a:spcBef>
                <a:spcPts val="0"/>
              </a:spcBef>
              <a:spcAft>
                <a:spcPts val="0"/>
              </a:spcAft>
              <a:buNone/>
            </a:pPr>
            <a:br>
              <a:rPr lang="en-US" sz="1600">
                <a:solidFill>
                  <a:schemeClr val="lt1"/>
                </a:solidFill>
              </a:rPr>
            </a:br>
            <a:r>
              <a:rPr b="1" lang="en-US" sz="1600">
                <a:solidFill>
                  <a:schemeClr val="lt1"/>
                </a:solidFill>
              </a:rPr>
              <a:t>Our Objectives:</a:t>
            </a:r>
            <a:endParaRPr b="1" sz="1600">
              <a:solidFill>
                <a:schemeClr val="lt1"/>
              </a:solidFill>
            </a:endParaRPr>
          </a:p>
          <a:p>
            <a:pPr indent="0" lvl="0" marL="228600" rtl="0" algn="l">
              <a:lnSpc>
                <a:spcPct val="90000"/>
              </a:lnSpc>
              <a:spcBef>
                <a:spcPts val="0"/>
              </a:spcBef>
              <a:spcAft>
                <a:spcPts val="0"/>
              </a:spcAft>
              <a:buNone/>
            </a:pPr>
            <a:r>
              <a:t/>
            </a:r>
            <a:endParaRPr sz="1600">
              <a:solidFill>
                <a:schemeClr val="lt1"/>
              </a:solidFill>
            </a:endParaRPr>
          </a:p>
          <a:p>
            <a:pPr indent="-220980" lvl="0" marL="685800" rtl="0" algn="l">
              <a:lnSpc>
                <a:spcPct val="90000"/>
              </a:lnSpc>
              <a:spcBef>
                <a:spcPts val="1000"/>
              </a:spcBef>
              <a:spcAft>
                <a:spcPts val="0"/>
              </a:spcAft>
              <a:buClr>
                <a:schemeClr val="lt1"/>
              </a:buClr>
              <a:buSzPct val="100000"/>
              <a:buChar char="●"/>
            </a:pPr>
            <a:r>
              <a:rPr lang="en-US" sz="1600">
                <a:solidFill>
                  <a:schemeClr val="lt1"/>
                </a:solidFill>
              </a:rPr>
              <a:t>To implement generational genetic </a:t>
            </a:r>
            <a:r>
              <a:rPr lang="en-US" sz="1600">
                <a:solidFill>
                  <a:schemeClr val="lt1"/>
                </a:solidFill>
              </a:rPr>
              <a:t>algorithm</a:t>
            </a:r>
            <a:endParaRPr sz="1600">
              <a:solidFill>
                <a:schemeClr val="lt1"/>
              </a:solidFill>
            </a:endParaRPr>
          </a:p>
          <a:p>
            <a:pPr indent="-220980" lvl="0" marL="685800" rtl="0" algn="l">
              <a:lnSpc>
                <a:spcPct val="90000"/>
              </a:lnSpc>
              <a:spcBef>
                <a:spcPts val="1000"/>
              </a:spcBef>
              <a:spcAft>
                <a:spcPts val="0"/>
              </a:spcAft>
              <a:buClr>
                <a:schemeClr val="lt1"/>
              </a:buClr>
              <a:buSzPct val="100000"/>
              <a:buChar char="●"/>
            </a:pPr>
            <a:r>
              <a:rPr lang="en-US" sz="1600">
                <a:solidFill>
                  <a:schemeClr val="lt1"/>
                </a:solidFill>
              </a:rPr>
              <a:t>Design  and Implement  a web-based </a:t>
            </a:r>
            <a:r>
              <a:rPr lang="en-US" sz="1600">
                <a:solidFill>
                  <a:schemeClr val="lt1"/>
                </a:solidFill>
              </a:rPr>
              <a:t>interface</a:t>
            </a:r>
            <a:r>
              <a:rPr lang="en-US" sz="1600">
                <a:solidFill>
                  <a:schemeClr val="lt1"/>
                </a:solidFill>
              </a:rPr>
              <a:t> to expose the </a:t>
            </a:r>
            <a:r>
              <a:rPr lang="en-US" sz="1600">
                <a:solidFill>
                  <a:schemeClr val="lt1"/>
                </a:solidFill>
              </a:rPr>
              <a:t>algorithm for use</a:t>
            </a:r>
            <a:r>
              <a:rPr lang="en-US" sz="1600">
                <a:solidFill>
                  <a:schemeClr val="lt1"/>
                </a:solidFill>
              </a:rPr>
              <a:t> by stakeholder.</a:t>
            </a:r>
            <a:endParaRPr sz="1600">
              <a:solidFill>
                <a:schemeClr val="lt1"/>
              </a:solidFill>
            </a:endParaRPr>
          </a:p>
          <a:p>
            <a:pPr indent="-220980" lvl="0" marL="685800" rtl="0" algn="l">
              <a:lnSpc>
                <a:spcPct val="90000"/>
              </a:lnSpc>
              <a:spcBef>
                <a:spcPts val="1000"/>
              </a:spcBef>
              <a:spcAft>
                <a:spcPts val="0"/>
              </a:spcAft>
              <a:buClr>
                <a:schemeClr val="lt1"/>
              </a:buClr>
              <a:buSzPct val="100000"/>
              <a:buChar char="●"/>
            </a:pPr>
            <a:r>
              <a:rPr lang="en-US" sz="1600">
                <a:solidFill>
                  <a:schemeClr val="lt1"/>
                </a:solidFill>
              </a:rPr>
              <a:t>Evaluating the effectiveness of the automated system in terms of the quality of timetables generated.</a:t>
            </a:r>
            <a:endParaRPr sz="1600">
              <a:solidFill>
                <a:schemeClr val="lt1"/>
              </a:solidFill>
            </a:endParaRPr>
          </a:p>
          <a:p>
            <a:pPr indent="-220980" lvl="0" marL="685800" rtl="0" algn="l">
              <a:lnSpc>
                <a:spcPct val="90000"/>
              </a:lnSpc>
              <a:spcBef>
                <a:spcPts val="1000"/>
              </a:spcBef>
              <a:spcAft>
                <a:spcPts val="0"/>
              </a:spcAft>
              <a:buClr>
                <a:schemeClr val="lt1"/>
              </a:buClr>
              <a:buSzPct val="100000"/>
              <a:buChar char="●"/>
            </a:pPr>
            <a:r>
              <a:rPr lang="en-US" sz="1600">
                <a:solidFill>
                  <a:schemeClr val="lt1"/>
                </a:solidFill>
              </a:rPr>
              <a:t> Assessing the time efficiency of the automated examination timetable generation process.</a:t>
            </a:r>
            <a:endParaRPr sz="1600">
              <a:solidFill>
                <a:schemeClr val="lt1"/>
              </a:solidFill>
            </a:endParaRPr>
          </a:p>
          <a:p>
            <a:pPr indent="-220980" lvl="0" marL="685800" rtl="0" algn="l">
              <a:lnSpc>
                <a:spcPct val="90000"/>
              </a:lnSpc>
              <a:spcBef>
                <a:spcPts val="1000"/>
              </a:spcBef>
              <a:spcAft>
                <a:spcPts val="0"/>
              </a:spcAft>
              <a:buClr>
                <a:schemeClr val="lt1"/>
              </a:buClr>
              <a:buSzPct val="100000"/>
              <a:buChar char="●"/>
            </a:pPr>
            <a:r>
              <a:rPr lang="en-US" sz="1600">
                <a:solidFill>
                  <a:schemeClr val="lt1"/>
                </a:solidFill>
              </a:rPr>
              <a:t>Soliciting and analyzing stakeholder feedback on the automated system and the timetables it produces.</a:t>
            </a:r>
            <a:endParaRPr sz="1600">
              <a:solidFill>
                <a:schemeClr val="lt1"/>
              </a:solidFill>
            </a:endParaRPr>
          </a:p>
          <a:p>
            <a:pPr indent="-220980" lvl="0" marL="685800" rtl="0" algn="l">
              <a:lnSpc>
                <a:spcPct val="90000"/>
              </a:lnSpc>
              <a:spcBef>
                <a:spcPts val="1000"/>
              </a:spcBef>
              <a:spcAft>
                <a:spcPts val="0"/>
              </a:spcAft>
              <a:buClr>
                <a:schemeClr val="lt1"/>
              </a:buClr>
              <a:buSzPct val="100000"/>
              <a:buChar char="●"/>
            </a:pPr>
            <a:r>
              <a:rPr lang="en-US" sz="1600">
                <a:solidFill>
                  <a:schemeClr val="lt1"/>
                </a:solidFill>
              </a:rPr>
              <a:t>Recommend strategies to implement and deploy such a system in other universities.</a:t>
            </a:r>
            <a:endParaRPr sz="1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Limitations</a:t>
            </a:r>
            <a:endParaRPr/>
          </a:p>
        </p:txBody>
      </p:sp>
      <p:graphicFrame>
        <p:nvGraphicFramePr>
          <p:cNvPr id="279" name="Google Shape;279;p43"/>
          <p:cNvGraphicFramePr/>
          <p:nvPr/>
        </p:nvGraphicFramePr>
        <p:xfrm>
          <a:off x="2238375" y="1787600"/>
          <a:ext cx="3000000" cy="3000000"/>
        </p:xfrm>
        <a:graphic>
          <a:graphicData uri="http://schemas.openxmlformats.org/drawingml/2006/table">
            <a:tbl>
              <a:tblPr>
                <a:noFill/>
                <a:tableStyleId>{09FBEDDD-3B02-4FF1-8396-33C4A15B5959}</a:tableStyleId>
              </a:tblPr>
              <a:tblGrid>
                <a:gridCol w="2571750"/>
                <a:gridCol w="2571750"/>
                <a:gridCol w="2571750"/>
              </a:tblGrid>
              <a:tr h="381000">
                <a:tc>
                  <a:txBody>
                    <a:bodyPr/>
                    <a:lstStyle/>
                    <a:p>
                      <a:pPr indent="0" lvl="0" marL="0" rtl="0" algn="l">
                        <a:spcBef>
                          <a:spcPts val="0"/>
                        </a:spcBef>
                        <a:spcAft>
                          <a:spcPts val="0"/>
                        </a:spcAft>
                        <a:buNone/>
                      </a:pPr>
                      <a:r>
                        <a:rPr lang="en-US"/>
                        <a:t>Limitations of the Study	</a:t>
                      </a:r>
                      <a:endParaRPr/>
                    </a:p>
                  </a:txBody>
                  <a:tcPr marT="91425" marB="91425" marR="91425" marL="91425"/>
                </a:tc>
                <a:tc>
                  <a:txBody>
                    <a:bodyPr/>
                    <a:lstStyle/>
                    <a:p>
                      <a:pPr indent="0" lvl="0" marL="0" rtl="0" algn="l">
                        <a:spcBef>
                          <a:spcPts val="0"/>
                        </a:spcBef>
                        <a:spcAft>
                          <a:spcPts val="0"/>
                        </a:spcAft>
                        <a:buNone/>
                      </a:pPr>
                      <a:r>
                        <a:rPr lang="en-US"/>
                        <a:t>Description	</a:t>
                      </a:r>
                      <a:endParaRPr/>
                    </a:p>
                  </a:txBody>
                  <a:tcPr marT="91425" marB="91425" marR="91425" marL="91425"/>
                </a:tc>
                <a:tc>
                  <a:txBody>
                    <a:bodyPr/>
                    <a:lstStyle/>
                    <a:p>
                      <a:pPr indent="0" lvl="0" marL="0" rtl="0" algn="l">
                        <a:spcBef>
                          <a:spcPts val="0"/>
                        </a:spcBef>
                        <a:spcAft>
                          <a:spcPts val="0"/>
                        </a:spcAft>
                        <a:buNone/>
                      </a:pPr>
                      <a:r>
                        <a:rPr lang="en-US"/>
                        <a:t>Mitigation</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7"/>
          <p:cNvSpPr txBox="1"/>
          <p:nvPr>
            <p:ph type="title"/>
          </p:nvPr>
        </p:nvSpPr>
        <p:spPr>
          <a:xfrm>
            <a:off x="638881" y="417576"/>
            <a:ext cx="10909500" cy="124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sz="6600">
                <a:solidFill>
                  <a:schemeClr val="dk1"/>
                </a:solidFill>
                <a:latin typeface="Calibri"/>
                <a:ea typeface="Calibri"/>
                <a:cs typeface="Calibri"/>
                <a:sym typeface="Calibri"/>
              </a:rPr>
              <a:t>Review of Relevant Literature</a:t>
            </a:r>
            <a:endParaRPr/>
          </a:p>
        </p:txBody>
      </p:sp>
      <p:sp>
        <p:nvSpPr>
          <p:cNvPr id="101" name="Google Shape;101;p17"/>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102" name="Google Shape;102;p17"/>
          <p:cNvGraphicFramePr/>
          <p:nvPr/>
        </p:nvGraphicFramePr>
        <p:xfrm>
          <a:off x="321540" y="2035381"/>
          <a:ext cx="3000000" cy="3000000"/>
        </p:xfrm>
        <a:graphic>
          <a:graphicData uri="http://schemas.openxmlformats.org/drawingml/2006/table">
            <a:tbl>
              <a:tblPr bandRow="1" firstRow="1">
                <a:solidFill>
                  <a:srgbClr val="F2F2F2"/>
                </a:solidFill>
                <a:tableStyleId>{853CCC7A-0952-4BCB-B4A4-29B19FF16AB2}</a:tableStyleId>
              </a:tblPr>
              <a:tblGrid>
                <a:gridCol w="3234325"/>
                <a:gridCol w="2516575"/>
                <a:gridCol w="2552850"/>
                <a:gridCol w="3245150"/>
              </a:tblGrid>
              <a:tr h="451425">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Paper</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Key Insights</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Gap in Literature</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Progression</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r>
              <a:tr h="769525">
                <a:tc>
                  <a:txBody>
                    <a:bodyPr/>
                    <a:lstStyle/>
                    <a:p>
                      <a:pPr indent="0" lvl="0" marL="0" marR="0" rtl="0" algn="l">
                        <a:spcBef>
                          <a:spcPts val="0"/>
                        </a:spcBef>
                        <a:spcAft>
                          <a:spcPts val="0"/>
                        </a:spcAft>
                        <a:buClr>
                          <a:srgbClr val="000000"/>
                        </a:buClr>
                        <a:buSzPts val="1300"/>
                        <a:buFont typeface="Calibri"/>
                        <a:buNone/>
                      </a:pPr>
                      <a:r>
                        <a:rPr lang="en-US" sz="1300"/>
                        <a:t>Examination timetabling in British Universities: A survey by Burke et al. (1994)</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300"/>
                        <a:t>Explored the complexities of examination timetabling, laying the foundation for understanding diverse challenges.</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US" sz="1300"/>
                        <a:t>Recognized variations between and within institutions.</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US" sz="1300"/>
                        <a:t>Marked a critical point in comprehending nuances of university scheduling.</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960400">
                <a:tc>
                  <a:txBody>
                    <a:bodyPr/>
                    <a:lstStyle/>
                    <a:p>
                      <a:pPr indent="0" lvl="0" marL="0" marR="0" rtl="0" algn="l">
                        <a:spcBef>
                          <a:spcPts val="0"/>
                        </a:spcBef>
                        <a:spcAft>
                          <a:spcPts val="0"/>
                        </a:spcAft>
                        <a:buClr>
                          <a:schemeClr val="dk1"/>
                        </a:buClr>
                        <a:buSzPts val="1300"/>
                        <a:buFont typeface="Calibri"/>
                        <a:buNone/>
                      </a:pPr>
                      <a:r>
                        <a:rPr lang="en-US" sz="1300"/>
                        <a:t>A Genetic Algorithm Based University Timetabling System </a:t>
                      </a:r>
                      <a:r>
                        <a:rPr lang="en-US" sz="1300"/>
                        <a:t>Burke et al. (1996)	</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rPr lang="en-US" sz="1300"/>
                        <a:t>Genetic Algorithm Based University Timetabling System</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rPr lang="en-US" sz="1300"/>
                        <a:t>System was not used in real world setting </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spcBef>
                          <a:spcPts val="0"/>
                        </a:spcBef>
                        <a:spcAft>
                          <a:spcPts val="0"/>
                        </a:spcAft>
                        <a:buClr>
                          <a:schemeClr val="dk1"/>
                        </a:buClr>
                        <a:buSzPts val="1100"/>
                        <a:buFont typeface="Arial"/>
                        <a:buNone/>
                      </a:pPr>
                      <a:r>
                        <a:rPr lang="en-US" sz="1300"/>
                        <a:t>Provided valuable insights and methodologies for researchers</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1342150">
                <a:tc>
                  <a:txBody>
                    <a:bodyPr/>
                    <a:lstStyle/>
                    <a:p>
                      <a:pPr indent="0" lvl="0" marL="0" rtl="0" algn="l">
                        <a:spcBef>
                          <a:spcPts val="0"/>
                        </a:spcBef>
                        <a:spcAft>
                          <a:spcPts val="0"/>
                        </a:spcAft>
                        <a:buClr>
                          <a:schemeClr val="dk1"/>
                        </a:buClr>
                        <a:buSzPts val="1100"/>
                        <a:buFont typeface="Arial"/>
                        <a:buNone/>
                      </a:pPr>
                      <a:r>
                        <a:rPr lang="en-US" sz="1300"/>
                        <a:t>University Timetabling: Bridging the Gap between Research and Practice Barry McCollum (2006)</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spcBef>
                          <a:spcPts val="0"/>
                        </a:spcBef>
                        <a:spcAft>
                          <a:spcPts val="0"/>
                        </a:spcAft>
                        <a:buClr>
                          <a:schemeClr val="dk1"/>
                        </a:buClr>
                        <a:buSzPts val="1100"/>
                        <a:buFont typeface="Arial"/>
                        <a:buNone/>
                      </a:pPr>
                      <a:r>
                        <a:rPr lang="en-US" sz="1300"/>
                        <a:t>Emphasized the need to bridge the gap between timetabling research and educational requirements. Needed concrete solutions to integrate research and practice.</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spcBef>
                          <a:spcPts val="0"/>
                        </a:spcBef>
                        <a:spcAft>
                          <a:spcPts val="0"/>
                        </a:spcAft>
                        <a:buClr>
                          <a:schemeClr val="dk1"/>
                        </a:buClr>
                        <a:buSzPts val="1100"/>
                        <a:buFont typeface="Arial"/>
                        <a:buNone/>
                      </a:pPr>
                      <a:r>
                        <a:rPr lang="en-US" sz="1300"/>
                        <a:t>Pointed out the lack of algorithms capable of efficiently testing all possibilities.</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spcBef>
                          <a:spcPts val="0"/>
                        </a:spcBef>
                        <a:spcAft>
                          <a:spcPts val="0"/>
                        </a:spcAft>
                        <a:buClr>
                          <a:schemeClr val="dk1"/>
                        </a:buClr>
                        <a:buSzPts val="1100"/>
                        <a:buFont typeface="Arial"/>
                        <a:buNone/>
                      </a:pPr>
                      <a:r>
                        <a:rPr lang="en-US" sz="1300"/>
                        <a:t>Set the stage for a deeper exploration into identifying the gap and actively seeking ways to address it.</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8"/>
          <p:cNvSpPr txBox="1"/>
          <p:nvPr>
            <p:ph type="title"/>
          </p:nvPr>
        </p:nvSpPr>
        <p:spPr>
          <a:xfrm>
            <a:off x="638881" y="417576"/>
            <a:ext cx="10909500" cy="124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sz="6600">
                <a:solidFill>
                  <a:schemeClr val="dk1"/>
                </a:solidFill>
                <a:latin typeface="Calibri"/>
                <a:ea typeface="Calibri"/>
                <a:cs typeface="Calibri"/>
                <a:sym typeface="Calibri"/>
              </a:rPr>
              <a:t>Review of Relevant Literature</a:t>
            </a:r>
            <a:endParaRPr/>
          </a:p>
        </p:txBody>
      </p:sp>
      <p:sp>
        <p:nvSpPr>
          <p:cNvPr id="109" name="Google Shape;109;p18"/>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110" name="Google Shape;110;p18"/>
          <p:cNvGraphicFramePr/>
          <p:nvPr/>
        </p:nvGraphicFramePr>
        <p:xfrm>
          <a:off x="321540" y="2035381"/>
          <a:ext cx="3000000" cy="3000000"/>
        </p:xfrm>
        <a:graphic>
          <a:graphicData uri="http://schemas.openxmlformats.org/drawingml/2006/table">
            <a:tbl>
              <a:tblPr bandRow="1" firstRow="1">
                <a:solidFill>
                  <a:srgbClr val="F2F2F2"/>
                </a:solidFill>
                <a:tableStyleId>{853CCC7A-0952-4BCB-B4A4-29B19FF16AB2}</a:tableStyleId>
              </a:tblPr>
              <a:tblGrid>
                <a:gridCol w="3234325"/>
                <a:gridCol w="2516575"/>
                <a:gridCol w="2552850"/>
                <a:gridCol w="3245150"/>
              </a:tblGrid>
              <a:tr h="451425">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Paper</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Key Insights</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Gap in Literature</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Progression</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r>
              <a:tr h="769525">
                <a:tc>
                  <a:txBody>
                    <a:bodyPr/>
                    <a:lstStyle/>
                    <a:p>
                      <a:pPr indent="0" lvl="0" marL="0" marR="0" rtl="0" algn="l">
                        <a:spcBef>
                          <a:spcPts val="0"/>
                        </a:spcBef>
                        <a:spcAft>
                          <a:spcPts val="0"/>
                        </a:spcAft>
                        <a:buClr>
                          <a:srgbClr val="000000"/>
                        </a:buClr>
                        <a:buSzPts val="1300"/>
                        <a:buFont typeface="Calibri"/>
                        <a:buNone/>
                      </a:pPr>
                      <a:r>
                        <a:rPr lang="en-US" sz="1300"/>
                        <a:t>A survey of search methodologies and automated system development for examination timetabling. Qu et al. (2009)</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300"/>
                        <a:t>Surveyed search methodologies and automated system development for examination </a:t>
                      </a:r>
                      <a:r>
                        <a:rPr lang="en-US" sz="1300"/>
                        <a:t>timetabling</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US" sz="1300"/>
                        <a:t>Survey ws carried out on prevailing methodologies of that time </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US" sz="1300"/>
                        <a:t>Contributed to the evolution of automated systems in examination timetabling</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960400">
                <a:tc>
                  <a:txBody>
                    <a:bodyPr/>
                    <a:lstStyle/>
                    <a:p>
                      <a:pPr indent="0" lvl="0" marL="0" marR="0" rtl="0" algn="l">
                        <a:spcBef>
                          <a:spcPts val="0"/>
                        </a:spcBef>
                        <a:spcAft>
                          <a:spcPts val="0"/>
                        </a:spcAft>
                        <a:buClr>
                          <a:schemeClr val="dk1"/>
                        </a:buClr>
                        <a:buSzPts val="1300"/>
                        <a:buFont typeface="Calibri"/>
                        <a:buNone/>
                      </a:pPr>
                      <a:r>
                        <a:rPr lang="en-US" sz="1300"/>
                        <a:t>A review on genetic algorithm: past, present, and future Kumar et al. (2010)</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rPr lang="en-US" sz="1300"/>
                        <a:t>Reviewed genetic algorithms, spanning past, present, and future	</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spcBef>
                          <a:spcPts val="0"/>
                        </a:spcBef>
                        <a:spcAft>
                          <a:spcPts val="0"/>
                        </a:spcAft>
                        <a:buClr>
                          <a:schemeClr val="dk1"/>
                        </a:buClr>
                        <a:buSzPts val="1100"/>
                        <a:buFont typeface="Arial"/>
                        <a:buNone/>
                      </a:pPr>
                      <a:r>
                        <a:rPr lang="en-US" sz="1300"/>
                        <a:t>Enriched understanding of historical development and future prospects of genetic algorithms</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1342150">
                <a:tc>
                  <a:txBody>
                    <a:bodyPr/>
                    <a:lstStyle/>
                    <a:p>
                      <a:pPr indent="0" lvl="0" marL="0" marR="0" rtl="0" algn="l">
                        <a:spcBef>
                          <a:spcPts val="0"/>
                        </a:spcBef>
                        <a:spcAft>
                          <a:spcPts val="0"/>
                        </a:spcAft>
                        <a:buClr>
                          <a:schemeClr val="dk1"/>
                        </a:buClr>
                        <a:buSzPts val="1300"/>
                        <a:buFont typeface="Calibri"/>
                        <a:buNone/>
                      </a:pPr>
                      <a:r>
                        <a:rPr lang="en-US" sz="1300"/>
                        <a:t>Design and Implementation of a Web-Based Timetable System for Higher Education Institutions Nyagorme et al. (2021)</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rPr lang="en-US" sz="1300"/>
                        <a:t>Designed and implemented Web-Based Timetable System for Higher Education Institutions</a:t>
                      </a:r>
                      <a:endParaRPr sz="1300" u="none" cap="none" strike="noStrike"/>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rPr lang="en-US" sz="1300"/>
                        <a:t>System lacked any formal form of validation from stakeholder</a:t>
                      </a:r>
                      <a:endParaRPr b="0" i="0" sz="1300" u="none" cap="none" strike="noStrike">
                        <a:solidFill>
                          <a:schemeClr val="dk1"/>
                        </a:solidFill>
                        <a:latin typeface="Calibri"/>
                        <a:ea typeface="Calibri"/>
                        <a:cs typeface="Calibri"/>
                        <a:sym typeface="Calibri"/>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spcBef>
                          <a:spcPts val="0"/>
                        </a:spcBef>
                        <a:spcAft>
                          <a:spcPts val="0"/>
                        </a:spcAft>
                        <a:buClr>
                          <a:schemeClr val="dk1"/>
                        </a:buClr>
                        <a:buSzPts val="1100"/>
                        <a:buFont typeface="Arial"/>
                        <a:buNone/>
                      </a:pPr>
                      <a:r>
                        <a:rPr lang="en-US" sz="1300"/>
                        <a:t>Provided insights into contemporary solutions, serving as a valuable reference</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9"/>
          <p:cNvSpPr txBox="1"/>
          <p:nvPr>
            <p:ph type="title"/>
          </p:nvPr>
        </p:nvSpPr>
        <p:spPr>
          <a:xfrm>
            <a:off x="638881" y="417576"/>
            <a:ext cx="10909500" cy="124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sz="6600">
                <a:solidFill>
                  <a:schemeClr val="dk1"/>
                </a:solidFill>
                <a:latin typeface="Calibri"/>
                <a:ea typeface="Calibri"/>
                <a:cs typeface="Calibri"/>
                <a:sym typeface="Calibri"/>
              </a:rPr>
              <a:t>Review of Relevant Literature</a:t>
            </a:r>
            <a:endParaRPr/>
          </a:p>
        </p:txBody>
      </p:sp>
      <p:sp>
        <p:nvSpPr>
          <p:cNvPr id="117" name="Google Shape;117;p19"/>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118" name="Google Shape;118;p19"/>
          <p:cNvGraphicFramePr/>
          <p:nvPr/>
        </p:nvGraphicFramePr>
        <p:xfrm>
          <a:off x="321540" y="2035381"/>
          <a:ext cx="3000000" cy="3000000"/>
        </p:xfrm>
        <a:graphic>
          <a:graphicData uri="http://schemas.openxmlformats.org/drawingml/2006/table">
            <a:tbl>
              <a:tblPr bandRow="1" firstRow="1">
                <a:solidFill>
                  <a:srgbClr val="F2F2F2"/>
                </a:solidFill>
                <a:tableStyleId>{853CCC7A-0952-4BCB-B4A4-29B19FF16AB2}</a:tableStyleId>
              </a:tblPr>
              <a:tblGrid>
                <a:gridCol w="3234325"/>
                <a:gridCol w="2516575"/>
                <a:gridCol w="2552850"/>
                <a:gridCol w="3245150"/>
              </a:tblGrid>
              <a:tr h="451425">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Paper</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Key Insights</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Gap in Literature</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Clr>
                          <a:schemeClr val="lt1"/>
                        </a:buClr>
                        <a:buSzPts val="1700"/>
                        <a:buFont typeface="Calibri"/>
                        <a:buNone/>
                      </a:pPr>
                      <a:r>
                        <a:rPr b="0" lang="en-US" sz="1700" u="none" cap="none" strike="noStrike">
                          <a:solidFill>
                            <a:schemeClr val="lt1"/>
                          </a:solidFill>
                        </a:rPr>
                        <a:t>Progression</a:t>
                      </a:r>
                      <a:endParaRPr b="0" sz="1700" u="none" cap="none" strike="noStrike">
                        <a:solidFill>
                          <a:schemeClr val="lt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chemeClr val="accent2"/>
                    </a:solidFill>
                  </a:tcPr>
                </a:tc>
              </a:tr>
              <a:tr h="769525">
                <a:tc>
                  <a:txBody>
                    <a:bodyPr/>
                    <a:lstStyle/>
                    <a:p>
                      <a:pPr indent="0" lvl="0" marL="0" marR="0" rtl="0" algn="l">
                        <a:spcBef>
                          <a:spcPts val="0"/>
                        </a:spcBef>
                        <a:spcAft>
                          <a:spcPts val="0"/>
                        </a:spcAft>
                        <a:buNone/>
                      </a:pPr>
                      <a:r>
                        <a:rPr lang="en-US" sz="1300"/>
                        <a:t>Hayat et al. (2020)	</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US" sz="1300"/>
                        <a:t>Meticulously reviewed optimization algorithms for university course timetabling</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None/>
                      </a:pPr>
                      <a:r>
                        <a:rPr lang="en-US" sz="1300"/>
                        <a:t>Uncovered NP-hard complexity in the problem</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None/>
                      </a:pPr>
                      <a:r>
                        <a:rPr lang="en-US" sz="1300"/>
                        <a:t>Highlighted the emergence of heuristic techniques and meta-heuristics as pragmatic approaches</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769525">
                <a:tc>
                  <a:txBody>
                    <a:bodyPr/>
                    <a:lstStyle/>
                    <a:p>
                      <a:pPr indent="0" lvl="0" marL="0" marR="0" rtl="0" algn="l">
                        <a:spcBef>
                          <a:spcPts val="0"/>
                        </a:spcBef>
                        <a:spcAft>
                          <a:spcPts val="0"/>
                        </a:spcAft>
                        <a:buClr>
                          <a:srgbClr val="000000"/>
                        </a:buClr>
                        <a:buSzPts val="1300"/>
                        <a:buFont typeface="Calibri"/>
                        <a:buNone/>
                      </a:pPr>
                      <a:r>
                        <a:rPr lang="en-US" sz="1300"/>
                        <a:t>An Automated Scheduling System for University Lectures and Examinations. Iwara et al. (2018)	</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300"/>
                        <a:t>Introduced an automated system for lecture and examination timetabling but lacked comprehensive validation from university stakeholders.	</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US" sz="1300"/>
                        <a:t>Left a critical gap in understanding the practical usefulness of the proposed system.	</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US" sz="1300"/>
                        <a:t>Opened discussions on the importance of not only introducing new systems but thoroughly evaluating their impact on daily university operations, especially in timetabling.</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1342150">
                <a:tc>
                  <a:txBody>
                    <a:bodyPr/>
                    <a:lstStyle/>
                    <a:p>
                      <a:pPr indent="0" lvl="0" marL="0" marR="0" rtl="0" algn="l">
                        <a:spcBef>
                          <a:spcPts val="0"/>
                        </a:spcBef>
                        <a:spcAft>
                          <a:spcPts val="0"/>
                        </a:spcAft>
                        <a:buClr>
                          <a:schemeClr val="dk1"/>
                        </a:buClr>
                        <a:buSzPts val="1300"/>
                        <a:buFont typeface="Calibri"/>
                        <a:buNone/>
                      </a:pPr>
                      <a:r>
                        <a:rPr lang="en-US" sz="1300"/>
                        <a:t>Examination Scheduling System for Mapua University. Bleyn et al. (2022)</a:t>
                      </a:r>
                      <a:endParaRPr sz="1300" u="none" cap="none" strike="noStrike">
                        <a:solidFill>
                          <a:schemeClr val="dk1"/>
                        </a:solidFill>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rPr lang="en-US" sz="1300"/>
                        <a:t>Proposed a web-based examination scheduling system at Mapua University, lacking an essential evaluation of its impact on timetabling and stakeholders.</a:t>
                      </a:r>
                      <a:endParaRPr sz="1300" u="none" cap="none" strike="noStrike"/>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Clr>
                          <a:schemeClr val="dk1"/>
                        </a:buClr>
                        <a:buSzPts val="1300"/>
                        <a:buFont typeface="Calibri"/>
                        <a:buNone/>
                      </a:pPr>
                      <a:r>
                        <a:rPr lang="en-US" sz="1300"/>
                        <a:t>Missed evaluating the holistic effects of the system on the timetabling process and stakeholders.	</a:t>
                      </a:r>
                      <a:endParaRPr b="0" i="0" sz="1300" u="none" cap="none" strike="noStrike">
                        <a:solidFill>
                          <a:schemeClr val="dk1"/>
                        </a:solidFill>
                        <a:latin typeface="Calibri"/>
                        <a:ea typeface="Calibri"/>
                        <a:cs typeface="Calibri"/>
                        <a:sym typeface="Calibri"/>
                      </a:endParaRPr>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rtl="0" algn="l">
                        <a:spcBef>
                          <a:spcPts val="0"/>
                        </a:spcBef>
                        <a:spcAft>
                          <a:spcPts val="0"/>
                        </a:spcAft>
                        <a:buClr>
                          <a:schemeClr val="dk1"/>
                        </a:buClr>
                        <a:buSzPts val="1100"/>
                        <a:buFont typeface="Arial"/>
                        <a:buNone/>
                      </a:pPr>
                      <a:r>
                        <a:rPr lang="en-US" sz="1300"/>
                        <a:t>Emphasized the necessity of introducing innovations and thoroughly scrutinizing their implications on the broader academic ecosystem at Mapua University.</a:t>
                      </a:r>
                      <a:endParaRPr sz="1300"/>
                    </a:p>
                  </a:txBody>
                  <a:tcPr marT="97250" marB="61475" marR="122975" marL="122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 Introduction</a:t>
            </a:r>
            <a:endParaRPr/>
          </a:p>
        </p:txBody>
      </p:sp>
      <p:sp>
        <p:nvSpPr>
          <p:cNvPr id="124" name="Google Shape;124;p20"/>
          <p:cNvSpPr txBox="1"/>
          <p:nvPr/>
        </p:nvSpPr>
        <p:spPr>
          <a:xfrm>
            <a:off x="4625275" y="2588475"/>
            <a:ext cx="5511000" cy="2722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Here, we outline the research design, philosophy, type, methodology, strategy, sampling, and data collection methods, justifying each decision. The chapter also expounds on the analysis methods employed, addresses limitations, and concludes with a summary.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1600"/>
              </a:spcAft>
              <a:buNone/>
            </a:pPr>
            <a:r>
              <a:t/>
            </a:r>
            <a:endParaRPr>
              <a:latin typeface="Calibri"/>
              <a:ea typeface="Calibri"/>
              <a:cs typeface="Calibri"/>
              <a:sym typeface="Calibri"/>
            </a:endParaRPr>
          </a:p>
        </p:txBody>
      </p:sp>
      <p:pic>
        <p:nvPicPr>
          <p:cNvPr id="125" name="Google Shape;125;p20"/>
          <p:cNvPicPr preferRelativeResize="0"/>
          <p:nvPr/>
        </p:nvPicPr>
        <p:blipFill>
          <a:blip r:embed="rId3">
            <a:alphaModFix/>
          </a:blip>
          <a:stretch>
            <a:fillRect/>
          </a:stretch>
        </p:blipFill>
        <p:spPr>
          <a:xfrm>
            <a:off x="738275" y="2359875"/>
            <a:ext cx="3726051" cy="2456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119550" y="-1452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 Research Design</a:t>
            </a:r>
            <a:endParaRPr/>
          </a:p>
        </p:txBody>
      </p:sp>
      <p:sp>
        <p:nvSpPr>
          <p:cNvPr id="131" name="Google Shape;131;p21"/>
          <p:cNvSpPr txBox="1"/>
          <p:nvPr/>
        </p:nvSpPr>
        <p:spPr>
          <a:xfrm>
            <a:off x="801475" y="2703725"/>
            <a:ext cx="3328800" cy="332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500">
                <a:latin typeface="Calibri"/>
                <a:ea typeface="Calibri"/>
                <a:cs typeface="Calibri"/>
                <a:sym typeface="Calibri"/>
              </a:rPr>
              <a:t>This study adopts a positivist research philosophy. Positivism aligns with the objective of objectively evaluating the effectiveness of the automated examination timetable system. Positivism emphasizes empirical observation and measurable outcomes, providing a robust foundation for this research's quantitative focus.</a:t>
            </a:r>
            <a:endParaRPr sz="1500">
              <a:latin typeface="Calibri"/>
              <a:ea typeface="Calibri"/>
              <a:cs typeface="Calibri"/>
              <a:sym typeface="Calibri"/>
            </a:endParaRPr>
          </a:p>
          <a:p>
            <a:pPr indent="0" lvl="0" marL="0" rtl="0" algn="l">
              <a:lnSpc>
                <a:spcPct val="115000"/>
              </a:lnSpc>
              <a:spcBef>
                <a:spcPts val="0"/>
              </a:spcBef>
              <a:spcAft>
                <a:spcPts val="1200"/>
              </a:spcAft>
              <a:buNone/>
            </a:pPr>
            <a:r>
              <a:t/>
            </a:r>
            <a:endParaRPr b="1" sz="1300">
              <a:latin typeface="Calibri"/>
              <a:ea typeface="Calibri"/>
              <a:cs typeface="Calibri"/>
              <a:sym typeface="Calibri"/>
            </a:endParaRPr>
          </a:p>
        </p:txBody>
      </p:sp>
      <p:sp>
        <p:nvSpPr>
          <p:cNvPr id="132" name="Google Shape;132;p21"/>
          <p:cNvSpPr txBox="1"/>
          <p:nvPr/>
        </p:nvSpPr>
        <p:spPr>
          <a:xfrm>
            <a:off x="4282675" y="2689624"/>
            <a:ext cx="3174300" cy="33204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US" sz="1500">
                <a:latin typeface="Calibri"/>
                <a:ea typeface="Calibri"/>
                <a:cs typeface="Calibri"/>
                <a:sym typeface="Calibri"/>
              </a:rPr>
              <a:t>A deductive research type is employed. This choice is justified by the need to test existing theories and hypotheses regarding the effectiveness of automated examination timetabling systems. By deducing specific expectations from broader theories, this research aims to contribute empirical evidence to the existing body of knowledge.</a:t>
            </a:r>
            <a:endParaRPr sz="1500">
              <a:latin typeface="Calibri"/>
              <a:ea typeface="Calibri"/>
              <a:cs typeface="Calibri"/>
              <a:sym typeface="Calibri"/>
            </a:endParaRPr>
          </a:p>
        </p:txBody>
      </p:sp>
      <p:sp>
        <p:nvSpPr>
          <p:cNvPr id="133" name="Google Shape;133;p21"/>
          <p:cNvSpPr txBox="1"/>
          <p:nvPr/>
        </p:nvSpPr>
        <p:spPr>
          <a:xfrm>
            <a:off x="7859145" y="2712224"/>
            <a:ext cx="3174300" cy="332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500">
                <a:latin typeface="Calibri"/>
                <a:ea typeface="Calibri"/>
                <a:cs typeface="Calibri"/>
                <a:sym typeface="Calibri"/>
              </a:rPr>
              <a:t>A mixed-methods approach is chosen, combining both qualitative and quantitative methods. This approach enables a comprehensive assessment by capturing both numerical performance metrics and stakeholder perceptions. The combination of methods provides a holistic understanding of the automated system's impact.</a:t>
            </a:r>
            <a:endParaRPr sz="1500">
              <a:latin typeface="Calibri"/>
              <a:ea typeface="Calibri"/>
              <a:cs typeface="Calibri"/>
              <a:sym typeface="Calibri"/>
            </a:endParaRPr>
          </a:p>
          <a:p>
            <a:pPr indent="0" lvl="0" marL="0" rtl="0" algn="l">
              <a:lnSpc>
                <a:spcPct val="115000"/>
              </a:lnSpc>
              <a:spcBef>
                <a:spcPts val="0"/>
              </a:spcBef>
              <a:spcAft>
                <a:spcPts val="1200"/>
              </a:spcAft>
              <a:buNone/>
            </a:pPr>
            <a:r>
              <a:t/>
            </a:r>
            <a:endParaRPr b="1" sz="1300">
              <a:latin typeface="Raleway"/>
              <a:ea typeface="Raleway"/>
              <a:cs typeface="Raleway"/>
              <a:sym typeface="Raleway"/>
            </a:endParaRPr>
          </a:p>
        </p:txBody>
      </p:sp>
      <p:sp>
        <p:nvSpPr>
          <p:cNvPr id="134" name="Google Shape;134;p21"/>
          <p:cNvSpPr txBox="1"/>
          <p:nvPr/>
        </p:nvSpPr>
        <p:spPr>
          <a:xfrm>
            <a:off x="723175" y="1984425"/>
            <a:ext cx="34833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Open Sans"/>
                <a:ea typeface="Open Sans"/>
                <a:cs typeface="Open Sans"/>
                <a:sym typeface="Open Sans"/>
              </a:rPr>
              <a:t>Research Philosophy </a:t>
            </a:r>
            <a:endParaRPr b="1" sz="2400">
              <a:solidFill>
                <a:schemeClr val="dk2"/>
              </a:solidFill>
              <a:latin typeface="Open Sans"/>
              <a:ea typeface="Open Sans"/>
              <a:cs typeface="Open Sans"/>
              <a:sym typeface="Open Sans"/>
            </a:endParaRPr>
          </a:p>
        </p:txBody>
      </p:sp>
      <p:sp>
        <p:nvSpPr>
          <p:cNvPr id="135" name="Google Shape;135;p21"/>
          <p:cNvSpPr txBox="1"/>
          <p:nvPr/>
        </p:nvSpPr>
        <p:spPr>
          <a:xfrm>
            <a:off x="4380775" y="1984425"/>
            <a:ext cx="34833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Open Sans"/>
                <a:ea typeface="Open Sans"/>
                <a:cs typeface="Open Sans"/>
                <a:sym typeface="Open Sans"/>
              </a:rPr>
              <a:t>Research Type </a:t>
            </a:r>
            <a:endParaRPr b="1" sz="2400">
              <a:solidFill>
                <a:schemeClr val="dk2"/>
              </a:solidFill>
              <a:latin typeface="Open Sans"/>
              <a:ea typeface="Open Sans"/>
              <a:cs typeface="Open Sans"/>
              <a:sym typeface="Open Sans"/>
            </a:endParaRPr>
          </a:p>
        </p:txBody>
      </p:sp>
      <p:sp>
        <p:nvSpPr>
          <p:cNvPr id="136" name="Google Shape;136;p21"/>
          <p:cNvSpPr txBox="1"/>
          <p:nvPr/>
        </p:nvSpPr>
        <p:spPr>
          <a:xfrm>
            <a:off x="7780850" y="1984425"/>
            <a:ext cx="41880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Open Sans"/>
                <a:ea typeface="Open Sans"/>
                <a:cs typeface="Open Sans"/>
                <a:sym typeface="Open Sans"/>
              </a:rPr>
              <a:t>Research Methodology </a:t>
            </a:r>
            <a:endParaRPr b="1" sz="24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19550" y="-1452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 Research Design</a:t>
            </a:r>
            <a:endParaRPr/>
          </a:p>
        </p:txBody>
      </p:sp>
      <p:sp>
        <p:nvSpPr>
          <p:cNvPr id="142" name="Google Shape;142;p22"/>
          <p:cNvSpPr txBox="1"/>
          <p:nvPr/>
        </p:nvSpPr>
        <p:spPr>
          <a:xfrm>
            <a:off x="1944475" y="2703725"/>
            <a:ext cx="3328800" cy="332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500">
                <a:latin typeface="Calibri"/>
                <a:ea typeface="Calibri"/>
                <a:cs typeface="Calibri"/>
                <a:sym typeface="Calibri"/>
              </a:rPr>
              <a:t>A case study strategy is employed, focusing on the University of Ibadan. This strategy facilitates an in-depth exploration of the specific context and allows for a detailed examination of the automated examination timetable generation system within the university's unique constraints and requirements.</a:t>
            </a:r>
            <a:endParaRPr sz="1500">
              <a:latin typeface="Calibri"/>
              <a:ea typeface="Calibri"/>
              <a:cs typeface="Calibri"/>
              <a:sym typeface="Calibri"/>
            </a:endParaRPr>
          </a:p>
          <a:p>
            <a:pPr indent="0" lvl="0" marL="0" rtl="0" algn="l">
              <a:lnSpc>
                <a:spcPct val="115000"/>
              </a:lnSpc>
              <a:spcBef>
                <a:spcPts val="0"/>
              </a:spcBef>
              <a:spcAft>
                <a:spcPts val="0"/>
              </a:spcAft>
              <a:buNone/>
            </a:pPr>
            <a:r>
              <a:t/>
            </a:r>
            <a:endParaRPr sz="1500">
              <a:latin typeface="Calibri"/>
              <a:ea typeface="Calibri"/>
              <a:cs typeface="Calibri"/>
              <a:sym typeface="Calibri"/>
            </a:endParaRPr>
          </a:p>
          <a:p>
            <a:pPr indent="0" lvl="0" marL="0" rtl="0" algn="l">
              <a:lnSpc>
                <a:spcPct val="115000"/>
              </a:lnSpc>
              <a:spcBef>
                <a:spcPts val="0"/>
              </a:spcBef>
              <a:spcAft>
                <a:spcPts val="1200"/>
              </a:spcAft>
              <a:buNone/>
            </a:pPr>
            <a:r>
              <a:t/>
            </a:r>
            <a:endParaRPr b="1" sz="1500">
              <a:latin typeface="Calibri"/>
              <a:ea typeface="Calibri"/>
              <a:cs typeface="Calibri"/>
              <a:sym typeface="Calibri"/>
            </a:endParaRPr>
          </a:p>
        </p:txBody>
      </p:sp>
      <p:sp>
        <p:nvSpPr>
          <p:cNvPr id="143" name="Google Shape;143;p22"/>
          <p:cNvSpPr txBox="1"/>
          <p:nvPr/>
        </p:nvSpPr>
        <p:spPr>
          <a:xfrm>
            <a:off x="6187675" y="2461024"/>
            <a:ext cx="3174300" cy="33204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US" sz="1500">
                <a:latin typeface="Calibri"/>
                <a:ea typeface="Calibri"/>
                <a:cs typeface="Calibri"/>
                <a:sym typeface="Calibri"/>
              </a:rPr>
              <a:t>Non-probabilistic sampling is selected due to its practicality and accessibility. Data will be collected from two faculties, namely the Faculty of Science and the Faculty of Technology. These faculties are chosen based on convenience and accessibility for the researchers, ensuring a feasible and manageable data collection process.</a:t>
            </a:r>
            <a:endParaRPr sz="1500">
              <a:latin typeface="Calibri"/>
              <a:ea typeface="Calibri"/>
              <a:cs typeface="Calibri"/>
              <a:sym typeface="Calibri"/>
            </a:endParaRPr>
          </a:p>
        </p:txBody>
      </p:sp>
      <p:sp>
        <p:nvSpPr>
          <p:cNvPr id="144" name="Google Shape;144;p22"/>
          <p:cNvSpPr txBox="1"/>
          <p:nvPr/>
        </p:nvSpPr>
        <p:spPr>
          <a:xfrm>
            <a:off x="1866175" y="1984425"/>
            <a:ext cx="34833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Open Sans"/>
                <a:ea typeface="Open Sans"/>
                <a:cs typeface="Open Sans"/>
                <a:sym typeface="Open Sans"/>
              </a:rPr>
              <a:t>Re</a:t>
            </a:r>
            <a:r>
              <a:rPr b="1" lang="en-US" sz="2400">
                <a:solidFill>
                  <a:schemeClr val="dk2"/>
                </a:solidFill>
                <a:latin typeface="Open Sans"/>
                <a:ea typeface="Open Sans"/>
                <a:cs typeface="Open Sans"/>
                <a:sym typeface="Open Sans"/>
              </a:rPr>
              <a:t>s</a:t>
            </a:r>
            <a:r>
              <a:rPr b="1" lang="en-US" sz="2400">
                <a:solidFill>
                  <a:schemeClr val="dk2"/>
                </a:solidFill>
                <a:latin typeface="Open Sans"/>
                <a:ea typeface="Open Sans"/>
                <a:cs typeface="Open Sans"/>
                <a:sym typeface="Open Sans"/>
              </a:rPr>
              <a:t>earch Strategy </a:t>
            </a:r>
            <a:endParaRPr b="1" sz="2400">
              <a:solidFill>
                <a:schemeClr val="dk2"/>
              </a:solidFill>
              <a:latin typeface="Open Sans"/>
              <a:ea typeface="Open Sans"/>
              <a:cs typeface="Open Sans"/>
              <a:sym typeface="Open Sans"/>
            </a:endParaRPr>
          </a:p>
        </p:txBody>
      </p:sp>
      <p:sp>
        <p:nvSpPr>
          <p:cNvPr id="145" name="Google Shape;145;p22"/>
          <p:cNvSpPr txBox="1"/>
          <p:nvPr/>
        </p:nvSpPr>
        <p:spPr>
          <a:xfrm>
            <a:off x="6285775" y="1984425"/>
            <a:ext cx="34833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Open Sans"/>
                <a:ea typeface="Open Sans"/>
                <a:cs typeface="Open Sans"/>
                <a:sym typeface="Open Sans"/>
              </a:rPr>
              <a:t>Sampling Strategy</a:t>
            </a:r>
            <a:endParaRPr b="1" sz="24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