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20"/>
  </p:notes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566" autoAdjust="0"/>
  </p:normalViewPr>
  <p:slideViewPr>
    <p:cSldViewPr snapToGrid="0">
      <p:cViewPr varScale="1">
        <p:scale>
          <a:sx n="99" d="100"/>
          <a:sy n="99" d="100"/>
        </p:scale>
        <p:origin x="10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AB7130-1295-4897-A7FA-297D1F812B67}" type="datetimeFigureOut">
              <a:rPr lang="en-US" smtClean="0"/>
              <a:t>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8DB29E-F83E-42F9-9647-06753E8DFC30}" type="slidenum">
              <a:rPr lang="en-US" smtClean="0"/>
              <a:t>‹#›</a:t>
            </a:fld>
            <a:endParaRPr lang="en-US"/>
          </a:p>
        </p:txBody>
      </p:sp>
    </p:spTree>
    <p:extLst>
      <p:ext uri="{BB962C8B-B14F-4D97-AF65-F5344CB8AC3E}">
        <p14:creationId xmlns:p14="http://schemas.microsoft.com/office/powerpoint/2010/main" val="314892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Rockwell:</a:t>
            </a:r>
          </a:p>
          <a:p>
            <a:r>
              <a:rPr lang="en-US" dirty="0"/>
              <a:t>Read countless papers on applying blockchains</a:t>
            </a:r>
          </a:p>
          <a:p>
            <a:r>
              <a:rPr lang="en-US" dirty="0"/>
              <a:t>Interviewed managers in various departments about their current and future problems to determine if blockchain could be used as a solution</a:t>
            </a:r>
          </a:p>
          <a:p>
            <a:r>
              <a:rPr lang="en-US" dirty="0"/>
              <a:t>Worked on the applications for two patents regarding blockchain</a:t>
            </a:r>
          </a:p>
        </p:txBody>
      </p:sp>
      <p:sp>
        <p:nvSpPr>
          <p:cNvPr id="4" name="Slide Number Placeholder 3"/>
          <p:cNvSpPr>
            <a:spLocks noGrp="1"/>
          </p:cNvSpPr>
          <p:nvPr>
            <p:ph type="sldNum" sz="quarter" idx="5"/>
          </p:nvPr>
        </p:nvSpPr>
        <p:spPr/>
        <p:txBody>
          <a:bodyPr/>
          <a:lstStyle/>
          <a:p>
            <a:fld id="{C18DB29E-F83E-42F9-9647-06753E8DFC30}" type="slidenum">
              <a:rPr lang="en-US" smtClean="0"/>
              <a:t>2</a:t>
            </a:fld>
            <a:endParaRPr lang="en-US"/>
          </a:p>
        </p:txBody>
      </p:sp>
    </p:spTree>
    <p:extLst>
      <p:ext uri="{BB962C8B-B14F-4D97-AF65-F5344CB8AC3E}">
        <p14:creationId xmlns:p14="http://schemas.microsoft.com/office/powerpoint/2010/main" val="63362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you’ve been on twitter any time in the last year, it’s nearly impossible to avoid seeing the daily battles between the climate activists and the users with the ape profile pictures who have likely over invested into NFTs</a:t>
            </a:r>
          </a:p>
          <a:p>
            <a:r>
              <a:rPr lang="en-US" dirty="0"/>
              <a:t>Proof of stake (won’t get into)</a:t>
            </a:r>
          </a:p>
          <a:p>
            <a:r>
              <a:rPr lang="en-US" dirty="0"/>
              <a:t>Next cloud, both literally and figuratively </a:t>
            </a:r>
          </a:p>
          <a:p>
            <a:r>
              <a:rPr lang="en-US" dirty="0"/>
              <a:t>10 years, not having experience with cloud technologies was not a big deal for senior developers, the same thing can be said for blockchain today</a:t>
            </a:r>
          </a:p>
          <a:p>
            <a:endParaRPr lang="en-US" dirty="0"/>
          </a:p>
          <a:p>
            <a:endParaRPr lang="en-US" dirty="0"/>
          </a:p>
        </p:txBody>
      </p:sp>
      <p:sp>
        <p:nvSpPr>
          <p:cNvPr id="4" name="Slide Number Placeholder 3"/>
          <p:cNvSpPr>
            <a:spLocks noGrp="1"/>
          </p:cNvSpPr>
          <p:nvPr>
            <p:ph type="sldNum" sz="quarter" idx="5"/>
          </p:nvPr>
        </p:nvSpPr>
        <p:spPr/>
        <p:txBody>
          <a:bodyPr/>
          <a:lstStyle/>
          <a:p>
            <a:fld id="{C18DB29E-F83E-42F9-9647-06753E8DFC30}" type="slidenum">
              <a:rPr lang="en-US" smtClean="0"/>
              <a:t>3</a:t>
            </a:fld>
            <a:endParaRPr lang="en-US"/>
          </a:p>
        </p:txBody>
      </p:sp>
    </p:spTree>
    <p:extLst>
      <p:ext uri="{BB962C8B-B14F-4D97-AF65-F5344CB8AC3E}">
        <p14:creationId xmlns:p14="http://schemas.microsoft.com/office/powerpoint/2010/main" val="2503974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consider yourself entrepreneurial, this is arguably the most important slide in this presentation”</a:t>
            </a:r>
          </a:p>
        </p:txBody>
      </p:sp>
      <p:sp>
        <p:nvSpPr>
          <p:cNvPr id="4" name="Slide Number Placeholder 3"/>
          <p:cNvSpPr>
            <a:spLocks noGrp="1"/>
          </p:cNvSpPr>
          <p:nvPr>
            <p:ph type="sldNum" sz="quarter" idx="5"/>
          </p:nvPr>
        </p:nvSpPr>
        <p:spPr/>
        <p:txBody>
          <a:bodyPr/>
          <a:lstStyle/>
          <a:p>
            <a:fld id="{C18DB29E-F83E-42F9-9647-06753E8DFC30}" type="slidenum">
              <a:rPr lang="en-US" smtClean="0"/>
              <a:t>10</a:t>
            </a:fld>
            <a:endParaRPr lang="en-US"/>
          </a:p>
        </p:txBody>
      </p:sp>
    </p:spTree>
    <p:extLst>
      <p:ext uri="{BB962C8B-B14F-4D97-AF65-F5344CB8AC3E}">
        <p14:creationId xmlns:p14="http://schemas.microsoft.com/office/powerpoint/2010/main" val="16302288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AA487E-937B-4442-94CF-278D57902F1C}"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2971028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AA487E-937B-4442-94CF-278D57902F1C}"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4145357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AA487E-937B-4442-94CF-278D57902F1C}"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3901877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AA487E-937B-4442-94CF-278D57902F1C}"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6279DD5-60D6-4045-A11C-5AA0BAFB91DD}"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47684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AA487E-937B-4442-94CF-278D57902F1C}"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205783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AA487E-937B-4442-94CF-278D57902F1C}" type="datetimeFigureOut">
              <a:rPr lang="en-US" smtClean="0"/>
              <a:t>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1338254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AA487E-937B-4442-94CF-278D57902F1C}" type="datetimeFigureOut">
              <a:rPr lang="en-US" smtClean="0"/>
              <a:t>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1095445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A487E-937B-4442-94CF-278D57902F1C}"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3594143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9AA487E-937B-4442-94CF-278D57902F1C}" type="datetimeFigureOut">
              <a:rPr lang="en-US" smtClean="0"/>
              <a:t>2/13/2022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6279DD5-60D6-4045-A11C-5AA0BAFB91DD}" type="slidenum">
              <a:rPr lang="en-US" smtClean="0"/>
              <a:t>‹#›</a:t>
            </a:fld>
            <a:endParaRPr lang="en-US"/>
          </a:p>
        </p:txBody>
      </p:sp>
    </p:spTree>
    <p:extLst>
      <p:ext uri="{BB962C8B-B14F-4D97-AF65-F5344CB8AC3E}">
        <p14:creationId xmlns:p14="http://schemas.microsoft.com/office/powerpoint/2010/main" val="115924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A487E-937B-4442-94CF-278D57902F1C}"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381154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A487E-937B-4442-94CF-278D57902F1C}"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3785658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AA487E-937B-4442-94CF-278D57902F1C}"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187404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AA487E-937B-4442-94CF-278D57902F1C}" type="datetimeFigureOut">
              <a:rPr lang="en-US" smtClean="0"/>
              <a:t>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2293127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AA487E-937B-4442-94CF-278D57902F1C}" type="datetimeFigureOut">
              <a:rPr lang="en-US" smtClean="0"/>
              <a:t>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3079555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9AA487E-937B-4442-94CF-278D57902F1C}" type="datetimeFigureOut">
              <a:rPr lang="en-US" smtClean="0"/>
              <a:t>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218450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AA487E-937B-4442-94CF-278D57902F1C}"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366821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AA487E-937B-4442-94CF-278D57902F1C}"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123575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9AA487E-937B-4442-94CF-278D57902F1C}" type="datetimeFigureOut">
              <a:rPr lang="en-US" smtClean="0"/>
              <a:t>2/13/2022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6279DD5-60D6-4045-A11C-5AA0BAFB91DD}" type="slidenum">
              <a:rPr lang="en-US" smtClean="0"/>
              <a:t>‹#›</a:t>
            </a:fld>
            <a:endParaRPr lang="en-US"/>
          </a:p>
        </p:txBody>
      </p:sp>
    </p:spTree>
    <p:extLst>
      <p:ext uri="{BB962C8B-B14F-4D97-AF65-F5344CB8AC3E}">
        <p14:creationId xmlns:p14="http://schemas.microsoft.com/office/powerpoint/2010/main" val="3559541236"/>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7127-42E2-4D54-87BB-31CF74A79F53}"/>
              </a:ext>
            </a:extLst>
          </p:cNvPr>
          <p:cNvSpPr>
            <a:spLocks noGrp="1"/>
          </p:cNvSpPr>
          <p:nvPr>
            <p:ph type="ctrTitle"/>
          </p:nvPr>
        </p:nvSpPr>
        <p:spPr>
          <a:xfrm>
            <a:off x="715565" y="2742465"/>
            <a:ext cx="8144134" cy="1373070"/>
          </a:xfrm>
        </p:spPr>
        <p:txBody>
          <a:bodyPr/>
          <a:lstStyle/>
          <a:p>
            <a:r>
              <a:rPr lang="en-US" sz="4800" dirty="0"/>
              <a:t>An Introduction to </a:t>
            </a:r>
            <a:br>
              <a:rPr lang="en-US" sz="4800" dirty="0"/>
            </a:br>
            <a:r>
              <a:rPr lang="en-US" sz="4800" dirty="0"/>
              <a:t>Blockchain Development</a:t>
            </a:r>
          </a:p>
        </p:txBody>
      </p:sp>
      <p:sp>
        <p:nvSpPr>
          <p:cNvPr id="4" name="TextBox 3">
            <a:extLst>
              <a:ext uri="{FF2B5EF4-FFF2-40B4-BE49-F238E27FC236}">
                <a16:creationId xmlns:a16="http://schemas.microsoft.com/office/drawing/2014/main" id="{904EDDF9-AC09-4807-AAC3-CEDE4E855BA5}"/>
              </a:ext>
            </a:extLst>
          </p:cNvPr>
          <p:cNvSpPr txBox="1"/>
          <p:nvPr/>
        </p:nvSpPr>
        <p:spPr>
          <a:xfrm>
            <a:off x="10081901" y="3244334"/>
            <a:ext cx="6097424" cy="369332"/>
          </a:xfrm>
          <a:prstGeom prst="rect">
            <a:avLst/>
          </a:prstGeom>
          <a:noFill/>
        </p:spPr>
        <p:txBody>
          <a:bodyPr wrap="square">
            <a:spAutoFit/>
          </a:bodyPr>
          <a:lstStyle/>
          <a:p>
            <a:r>
              <a:rPr lang="en-US" sz="1800" dirty="0"/>
              <a:t>MICS 2022</a:t>
            </a:r>
            <a:endParaRPr lang="en-US" dirty="0"/>
          </a:p>
        </p:txBody>
      </p:sp>
    </p:spTree>
    <p:extLst>
      <p:ext uri="{BB962C8B-B14F-4D97-AF65-F5344CB8AC3E}">
        <p14:creationId xmlns:p14="http://schemas.microsoft.com/office/powerpoint/2010/main" val="2983010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0465-420B-4FAF-9F68-0DBA37891319}"/>
              </a:ext>
            </a:extLst>
          </p:cNvPr>
          <p:cNvSpPr>
            <a:spLocks noGrp="1"/>
          </p:cNvSpPr>
          <p:nvPr>
            <p:ph type="title"/>
          </p:nvPr>
        </p:nvSpPr>
        <p:spPr/>
        <p:txBody>
          <a:bodyPr/>
          <a:lstStyle/>
          <a:p>
            <a:r>
              <a:rPr lang="en-US" dirty="0"/>
              <a:t>DAOs</a:t>
            </a:r>
          </a:p>
        </p:txBody>
      </p:sp>
      <p:sp>
        <p:nvSpPr>
          <p:cNvPr id="3" name="Content Placeholder 2">
            <a:extLst>
              <a:ext uri="{FF2B5EF4-FFF2-40B4-BE49-F238E27FC236}">
                <a16:creationId xmlns:a16="http://schemas.microsoft.com/office/drawing/2014/main" id="{BFDE96BB-6159-42D8-AAB7-14D67F1C7672}"/>
              </a:ext>
            </a:extLst>
          </p:cNvPr>
          <p:cNvSpPr>
            <a:spLocks noGrp="1"/>
          </p:cNvSpPr>
          <p:nvPr>
            <p:ph idx="1"/>
          </p:nvPr>
        </p:nvSpPr>
        <p:spPr/>
        <p:txBody>
          <a:bodyPr>
            <a:normAutofit/>
          </a:bodyPr>
          <a:lstStyle/>
          <a:p>
            <a:pPr>
              <a:lnSpc>
                <a:spcPct val="200000"/>
              </a:lnSpc>
            </a:pPr>
            <a:r>
              <a:rPr lang="en-US" sz="3200" dirty="0"/>
              <a:t>‘Decentralized Autonomous Organizations’</a:t>
            </a:r>
          </a:p>
          <a:p>
            <a:pPr>
              <a:lnSpc>
                <a:spcPct val="200000"/>
              </a:lnSpc>
            </a:pPr>
            <a:r>
              <a:rPr lang="en-US" sz="3200" dirty="0"/>
              <a:t>The entrepreneurial engineer’s best friend</a:t>
            </a:r>
          </a:p>
          <a:p>
            <a:pPr>
              <a:lnSpc>
                <a:spcPct val="200000"/>
              </a:lnSpc>
            </a:pPr>
            <a:r>
              <a:rPr lang="en-US" sz="3200" dirty="0"/>
              <a:t>Solve a need</a:t>
            </a:r>
          </a:p>
          <a:p>
            <a:pPr>
              <a:lnSpc>
                <a:spcPct val="200000"/>
              </a:lnSpc>
            </a:pPr>
            <a:endParaRPr lang="en-US" sz="3200" dirty="0"/>
          </a:p>
        </p:txBody>
      </p:sp>
      <p:sp>
        <p:nvSpPr>
          <p:cNvPr id="5" name="TextBox 4">
            <a:extLst>
              <a:ext uri="{FF2B5EF4-FFF2-40B4-BE49-F238E27FC236}">
                <a16:creationId xmlns:a16="http://schemas.microsoft.com/office/drawing/2014/main" id="{C2E52C94-E085-4BC2-9654-2B3D764FD661}"/>
              </a:ext>
            </a:extLst>
          </p:cNvPr>
          <p:cNvSpPr txBox="1"/>
          <p:nvPr/>
        </p:nvSpPr>
        <p:spPr>
          <a:xfrm>
            <a:off x="3337559" y="4869812"/>
            <a:ext cx="2957363" cy="584775"/>
          </a:xfrm>
          <a:prstGeom prst="rect">
            <a:avLst/>
          </a:prstGeom>
          <a:noFill/>
        </p:spPr>
        <p:txBody>
          <a:bodyPr wrap="square">
            <a:spAutoFit/>
          </a:bodyPr>
          <a:lstStyle/>
          <a:p>
            <a:r>
              <a:rPr lang="en-US" sz="3200" dirty="0"/>
              <a:t>-&gt; stake claim</a:t>
            </a:r>
          </a:p>
        </p:txBody>
      </p:sp>
      <p:sp>
        <p:nvSpPr>
          <p:cNvPr id="7" name="TextBox 6">
            <a:extLst>
              <a:ext uri="{FF2B5EF4-FFF2-40B4-BE49-F238E27FC236}">
                <a16:creationId xmlns:a16="http://schemas.microsoft.com/office/drawing/2014/main" id="{20C4B840-AB1B-4521-B22A-1935BF6B6CAB}"/>
              </a:ext>
            </a:extLst>
          </p:cNvPr>
          <p:cNvSpPr txBox="1"/>
          <p:nvPr/>
        </p:nvSpPr>
        <p:spPr>
          <a:xfrm>
            <a:off x="6023674" y="4869811"/>
            <a:ext cx="1599535" cy="584775"/>
          </a:xfrm>
          <a:prstGeom prst="rect">
            <a:avLst/>
          </a:prstGeom>
          <a:noFill/>
        </p:spPr>
        <p:txBody>
          <a:bodyPr wrap="square">
            <a:spAutoFit/>
          </a:bodyPr>
          <a:lstStyle/>
          <a:p>
            <a:r>
              <a:rPr lang="en-US" sz="3200" dirty="0"/>
              <a:t>-&gt; DAO</a:t>
            </a:r>
          </a:p>
        </p:txBody>
      </p:sp>
      <p:sp>
        <p:nvSpPr>
          <p:cNvPr id="9" name="TextBox 8">
            <a:extLst>
              <a:ext uri="{FF2B5EF4-FFF2-40B4-BE49-F238E27FC236}">
                <a16:creationId xmlns:a16="http://schemas.microsoft.com/office/drawing/2014/main" id="{6EEED9F8-FDAD-41C8-BBE9-DAB5335A0503}"/>
              </a:ext>
            </a:extLst>
          </p:cNvPr>
          <p:cNvSpPr txBox="1"/>
          <p:nvPr/>
        </p:nvSpPr>
        <p:spPr>
          <a:xfrm>
            <a:off x="7370508" y="4869811"/>
            <a:ext cx="1706115" cy="584775"/>
          </a:xfrm>
          <a:prstGeom prst="rect">
            <a:avLst/>
          </a:prstGeom>
          <a:noFill/>
        </p:spPr>
        <p:txBody>
          <a:bodyPr wrap="square">
            <a:spAutoFit/>
          </a:bodyPr>
          <a:lstStyle/>
          <a:p>
            <a:r>
              <a:rPr lang="en-US" sz="3200" dirty="0"/>
              <a:t>-&gt; profit</a:t>
            </a:r>
          </a:p>
        </p:txBody>
      </p:sp>
    </p:spTree>
    <p:extLst>
      <p:ext uri="{BB962C8B-B14F-4D97-AF65-F5344CB8AC3E}">
        <p14:creationId xmlns:p14="http://schemas.microsoft.com/office/powerpoint/2010/main" val="260383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9" name="Picture 138">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1" name="Rectangle 140">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4D6B11-FECB-4ACE-BE8D-465EEC32A648}"/>
              </a:ext>
            </a:extLst>
          </p:cNvPr>
          <p:cNvSpPr>
            <a:spLocks noGrp="1"/>
          </p:cNvSpPr>
          <p:nvPr>
            <p:ph type="title"/>
          </p:nvPr>
        </p:nvSpPr>
        <p:spPr>
          <a:xfrm>
            <a:off x="680321" y="753228"/>
            <a:ext cx="4136123" cy="1080938"/>
          </a:xfrm>
        </p:spPr>
        <p:txBody>
          <a:bodyPr>
            <a:normAutofit/>
          </a:bodyPr>
          <a:lstStyle/>
          <a:p>
            <a:r>
              <a:rPr lang="en-US" dirty="0"/>
              <a:t>Existing DAOs</a:t>
            </a:r>
          </a:p>
        </p:txBody>
      </p:sp>
      <p:pic>
        <p:nvPicPr>
          <p:cNvPr id="145" name="Picture 144">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3B28CEE8-2F2B-46CF-B458-81F491FD3C67}"/>
              </a:ext>
            </a:extLst>
          </p:cNvPr>
          <p:cNvSpPr>
            <a:spLocks noGrp="1"/>
          </p:cNvSpPr>
          <p:nvPr>
            <p:ph idx="1"/>
          </p:nvPr>
        </p:nvSpPr>
        <p:spPr>
          <a:xfrm>
            <a:off x="662727" y="2070134"/>
            <a:ext cx="3973153" cy="4198681"/>
          </a:xfrm>
        </p:spPr>
        <p:txBody>
          <a:bodyPr>
            <a:normAutofit lnSpcReduction="10000"/>
          </a:bodyPr>
          <a:lstStyle/>
          <a:p>
            <a:pPr>
              <a:lnSpc>
                <a:spcPct val="200000"/>
              </a:lnSpc>
            </a:pPr>
            <a:r>
              <a:rPr lang="en-US" dirty="0"/>
              <a:t>Lofty.ai</a:t>
            </a:r>
          </a:p>
          <a:p>
            <a:pPr lvl="1">
              <a:lnSpc>
                <a:spcPct val="200000"/>
              </a:lnSpc>
            </a:pPr>
            <a:r>
              <a:rPr lang="en-US" sz="1800" dirty="0"/>
              <a:t>Tokenized real-estate</a:t>
            </a:r>
          </a:p>
          <a:p>
            <a:pPr>
              <a:lnSpc>
                <a:spcPct val="200000"/>
              </a:lnSpc>
            </a:pPr>
            <a:r>
              <a:rPr lang="en-US" dirty="0" err="1"/>
              <a:t>Exonum</a:t>
            </a:r>
            <a:endParaRPr lang="en-US" dirty="0"/>
          </a:p>
          <a:p>
            <a:pPr lvl="1">
              <a:lnSpc>
                <a:spcPct val="200000"/>
              </a:lnSpc>
            </a:pPr>
            <a:r>
              <a:rPr lang="en-US" sz="1800" dirty="0"/>
              <a:t>Digital document verification</a:t>
            </a:r>
          </a:p>
          <a:p>
            <a:pPr>
              <a:lnSpc>
                <a:spcPct val="200000"/>
              </a:lnSpc>
            </a:pPr>
            <a:r>
              <a:rPr lang="en-US" dirty="0"/>
              <a:t>Chronicled</a:t>
            </a:r>
          </a:p>
          <a:p>
            <a:pPr lvl="1">
              <a:lnSpc>
                <a:spcPct val="200000"/>
              </a:lnSpc>
            </a:pPr>
            <a:r>
              <a:rPr lang="en-US" sz="1800" dirty="0"/>
              <a:t>IoT supply chain tracking</a:t>
            </a:r>
          </a:p>
          <a:p>
            <a:endParaRPr lang="en-US" sz="1400" dirty="0"/>
          </a:p>
        </p:txBody>
      </p:sp>
      <p:sp>
        <p:nvSpPr>
          <p:cNvPr id="147" name="Rectangle 146">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Blockchain Technology- a Silver Lining to BFSI Industry – ESDS BLOG">
            <a:extLst>
              <a:ext uri="{FF2B5EF4-FFF2-40B4-BE49-F238E27FC236}">
                <a16:creationId xmlns:a16="http://schemas.microsoft.com/office/drawing/2014/main" id="{70A5B4BC-874D-4B3D-A65B-37A895F757C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93085" y="1469432"/>
            <a:ext cx="5629268" cy="3912341"/>
          </a:xfrm>
          <a:prstGeom prst="rect">
            <a:avLst/>
          </a:prstGeom>
          <a:no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7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8D25-A90C-4D96-B16D-C93E9A00CD2E}"/>
              </a:ext>
            </a:extLst>
          </p:cNvPr>
          <p:cNvSpPr>
            <a:spLocks noGrp="1"/>
          </p:cNvSpPr>
          <p:nvPr>
            <p:ph type="title"/>
          </p:nvPr>
        </p:nvSpPr>
        <p:spPr/>
        <p:txBody>
          <a:bodyPr/>
          <a:lstStyle/>
          <a:p>
            <a:r>
              <a:rPr lang="en-US" dirty="0"/>
              <a:t>Going Forward</a:t>
            </a:r>
          </a:p>
        </p:txBody>
      </p:sp>
      <p:sp>
        <p:nvSpPr>
          <p:cNvPr id="3" name="Content Placeholder 2">
            <a:extLst>
              <a:ext uri="{FF2B5EF4-FFF2-40B4-BE49-F238E27FC236}">
                <a16:creationId xmlns:a16="http://schemas.microsoft.com/office/drawing/2014/main" id="{93F53555-D05F-444B-897C-01A22085A461}"/>
              </a:ext>
            </a:extLst>
          </p:cNvPr>
          <p:cNvSpPr>
            <a:spLocks noGrp="1"/>
          </p:cNvSpPr>
          <p:nvPr>
            <p:ph idx="1"/>
          </p:nvPr>
        </p:nvSpPr>
        <p:spPr/>
        <p:txBody>
          <a:bodyPr>
            <a:normAutofit/>
          </a:bodyPr>
          <a:lstStyle/>
          <a:p>
            <a:pPr>
              <a:lnSpc>
                <a:spcPct val="200000"/>
              </a:lnSpc>
            </a:pPr>
            <a:r>
              <a:rPr lang="en-US" sz="3200" dirty="0"/>
              <a:t>Idea space is still vastly unexplored</a:t>
            </a:r>
          </a:p>
          <a:p>
            <a:pPr>
              <a:lnSpc>
                <a:spcPct val="200000"/>
              </a:lnSpc>
            </a:pPr>
            <a:r>
              <a:rPr lang="en-US" sz="3200" dirty="0"/>
              <a:t>Sets developers ahead of competition</a:t>
            </a:r>
          </a:p>
          <a:p>
            <a:pPr>
              <a:lnSpc>
                <a:spcPct val="200000"/>
              </a:lnSpc>
            </a:pPr>
            <a:r>
              <a:rPr lang="en-US" sz="3200" dirty="0"/>
              <a:t>Solve previously impossible problems</a:t>
            </a:r>
          </a:p>
        </p:txBody>
      </p:sp>
    </p:spTree>
    <p:extLst>
      <p:ext uri="{BB962C8B-B14F-4D97-AF65-F5344CB8AC3E}">
        <p14:creationId xmlns:p14="http://schemas.microsoft.com/office/powerpoint/2010/main" val="300153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72B03-D62B-4BA3-BB82-60AFCF5F9BDA}"/>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3685112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0EA96-3D0D-4C59-A5F2-1513688D1332}"/>
              </a:ext>
            </a:extLst>
          </p:cNvPr>
          <p:cNvSpPr>
            <a:spLocks noGrp="1"/>
          </p:cNvSpPr>
          <p:nvPr>
            <p:ph type="ctrTitle"/>
          </p:nvPr>
        </p:nvSpPr>
        <p:spPr/>
        <p:txBody>
          <a:bodyPr/>
          <a:lstStyle/>
          <a:p>
            <a:r>
              <a:rPr lang="en-US" dirty="0"/>
              <a:t>Resources</a:t>
            </a:r>
          </a:p>
        </p:txBody>
      </p:sp>
      <p:sp>
        <p:nvSpPr>
          <p:cNvPr id="3" name="Subtitle 2">
            <a:extLst>
              <a:ext uri="{FF2B5EF4-FFF2-40B4-BE49-F238E27FC236}">
                <a16:creationId xmlns:a16="http://schemas.microsoft.com/office/drawing/2014/main" id="{1338835D-202A-4CD1-BFCB-D0B5A1B2BF4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96055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C35A-EB87-49AC-9427-F678682132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7797D4-56B0-4793-811D-5E53DDFC0C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82407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C35A-EB87-49AC-9427-F678682132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7797D4-56B0-4793-811D-5E53DDFC0C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05801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C35A-EB87-49AC-9427-F678682132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7797D4-56B0-4793-811D-5E53DDFC0C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57019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C35A-EB87-49AC-9427-F678682132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7797D4-56B0-4793-811D-5E53DDFC0C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9932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D4E3-E485-4D6C-B2F2-8BD5EB75E4D7}"/>
              </a:ext>
            </a:extLst>
          </p:cNvPr>
          <p:cNvSpPr>
            <a:spLocks noGrp="1"/>
          </p:cNvSpPr>
          <p:nvPr>
            <p:ph type="title"/>
          </p:nvPr>
        </p:nvSpPr>
        <p:spPr/>
        <p:txBody>
          <a:bodyPr/>
          <a:lstStyle/>
          <a:p>
            <a:r>
              <a:rPr lang="en-US" dirty="0"/>
              <a:t>Who Am I</a:t>
            </a:r>
          </a:p>
        </p:txBody>
      </p:sp>
      <p:sp>
        <p:nvSpPr>
          <p:cNvPr id="3" name="Content Placeholder 2">
            <a:extLst>
              <a:ext uri="{FF2B5EF4-FFF2-40B4-BE49-F238E27FC236}">
                <a16:creationId xmlns:a16="http://schemas.microsoft.com/office/drawing/2014/main" id="{B57E19EE-9E9B-4C46-924C-043C6FDEBBCE}"/>
              </a:ext>
            </a:extLst>
          </p:cNvPr>
          <p:cNvSpPr>
            <a:spLocks noGrp="1"/>
          </p:cNvSpPr>
          <p:nvPr>
            <p:ph idx="1"/>
          </p:nvPr>
        </p:nvSpPr>
        <p:spPr>
          <a:xfrm>
            <a:off x="483768" y="2200141"/>
            <a:ext cx="10728315" cy="3599316"/>
          </a:xfrm>
        </p:spPr>
        <p:txBody>
          <a:bodyPr>
            <a:normAutofit/>
          </a:bodyPr>
          <a:lstStyle/>
          <a:p>
            <a:pPr>
              <a:lnSpc>
                <a:spcPct val="200000"/>
              </a:lnSpc>
            </a:pPr>
            <a:r>
              <a:rPr lang="en-US" sz="3200" dirty="0"/>
              <a:t>Computer Science at MSOE</a:t>
            </a:r>
          </a:p>
          <a:p>
            <a:pPr>
              <a:lnSpc>
                <a:spcPct val="200000"/>
              </a:lnSpc>
            </a:pPr>
            <a:r>
              <a:rPr lang="en-US" sz="3200" dirty="0"/>
              <a:t>Blockchain exploration at Rockwell Automation</a:t>
            </a:r>
          </a:p>
          <a:p>
            <a:pPr>
              <a:lnSpc>
                <a:spcPct val="200000"/>
              </a:lnSpc>
            </a:pPr>
            <a:r>
              <a:rPr lang="en-US" sz="3200" dirty="0"/>
              <a:t>Undergraduate blockchain course</a:t>
            </a:r>
          </a:p>
        </p:txBody>
      </p:sp>
    </p:spTree>
    <p:extLst>
      <p:ext uri="{BB962C8B-B14F-4D97-AF65-F5344CB8AC3E}">
        <p14:creationId xmlns:p14="http://schemas.microsoft.com/office/powerpoint/2010/main" val="101625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A00FF9E7-8E46-4DC0-93DA-60BE0E460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78" name="Rectangle 77">
              <a:extLst>
                <a:ext uri="{FF2B5EF4-FFF2-40B4-BE49-F238E27FC236}">
                  <a16:creationId xmlns:a16="http://schemas.microsoft.com/office/drawing/2014/main" id="{956701A1-F27E-4182-9578-B57ACF9D3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a:extLst>
                <a:ext uri="{FF2B5EF4-FFF2-40B4-BE49-F238E27FC236}">
                  <a16:creationId xmlns:a16="http://schemas.microsoft.com/office/drawing/2014/main" id="{CBC19C67-025A-4A22-BDB0-4CE8FD806F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81" name="Rectangle 80">
            <a:extLst>
              <a:ext uri="{FF2B5EF4-FFF2-40B4-BE49-F238E27FC236}">
                <a16:creationId xmlns:a16="http://schemas.microsoft.com/office/drawing/2014/main" id="{CD913264-54ED-4FC1-AD22-DAD435060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F8D4E3-E485-4D6C-B2F2-8BD5EB75E4D7}"/>
              </a:ext>
            </a:extLst>
          </p:cNvPr>
          <p:cNvSpPr>
            <a:spLocks noGrp="1"/>
          </p:cNvSpPr>
          <p:nvPr>
            <p:ph type="title"/>
          </p:nvPr>
        </p:nvSpPr>
        <p:spPr>
          <a:xfrm>
            <a:off x="680321" y="753228"/>
            <a:ext cx="5632247" cy="1080938"/>
          </a:xfrm>
        </p:spPr>
        <p:txBody>
          <a:bodyPr>
            <a:normAutofit/>
          </a:bodyPr>
          <a:lstStyle/>
          <a:p>
            <a:r>
              <a:rPr lang="en-US" dirty="0"/>
              <a:t>Why Blockchain</a:t>
            </a:r>
          </a:p>
        </p:txBody>
      </p:sp>
      <p:pic>
        <p:nvPicPr>
          <p:cNvPr id="83" name="Picture 82">
            <a:extLst>
              <a:ext uri="{FF2B5EF4-FFF2-40B4-BE49-F238E27FC236}">
                <a16:creationId xmlns:a16="http://schemas.microsoft.com/office/drawing/2014/main" id="{8E6B0E65-BA50-47AD-B2B4-9FEB58F4B7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4" name="Content Placeholder 3">
            <a:extLst>
              <a:ext uri="{FF2B5EF4-FFF2-40B4-BE49-F238E27FC236}">
                <a16:creationId xmlns:a16="http://schemas.microsoft.com/office/drawing/2014/main" id="{47B9A998-C37A-40D0-9935-2F1A1C266335}"/>
              </a:ext>
            </a:extLst>
          </p:cNvPr>
          <p:cNvSpPr>
            <a:spLocks noGrp="1"/>
          </p:cNvSpPr>
          <p:nvPr>
            <p:ph idx="1"/>
          </p:nvPr>
        </p:nvSpPr>
        <p:spPr>
          <a:xfrm>
            <a:off x="680322" y="2336873"/>
            <a:ext cx="5632246" cy="3599316"/>
          </a:xfrm>
        </p:spPr>
        <p:txBody>
          <a:bodyPr>
            <a:normAutofit/>
          </a:bodyPr>
          <a:lstStyle/>
          <a:p>
            <a:pPr>
              <a:lnSpc>
                <a:spcPct val="200000"/>
              </a:lnSpc>
            </a:pPr>
            <a:r>
              <a:rPr lang="en-US" sz="3200" dirty="0"/>
              <a:t>A controversial topic</a:t>
            </a:r>
          </a:p>
          <a:p>
            <a:pPr>
              <a:lnSpc>
                <a:spcPct val="200000"/>
              </a:lnSpc>
            </a:pPr>
            <a:r>
              <a:rPr lang="en-US" sz="3200" dirty="0"/>
              <a:t>Short-term issues</a:t>
            </a:r>
          </a:p>
          <a:p>
            <a:pPr>
              <a:lnSpc>
                <a:spcPct val="200000"/>
              </a:lnSpc>
            </a:pPr>
            <a:r>
              <a:rPr lang="en-US" sz="3200" dirty="0"/>
              <a:t>Blockchain is the next Cloud</a:t>
            </a:r>
          </a:p>
          <a:p>
            <a:endParaRPr lang="en-US" sz="2000" dirty="0"/>
          </a:p>
          <a:p>
            <a:endParaRPr lang="en-US" sz="2000" dirty="0"/>
          </a:p>
        </p:txBody>
      </p:sp>
      <p:pic>
        <p:nvPicPr>
          <p:cNvPr id="1032" name="Picture 8" descr="Twitter might start NFT Display Options for Profile Images - ITP Live">
            <a:extLst>
              <a:ext uri="{FF2B5EF4-FFF2-40B4-BE49-F238E27FC236}">
                <a16:creationId xmlns:a16="http://schemas.microsoft.com/office/drawing/2014/main" id="{FA28A289-1A99-4A89-A072-8077BA6C4A0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 b="8614"/>
          <a:stretch/>
        </p:blipFill>
        <p:spPr bwMode="auto">
          <a:xfrm>
            <a:off x="6984386" y="592916"/>
            <a:ext cx="4719805" cy="2836084"/>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pic>
        <p:nvPicPr>
          <p:cNvPr id="1028" name="Picture 4" descr="Inside Russia&amp;#39;s Largest Bitcoin Mine - Bloomberg">
            <a:extLst>
              <a:ext uri="{FF2B5EF4-FFF2-40B4-BE49-F238E27FC236}">
                <a16:creationId xmlns:a16="http://schemas.microsoft.com/office/drawing/2014/main" id="{6E9A27BB-B7A6-463E-8075-0DC1105A7CF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4" b="12920"/>
          <a:stretch/>
        </p:blipFill>
        <p:spPr bwMode="auto">
          <a:xfrm>
            <a:off x="6984386" y="3771735"/>
            <a:ext cx="4719805" cy="2743530"/>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42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D4E3-E485-4D6C-B2F2-8BD5EB75E4D7}"/>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B57E19EE-9E9B-4C46-924C-043C6FDEBBCE}"/>
              </a:ext>
            </a:extLst>
          </p:cNvPr>
          <p:cNvSpPr>
            <a:spLocks noGrp="1"/>
          </p:cNvSpPr>
          <p:nvPr>
            <p:ph idx="1"/>
          </p:nvPr>
        </p:nvSpPr>
        <p:spPr>
          <a:xfrm>
            <a:off x="517951" y="2353965"/>
            <a:ext cx="10728315" cy="3599316"/>
          </a:xfrm>
        </p:spPr>
        <p:txBody>
          <a:bodyPr>
            <a:normAutofit/>
          </a:bodyPr>
          <a:lstStyle/>
          <a:p>
            <a:pPr>
              <a:lnSpc>
                <a:spcPct val="200000"/>
              </a:lnSpc>
            </a:pPr>
            <a:r>
              <a:rPr lang="en-US" sz="3200" dirty="0"/>
              <a:t>A distributed digital ledger</a:t>
            </a:r>
          </a:p>
          <a:p>
            <a:pPr>
              <a:lnSpc>
                <a:spcPct val="200000"/>
              </a:lnSpc>
            </a:pPr>
            <a:r>
              <a:rPr lang="en-US" sz="3200" dirty="0"/>
              <a:t>An immutable linked list</a:t>
            </a:r>
          </a:p>
          <a:p>
            <a:pPr>
              <a:lnSpc>
                <a:spcPct val="200000"/>
              </a:lnSpc>
            </a:pPr>
            <a:r>
              <a:rPr lang="en-US" sz="3200" dirty="0"/>
              <a:t>An application layer protocol</a:t>
            </a:r>
          </a:p>
          <a:p>
            <a:pPr>
              <a:lnSpc>
                <a:spcPct val="200000"/>
              </a:lnSpc>
            </a:pPr>
            <a:endParaRPr lang="en-US" sz="3200" dirty="0"/>
          </a:p>
        </p:txBody>
      </p:sp>
      <p:pic>
        <p:nvPicPr>
          <p:cNvPr id="2052" name="Picture 4" descr="No symbol - Wikipedia">
            <a:extLst>
              <a:ext uri="{FF2B5EF4-FFF2-40B4-BE49-F238E27FC236}">
                <a16:creationId xmlns:a16="http://schemas.microsoft.com/office/drawing/2014/main" id="{81696CE1-20A5-4196-B27D-A0C371918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965" y="2137530"/>
            <a:ext cx="4213407" cy="4213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89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AF43216-230D-4305-A1C8-B62D812B5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47675"/>
            <a:ext cx="11237976" cy="5930265"/>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ow blockchain will disrupt your industry | Slalom">
            <a:extLst>
              <a:ext uri="{FF2B5EF4-FFF2-40B4-BE49-F238E27FC236}">
                <a16:creationId xmlns:a16="http://schemas.microsoft.com/office/drawing/2014/main" id="{05502B80-C243-4BDE-8BCD-EA43DBDA2B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96327" y="676070"/>
            <a:ext cx="9253547" cy="550586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ABFE1D33-74D4-49A6-BE38-4E9E88ED96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75" name="Rectangle 74">
            <a:extLst>
              <a:ext uri="{FF2B5EF4-FFF2-40B4-BE49-F238E27FC236}">
                <a16:creationId xmlns:a16="http://schemas.microsoft.com/office/drawing/2014/main" id="{8B596859-88E8-4EB6-B800-82A454647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977570BC-2905-49B8-88C5-D5F4A1D30EA4}"/>
              </a:ext>
            </a:extLst>
          </p:cNvPr>
          <p:cNvSpPr txBox="1"/>
          <p:nvPr/>
        </p:nvSpPr>
        <p:spPr>
          <a:xfrm>
            <a:off x="852443" y="609600"/>
            <a:ext cx="6097424" cy="646331"/>
          </a:xfrm>
          <a:prstGeom prst="rect">
            <a:avLst/>
          </a:prstGeom>
          <a:noFill/>
        </p:spPr>
        <p:txBody>
          <a:bodyPr wrap="square">
            <a:spAutoFit/>
          </a:bodyPr>
          <a:lstStyle/>
          <a:p>
            <a:r>
              <a:rPr kumimoji="0" lang="en-US" sz="3600" b="0" i="0" u="none" strike="noStrike" kern="1200" cap="none" spc="0" normalizeH="0" baseline="0" noProof="0" dirty="0">
                <a:ln>
                  <a:noFill/>
                </a:ln>
                <a:solidFill>
                  <a:schemeClr val="bg1"/>
                </a:solidFill>
                <a:effectLst/>
                <a:uLnTx/>
                <a:uFillTx/>
                <a:latin typeface="Trebuchet MS" panose="020B0603020202020204"/>
                <a:ea typeface="+mj-ea"/>
                <a:cs typeface="+mj-cs"/>
              </a:rPr>
              <a:t>How It Works</a:t>
            </a:r>
            <a:endParaRPr lang="en-US" dirty="0">
              <a:solidFill>
                <a:schemeClr val="bg1"/>
              </a:solidFill>
            </a:endParaRPr>
          </a:p>
        </p:txBody>
      </p:sp>
      <p:sp>
        <p:nvSpPr>
          <p:cNvPr id="4" name="Rectangle 3">
            <a:extLst>
              <a:ext uri="{FF2B5EF4-FFF2-40B4-BE49-F238E27FC236}">
                <a16:creationId xmlns:a16="http://schemas.microsoft.com/office/drawing/2014/main" id="{B23090ED-F2B0-4CDC-B2A3-D246C3CF00D4}"/>
              </a:ext>
            </a:extLst>
          </p:cNvPr>
          <p:cNvSpPr/>
          <p:nvPr/>
        </p:nvSpPr>
        <p:spPr>
          <a:xfrm>
            <a:off x="3225180" y="1506402"/>
            <a:ext cx="2608918" cy="765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CC2404E-6DF0-4B30-BA3D-F6EB80F49D62}"/>
              </a:ext>
            </a:extLst>
          </p:cNvPr>
          <p:cNvSpPr/>
          <p:nvPr/>
        </p:nvSpPr>
        <p:spPr>
          <a:xfrm>
            <a:off x="3892594" y="2084967"/>
            <a:ext cx="2608918" cy="765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3B4931F-339F-4BFB-B929-B7F75BCDEDD4}"/>
              </a:ext>
            </a:extLst>
          </p:cNvPr>
          <p:cNvSpPr/>
          <p:nvPr/>
        </p:nvSpPr>
        <p:spPr>
          <a:xfrm>
            <a:off x="6789135" y="737118"/>
            <a:ext cx="3348337" cy="21129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F2DA955-04C7-4D5F-81F6-3DD145A94E6E}"/>
              </a:ext>
            </a:extLst>
          </p:cNvPr>
          <p:cNvSpPr/>
          <p:nvPr/>
        </p:nvSpPr>
        <p:spPr>
          <a:xfrm>
            <a:off x="8348368" y="2350357"/>
            <a:ext cx="1789104" cy="99943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4C5DC77-BF39-4EE0-8FC9-5DCB80D08F74}"/>
              </a:ext>
            </a:extLst>
          </p:cNvPr>
          <p:cNvSpPr/>
          <p:nvPr/>
        </p:nvSpPr>
        <p:spPr>
          <a:xfrm rot="20367116">
            <a:off x="1024448" y="3745545"/>
            <a:ext cx="6061485" cy="4741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5D0736-D85A-4C18-8FD4-49EA6091DA70}"/>
              </a:ext>
            </a:extLst>
          </p:cNvPr>
          <p:cNvSpPr/>
          <p:nvPr/>
        </p:nvSpPr>
        <p:spPr>
          <a:xfrm>
            <a:off x="1315616" y="3498980"/>
            <a:ext cx="2705878" cy="25715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0BEFD8-6E70-4563-8D18-C8B3F2309E3F}"/>
              </a:ext>
            </a:extLst>
          </p:cNvPr>
          <p:cNvSpPr/>
          <p:nvPr/>
        </p:nvSpPr>
        <p:spPr>
          <a:xfrm>
            <a:off x="3658142" y="5206674"/>
            <a:ext cx="1200539" cy="81798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FE9E437-FAAE-4AF1-A2F6-A39B1C14B50D}"/>
              </a:ext>
            </a:extLst>
          </p:cNvPr>
          <p:cNvSpPr/>
          <p:nvPr/>
        </p:nvSpPr>
        <p:spPr>
          <a:xfrm>
            <a:off x="3971456" y="4179821"/>
            <a:ext cx="2530056" cy="10885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831A79-E0E9-40E7-A6FD-09173A83BEEC}"/>
              </a:ext>
            </a:extLst>
          </p:cNvPr>
          <p:cNvSpPr/>
          <p:nvPr/>
        </p:nvSpPr>
        <p:spPr>
          <a:xfrm>
            <a:off x="5023877" y="5268392"/>
            <a:ext cx="1572866" cy="4253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D1D897A-E2A2-4689-9C62-AF8E9491FE0C}"/>
              </a:ext>
            </a:extLst>
          </p:cNvPr>
          <p:cNvSpPr/>
          <p:nvPr/>
        </p:nvSpPr>
        <p:spPr>
          <a:xfrm>
            <a:off x="6563783" y="4481684"/>
            <a:ext cx="1098564" cy="3588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454CC31-88FF-4149-985E-21C54B385445}"/>
              </a:ext>
            </a:extLst>
          </p:cNvPr>
          <p:cNvSpPr/>
          <p:nvPr/>
        </p:nvSpPr>
        <p:spPr>
          <a:xfrm>
            <a:off x="7220826" y="3578191"/>
            <a:ext cx="3348337" cy="244646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7F62269-B69E-4040-AFD2-734E6773D9D3}"/>
              </a:ext>
            </a:extLst>
          </p:cNvPr>
          <p:cNvSpPr/>
          <p:nvPr/>
        </p:nvSpPr>
        <p:spPr>
          <a:xfrm>
            <a:off x="5863594" y="1732976"/>
            <a:ext cx="1142227" cy="3282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20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5" grpId="0" animBg="1"/>
      <p:bldP spid="13" grpId="0" animBg="1"/>
      <p:bldP spid="6" grpId="0" animBg="1"/>
      <p:bldP spid="8" grpId="0" animBg="1"/>
      <p:bldP spid="16" grpId="0" animBg="1"/>
      <p:bldP spid="17" grpId="0" animBg="1"/>
      <p:bldP spid="18" grpId="0" animBg="1"/>
      <p:bldP spid="19" grpId="0" animBg="1"/>
      <p:bldP spid="20"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AF43216-230D-4305-A1C8-B62D812B5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47675"/>
            <a:ext cx="11237976" cy="5930265"/>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ABFE1D33-74D4-49A6-BE38-4E9E88ED96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75" name="Rectangle 74">
            <a:extLst>
              <a:ext uri="{FF2B5EF4-FFF2-40B4-BE49-F238E27FC236}">
                <a16:creationId xmlns:a16="http://schemas.microsoft.com/office/drawing/2014/main" id="{8B596859-88E8-4EB6-B800-82A454647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977570BC-2905-49B8-88C5-D5F4A1D30EA4}"/>
              </a:ext>
            </a:extLst>
          </p:cNvPr>
          <p:cNvSpPr txBox="1"/>
          <p:nvPr/>
        </p:nvSpPr>
        <p:spPr>
          <a:xfrm>
            <a:off x="852443" y="609600"/>
            <a:ext cx="6097424" cy="646331"/>
          </a:xfrm>
          <a:prstGeom prst="rect">
            <a:avLst/>
          </a:prstGeom>
          <a:noFill/>
        </p:spPr>
        <p:txBody>
          <a:bodyPr wrap="square">
            <a:spAutoFit/>
          </a:bodyPr>
          <a:lstStyle/>
          <a:p>
            <a:r>
              <a:rPr kumimoji="0" lang="en-US" sz="3600" b="0" i="0" u="none" strike="noStrike" kern="1200" cap="none" spc="0" normalizeH="0" baseline="0" noProof="0" dirty="0">
                <a:ln>
                  <a:noFill/>
                </a:ln>
                <a:solidFill>
                  <a:schemeClr val="bg1"/>
                </a:solidFill>
                <a:effectLst/>
                <a:uLnTx/>
                <a:uFillTx/>
                <a:latin typeface="Trebuchet MS" panose="020B0603020202020204"/>
                <a:ea typeface="+mj-ea"/>
                <a:cs typeface="+mj-cs"/>
              </a:rPr>
              <a:t>How It Works</a:t>
            </a:r>
            <a:endParaRPr lang="en-US" dirty="0">
              <a:solidFill>
                <a:schemeClr val="bg1"/>
              </a:solidFill>
            </a:endParaRPr>
          </a:p>
        </p:txBody>
      </p:sp>
      <p:pic>
        <p:nvPicPr>
          <p:cNvPr id="18" name="Picture 17">
            <a:extLst>
              <a:ext uri="{FF2B5EF4-FFF2-40B4-BE49-F238E27FC236}">
                <a16:creationId xmlns:a16="http://schemas.microsoft.com/office/drawing/2014/main" id="{2574BD58-23D5-4556-A585-64AB2D8E2555}"/>
              </a:ext>
            </a:extLst>
          </p:cNvPr>
          <p:cNvPicPr>
            <a:picLocks noChangeAspect="1"/>
          </p:cNvPicPr>
          <p:nvPr/>
        </p:nvPicPr>
        <p:blipFill>
          <a:blip r:embed="rId3"/>
          <a:stretch>
            <a:fillRect/>
          </a:stretch>
        </p:blipFill>
        <p:spPr>
          <a:xfrm>
            <a:off x="1296327" y="1226595"/>
            <a:ext cx="2529502" cy="4926178"/>
          </a:xfrm>
          <a:prstGeom prst="rect">
            <a:avLst/>
          </a:prstGeom>
        </p:spPr>
      </p:pic>
      <p:pic>
        <p:nvPicPr>
          <p:cNvPr id="20" name="Picture 19">
            <a:extLst>
              <a:ext uri="{FF2B5EF4-FFF2-40B4-BE49-F238E27FC236}">
                <a16:creationId xmlns:a16="http://schemas.microsoft.com/office/drawing/2014/main" id="{BA265FD9-E6C0-4055-AFC4-36582A4F3373}"/>
              </a:ext>
            </a:extLst>
          </p:cNvPr>
          <p:cNvPicPr>
            <a:picLocks noChangeAspect="1"/>
          </p:cNvPicPr>
          <p:nvPr/>
        </p:nvPicPr>
        <p:blipFill>
          <a:blip r:embed="rId4"/>
          <a:stretch>
            <a:fillRect/>
          </a:stretch>
        </p:blipFill>
        <p:spPr>
          <a:xfrm>
            <a:off x="4420364" y="1317171"/>
            <a:ext cx="2529503" cy="4889241"/>
          </a:xfrm>
          <a:prstGeom prst="rect">
            <a:avLst/>
          </a:prstGeom>
        </p:spPr>
      </p:pic>
      <p:pic>
        <p:nvPicPr>
          <p:cNvPr id="22" name="Picture 21">
            <a:extLst>
              <a:ext uri="{FF2B5EF4-FFF2-40B4-BE49-F238E27FC236}">
                <a16:creationId xmlns:a16="http://schemas.microsoft.com/office/drawing/2014/main" id="{5003DC7D-D810-4323-B875-7FEA8C7BF609}"/>
              </a:ext>
            </a:extLst>
          </p:cNvPr>
          <p:cNvPicPr>
            <a:picLocks noChangeAspect="1"/>
          </p:cNvPicPr>
          <p:nvPr/>
        </p:nvPicPr>
        <p:blipFill>
          <a:blip r:embed="rId5"/>
          <a:stretch>
            <a:fillRect/>
          </a:stretch>
        </p:blipFill>
        <p:spPr>
          <a:xfrm>
            <a:off x="7489403" y="1353851"/>
            <a:ext cx="2817057" cy="4815880"/>
          </a:xfrm>
          <a:prstGeom prst="rect">
            <a:avLst/>
          </a:prstGeom>
        </p:spPr>
      </p:pic>
    </p:spTree>
    <p:extLst>
      <p:ext uri="{BB962C8B-B14F-4D97-AF65-F5344CB8AC3E}">
        <p14:creationId xmlns:p14="http://schemas.microsoft.com/office/powerpoint/2010/main" val="195672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D4E3-E485-4D6C-B2F2-8BD5EB75E4D7}"/>
              </a:ext>
            </a:extLst>
          </p:cNvPr>
          <p:cNvSpPr>
            <a:spLocks noGrp="1"/>
          </p:cNvSpPr>
          <p:nvPr>
            <p:ph type="title"/>
          </p:nvPr>
        </p:nvSpPr>
        <p:spPr/>
        <p:txBody>
          <a:bodyPr/>
          <a:lstStyle/>
          <a:p>
            <a:r>
              <a:rPr lang="en-US" dirty="0"/>
              <a:t>Smart Contracts</a:t>
            </a:r>
          </a:p>
        </p:txBody>
      </p:sp>
      <p:sp>
        <p:nvSpPr>
          <p:cNvPr id="3" name="Content Placeholder 2">
            <a:extLst>
              <a:ext uri="{FF2B5EF4-FFF2-40B4-BE49-F238E27FC236}">
                <a16:creationId xmlns:a16="http://schemas.microsoft.com/office/drawing/2014/main" id="{B57E19EE-9E9B-4C46-924C-043C6FDEBBCE}"/>
              </a:ext>
            </a:extLst>
          </p:cNvPr>
          <p:cNvSpPr>
            <a:spLocks noGrp="1"/>
          </p:cNvSpPr>
          <p:nvPr>
            <p:ph idx="1"/>
          </p:nvPr>
        </p:nvSpPr>
        <p:spPr>
          <a:xfrm>
            <a:off x="517951" y="2353965"/>
            <a:ext cx="10728315" cy="3599316"/>
          </a:xfrm>
        </p:spPr>
        <p:txBody>
          <a:bodyPr>
            <a:normAutofit/>
          </a:bodyPr>
          <a:lstStyle/>
          <a:p>
            <a:pPr>
              <a:lnSpc>
                <a:spcPct val="200000"/>
              </a:lnSpc>
            </a:pPr>
            <a:r>
              <a:rPr lang="en-US" sz="3200" dirty="0"/>
              <a:t>Files of code (Solidity, Rust, C++, Python)</a:t>
            </a:r>
          </a:p>
          <a:p>
            <a:pPr>
              <a:lnSpc>
                <a:spcPct val="200000"/>
              </a:lnSpc>
            </a:pPr>
            <a:r>
              <a:rPr lang="en-US" sz="3200" dirty="0"/>
              <a:t>Stored and executed on the blockchain</a:t>
            </a:r>
          </a:p>
          <a:p>
            <a:pPr>
              <a:lnSpc>
                <a:spcPct val="200000"/>
              </a:lnSpc>
            </a:pPr>
            <a:r>
              <a:rPr lang="en-US" sz="3200" dirty="0"/>
              <a:t>Transparent and trustless</a:t>
            </a:r>
          </a:p>
          <a:p>
            <a:pPr>
              <a:lnSpc>
                <a:spcPct val="200000"/>
              </a:lnSpc>
            </a:pPr>
            <a:endParaRPr lang="en-US" sz="3200" dirty="0"/>
          </a:p>
        </p:txBody>
      </p:sp>
    </p:spTree>
    <p:extLst>
      <p:ext uri="{BB962C8B-B14F-4D97-AF65-F5344CB8AC3E}">
        <p14:creationId xmlns:p14="http://schemas.microsoft.com/office/powerpoint/2010/main" val="290505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3" name="Rectangle 32">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9759517-A29B-4B26-9F1D-435DC1E2164B}"/>
              </a:ext>
            </a:extLst>
          </p:cNvPr>
          <p:cNvSpPr>
            <a:spLocks noGrp="1"/>
          </p:cNvSpPr>
          <p:nvPr>
            <p:ph type="title"/>
          </p:nvPr>
        </p:nvSpPr>
        <p:spPr>
          <a:xfrm>
            <a:off x="680321" y="753228"/>
            <a:ext cx="4136123" cy="1080938"/>
          </a:xfrm>
        </p:spPr>
        <p:txBody>
          <a:bodyPr>
            <a:normAutofit/>
          </a:bodyPr>
          <a:lstStyle/>
          <a:p>
            <a:r>
              <a:rPr lang="en-US" sz="2400"/>
              <a:t>Smart Contract Example</a:t>
            </a:r>
          </a:p>
        </p:txBody>
      </p:sp>
      <p:pic>
        <p:nvPicPr>
          <p:cNvPr id="37" name="Picture 36">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24" name="Content Placeholder 8">
            <a:extLst>
              <a:ext uri="{FF2B5EF4-FFF2-40B4-BE49-F238E27FC236}">
                <a16:creationId xmlns:a16="http://schemas.microsoft.com/office/drawing/2014/main" id="{E80DB3D0-1B42-41E2-BBBB-7FDF14FB1957}"/>
              </a:ext>
            </a:extLst>
          </p:cNvPr>
          <p:cNvSpPr>
            <a:spLocks noGrp="1"/>
          </p:cNvSpPr>
          <p:nvPr>
            <p:ph idx="1"/>
          </p:nvPr>
        </p:nvSpPr>
        <p:spPr>
          <a:xfrm>
            <a:off x="680321" y="2336873"/>
            <a:ext cx="3795426" cy="3599316"/>
          </a:xfrm>
        </p:spPr>
        <p:txBody>
          <a:bodyPr>
            <a:normAutofit/>
          </a:bodyPr>
          <a:lstStyle/>
          <a:p>
            <a:pPr>
              <a:lnSpc>
                <a:spcPct val="200000"/>
              </a:lnSpc>
            </a:pPr>
            <a:r>
              <a:rPr lang="en-US" dirty="0"/>
              <a:t>Written in Solidity</a:t>
            </a:r>
          </a:p>
          <a:p>
            <a:pPr>
              <a:lnSpc>
                <a:spcPct val="200000"/>
              </a:lnSpc>
            </a:pPr>
            <a:r>
              <a:rPr lang="en-US" dirty="0"/>
              <a:t>Follows ERC20 Standard</a:t>
            </a:r>
          </a:p>
          <a:p>
            <a:pPr>
              <a:lnSpc>
                <a:spcPct val="200000"/>
              </a:lnSpc>
            </a:pPr>
            <a:r>
              <a:rPr lang="en-US" dirty="0"/>
              <a:t>Initial supply of 10,000</a:t>
            </a:r>
          </a:p>
          <a:p>
            <a:pPr lvl="1">
              <a:lnSpc>
                <a:spcPct val="200000"/>
              </a:lnSpc>
            </a:pPr>
            <a:r>
              <a:rPr lang="en-US" sz="1800" dirty="0"/>
              <a:t>18 decimal places</a:t>
            </a:r>
            <a:endParaRPr lang="en-US" sz="2000" dirty="0"/>
          </a:p>
          <a:p>
            <a:pPr>
              <a:lnSpc>
                <a:spcPct val="200000"/>
              </a:lnSpc>
            </a:pPr>
            <a:endParaRPr lang="en-US" sz="2000" dirty="0"/>
          </a:p>
        </p:txBody>
      </p:sp>
      <p:pic>
        <p:nvPicPr>
          <p:cNvPr id="7" name="Picture 6">
            <a:extLst>
              <a:ext uri="{FF2B5EF4-FFF2-40B4-BE49-F238E27FC236}">
                <a16:creationId xmlns:a16="http://schemas.microsoft.com/office/drawing/2014/main" id="{DEED91FF-402A-4449-BBE8-11183775C616}"/>
              </a:ext>
            </a:extLst>
          </p:cNvPr>
          <p:cNvPicPr>
            <a:picLocks noChangeAspect="1"/>
          </p:cNvPicPr>
          <p:nvPr/>
        </p:nvPicPr>
        <p:blipFill>
          <a:blip r:embed="rId4"/>
          <a:stretch>
            <a:fillRect/>
          </a:stretch>
        </p:blipFill>
        <p:spPr>
          <a:xfrm>
            <a:off x="5276090" y="1532482"/>
            <a:ext cx="6678586" cy="4040545"/>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836718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886F-F849-4250-B67D-0BE8F654DCCE}"/>
              </a:ext>
            </a:extLst>
          </p:cNvPr>
          <p:cNvSpPr>
            <a:spLocks noGrp="1"/>
          </p:cNvSpPr>
          <p:nvPr>
            <p:ph type="title"/>
          </p:nvPr>
        </p:nvSpPr>
        <p:spPr/>
        <p:txBody>
          <a:bodyPr/>
          <a:lstStyle/>
          <a:p>
            <a:r>
              <a:rPr lang="en-US"/>
              <a:t>dApp Example</a:t>
            </a:r>
            <a:endParaRPr lang="en-US" dirty="0"/>
          </a:p>
        </p:txBody>
      </p:sp>
      <p:sp>
        <p:nvSpPr>
          <p:cNvPr id="3" name="Content Placeholder 2">
            <a:extLst>
              <a:ext uri="{FF2B5EF4-FFF2-40B4-BE49-F238E27FC236}">
                <a16:creationId xmlns:a16="http://schemas.microsoft.com/office/drawing/2014/main" id="{99B46CEB-1FF5-477F-BB03-14C97DB42BF5}"/>
              </a:ext>
            </a:extLst>
          </p:cNvPr>
          <p:cNvSpPr>
            <a:spLocks noGrp="1"/>
          </p:cNvSpPr>
          <p:nvPr>
            <p:ph idx="1"/>
          </p:nvPr>
        </p:nvSpPr>
        <p:spPr>
          <a:xfrm>
            <a:off x="577516" y="2144369"/>
            <a:ext cx="9613861" cy="1763488"/>
          </a:xfrm>
        </p:spPr>
        <p:txBody>
          <a:bodyPr>
            <a:normAutofit/>
          </a:bodyPr>
          <a:lstStyle/>
          <a:p>
            <a:pPr>
              <a:lnSpc>
                <a:spcPct val="150000"/>
              </a:lnSpc>
            </a:pPr>
            <a:r>
              <a:rPr lang="en-US" sz="3200" dirty="0"/>
              <a:t>‘Decentralized Application’</a:t>
            </a:r>
          </a:p>
          <a:p>
            <a:pPr lvl="1">
              <a:lnSpc>
                <a:spcPct val="150000"/>
              </a:lnSpc>
            </a:pPr>
            <a:r>
              <a:rPr lang="en-US" sz="2800" dirty="0"/>
              <a:t>Smart contract backend</a:t>
            </a:r>
          </a:p>
        </p:txBody>
      </p:sp>
      <p:pic>
        <p:nvPicPr>
          <p:cNvPr id="13" name="Picture 12">
            <a:extLst>
              <a:ext uri="{FF2B5EF4-FFF2-40B4-BE49-F238E27FC236}">
                <a16:creationId xmlns:a16="http://schemas.microsoft.com/office/drawing/2014/main" id="{42EF21CE-FBFD-44FF-9914-97C7DC37C2FF}"/>
              </a:ext>
            </a:extLst>
          </p:cNvPr>
          <p:cNvPicPr>
            <a:picLocks noChangeAspect="1"/>
          </p:cNvPicPr>
          <p:nvPr/>
        </p:nvPicPr>
        <p:blipFill>
          <a:blip r:embed="rId2"/>
          <a:stretch>
            <a:fillRect/>
          </a:stretch>
        </p:blipFill>
        <p:spPr>
          <a:xfrm>
            <a:off x="430909" y="4175032"/>
            <a:ext cx="11330182" cy="2272754"/>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49886386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904</TotalTime>
  <Words>302</Words>
  <Application>Microsoft Office PowerPoint</Application>
  <PresentationFormat>Widescreen</PresentationFormat>
  <Paragraphs>60</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Trebuchet MS</vt:lpstr>
      <vt:lpstr>Berlin</vt:lpstr>
      <vt:lpstr>An Introduction to  Blockchain Development</vt:lpstr>
      <vt:lpstr>Who Am I</vt:lpstr>
      <vt:lpstr>Why Blockchain</vt:lpstr>
      <vt:lpstr>How It Works</vt:lpstr>
      <vt:lpstr>PowerPoint Presentation</vt:lpstr>
      <vt:lpstr>PowerPoint Presentation</vt:lpstr>
      <vt:lpstr>Smart Contracts</vt:lpstr>
      <vt:lpstr>Smart Contract Example</vt:lpstr>
      <vt:lpstr>dApp Example</vt:lpstr>
      <vt:lpstr>DAOs</vt:lpstr>
      <vt:lpstr>Existing DAOs</vt:lpstr>
      <vt:lpstr>Going Forward</vt:lpstr>
      <vt:lpstr>Questions</vt:lpstr>
      <vt:lpstr>Resources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Blockchain Development</dc:title>
  <dc:creator>Weller, Joseph</dc:creator>
  <cp:lastModifiedBy>Weller, Joseph</cp:lastModifiedBy>
  <cp:revision>5</cp:revision>
  <dcterms:created xsi:type="dcterms:W3CDTF">2022-02-12T06:45:15Z</dcterms:created>
  <dcterms:modified xsi:type="dcterms:W3CDTF">2022-02-13T23:07:51Z</dcterms:modified>
</cp:coreProperties>
</file>