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15"/>
  </p:notesMasterIdLst>
  <p:sldIdLst>
    <p:sldId id="256" r:id="rId2"/>
    <p:sldId id="257" r:id="rId3"/>
    <p:sldId id="258" r:id="rId4"/>
    <p:sldId id="259" r:id="rId5"/>
    <p:sldId id="261" r:id="rId6"/>
    <p:sldId id="262" r:id="rId7"/>
    <p:sldId id="260" r:id="rId8"/>
    <p:sldId id="263" r:id="rId9"/>
    <p:sldId id="265" r:id="rId10"/>
    <p:sldId id="266"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55"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B7130-1295-4897-A7FA-297D1F812B67}"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DB29E-F83E-42F9-9647-06753E8DFC30}" type="slidenum">
              <a:rPr lang="en-US" smtClean="0"/>
              <a:t>‹#›</a:t>
            </a:fld>
            <a:endParaRPr lang="en-US"/>
          </a:p>
        </p:txBody>
      </p:sp>
    </p:spTree>
    <p:extLst>
      <p:ext uri="{BB962C8B-B14F-4D97-AF65-F5344CB8AC3E}">
        <p14:creationId xmlns:p14="http://schemas.microsoft.com/office/powerpoint/2010/main" val="314892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Rockwell:</a:t>
            </a:r>
          </a:p>
          <a:p>
            <a:r>
              <a:rPr lang="en-US" dirty="0"/>
              <a:t>Read countless papers on applying blockchains</a:t>
            </a:r>
          </a:p>
          <a:p>
            <a:r>
              <a:rPr lang="en-US" dirty="0"/>
              <a:t>Interviewed managers in various departments about their current and future problems to determine if blockchain could be used as a solution</a:t>
            </a:r>
          </a:p>
          <a:p>
            <a:r>
              <a:rPr lang="en-US" dirty="0"/>
              <a:t>Worked on the applications for two patents regarding blockchain</a:t>
            </a:r>
          </a:p>
        </p:txBody>
      </p:sp>
      <p:sp>
        <p:nvSpPr>
          <p:cNvPr id="4" name="Slide Number Placeholder 3"/>
          <p:cNvSpPr>
            <a:spLocks noGrp="1"/>
          </p:cNvSpPr>
          <p:nvPr>
            <p:ph type="sldNum" sz="quarter" idx="5"/>
          </p:nvPr>
        </p:nvSpPr>
        <p:spPr/>
        <p:txBody>
          <a:bodyPr/>
          <a:lstStyle/>
          <a:p>
            <a:fld id="{C18DB29E-F83E-42F9-9647-06753E8DFC30}" type="slidenum">
              <a:rPr lang="en-US" smtClean="0"/>
              <a:t>2</a:t>
            </a:fld>
            <a:endParaRPr lang="en-US"/>
          </a:p>
        </p:txBody>
      </p:sp>
    </p:spTree>
    <p:extLst>
      <p:ext uri="{BB962C8B-B14F-4D97-AF65-F5344CB8AC3E}">
        <p14:creationId xmlns:p14="http://schemas.microsoft.com/office/powerpoint/2010/main" val="63362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been on twitter any time in the last year, it’s nearly impossible to avoid seeing the daily battles between the climate activists and the users with the ape profile pictures who have likely over invested into NFTs</a:t>
            </a:r>
          </a:p>
          <a:p>
            <a:r>
              <a:rPr lang="en-US" dirty="0"/>
              <a:t>Proof of stake (won’t get into)</a:t>
            </a:r>
          </a:p>
          <a:p>
            <a:r>
              <a:rPr lang="en-US" dirty="0"/>
              <a:t>Next cloud, both literally and figuratively </a:t>
            </a:r>
          </a:p>
          <a:p>
            <a:r>
              <a:rPr lang="en-US" dirty="0"/>
              <a:t>10 years, not having experience with cloud technologies was not a big deal for senior developers, the same thing can be said for blockchain today</a:t>
            </a:r>
          </a:p>
          <a:p>
            <a:endParaRPr lang="en-US" dirty="0"/>
          </a:p>
          <a:p>
            <a:endParaRPr lang="en-US" dirty="0"/>
          </a:p>
        </p:txBody>
      </p:sp>
      <p:sp>
        <p:nvSpPr>
          <p:cNvPr id="4" name="Slide Number Placeholder 3"/>
          <p:cNvSpPr>
            <a:spLocks noGrp="1"/>
          </p:cNvSpPr>
          <p:nvPr>
            <p:ph type="sldNum" sz="quarter" idx="5"/>
          </p:nvPr>
        </p:nvSpPr>
        <p:spPr/>
        <p:txBody>
          <a:bodyPr/>
          <a:lstStyle/>
          <a:p>
            <a:fld id="{C18DB29E-F83E-42F9-9647-06753E8DFC30}" type="slidenum">
              <a:rPr lang="en-US" smtClean="0"/>
              <a:t>3</a:t>
            </a:fld>
            <a:endParaRPr lang="en-US"/>
          </a:p>
        </p:txBody>
      </p:sp>
    </p:spTree>
    <p:extLst>
      <p:ext uri="{BB962C8B-B14F-4D97-AF65-F5344CB8AC3E}">
        <p14:creationId xmlns:p14="http://schemas.microsoft.com/office/powerpoint/2010/main" val="250397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Shiba </a:t>
            </a:r>
            <a:r>
              <a:rPr lang="en-US" dirty="0" err="1"/>
              <a:t>inu</a:t>
            </a:r>
            <a:r>
              <a:rPr lang="en-US" dirty="0"/>
              <a:t> </a:t>
            </a:r>
            <a:r>
              <a:rPr lang="en-US"/>
              <a:t>contract looks </a:t>
            </a:r>
            <a:r>
              <a:rPr lang="en-US" dirty="0"/>
              <a:t>similar (ATH 41B USD)</a:t>
            </a:r>
          </a:p>
        </p:txBody>
      </p:sp>
      <p:sp>
        <p:nvSpPr>
          <p:cNvPr id="4" name="Slide Number Placeholder 3"/>
          <p:cNvSpPr>
            <a:spLocks noGrp="1"/>
          </p:cNvSpPr>
          <p:nvPr>
            <p:ph type="sldNum" sz="quarter" idx="5"/>
          </p:nvPr>
        </p:nvSpPr>
        <p:spPr/>
        <p:txBody>
          <a:bodyPr/>
          <a:lstStyle/>
          <a:p>
            <a:fld id="{C18DB29E-F83E-42F9-9647-06753E8DFC30}" type="slidenum">
              <a:rPr lang="en-US" smtClean="0"/>
              <a:t>8</a:t>
            </a:fld>
            <a:endParaRPr lang="en-US"/>
          </a:p>
        </p:txBody>
      </p:sp>
    </p:spTree>
    <p:extLst>
      <p:ext uri="{BB962C8B-B14F-4D97-AF65-F5344CB8AC3E}">
        <p14:creationId xmlns:p14="http://schemas.microsoft.com/office/powerpoint/2010/main" val="58147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consider yourself entrepreneurial, this is arguably the most important slide in this presentation”</a:t>
            </a:r>
          </a:p>
          <a:p>
            <a:r>
              <a:rPr lang="en-US" dirty="0"/>
              <a:t>Stock comparison</a:t>
            </a:r>
          </a:p>
        </p:txBody>
      </p:sp>
      <p:sp>
        <p:nvSpPr>
          <p:cNvPr id="4" name="Slide Number Placeholder 3"/>
          <p:cNvSpPr>
            <a:spLocks noGrp="1"/>
          </p:cNvSpPr>
          <p:nvPr>
            <p:ph type="sldNum" sz="quarter" idx="5"/>
          </p:nvPr>
        </p:nvSpPr>
        <p:spPr/>
        <p:txBody>
          <a:bodyPr/>
          <a:lstStyle/>
          <a:p>
            <a:fld id="{C18DB29E-F83E-42F9-9647-06753E8DFC30}" type="slidenum">
              <a:rPr lang="en-US" smtClean="0"/>
              <a:t>9</a:t>
            </a:fld>
            <a:endParaRPr lang="en-US"/>
          </a:p>
        </p:txBody>
      </p:sp>
    </p:spTree>
    <p:extLst>
      <p:ext uri="{BB962C8B-B14F-4D97-AF65-F5344CB8AC3E}">
        <p14:creationId xmlns:p14="http://schemas.microsoft.com/office/powerpoint/2010/main" val="163022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frontier</a:t>
            </a:r>
          </a:p>
          <a:p>
            <a:pPr marL="0" marR="0">
              <a:lnSpc>
                <a:spcPct val="107000"/>
              </a:lnSpc>
              <a:spcBef>
                <a:spcPts val="0"/>
              </a:spcBef>
              <a:spcAft>
                <a:spcPts val="800"/>
              </a:spcAft>
            </a:pPr>
            <a:r>
              <a:rPr lang="en-US" sz="1800" dirty="0">
                <a:effectLst/>
                <a:latin typeface="Lato" panose="020F0502020204030203"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Lato" panose="020F0502020204030203" pitchFamily="34" charset="0"/>
                <a:ea typeface="Calibri" panose="020F0502020204030204" pitchFamily="34" charset="0"/>
                <a:cs typeface="Times New Roman" panose="02020603050405020304" pitchFamily="18" charset="0"/>
              </a:rPr>
              <a:t>users will switch to blockchain alternatives not for ideological reasons but for utilitarian ones</a:t>
            </a:r>
          </a:p>
          <a:p>
            <a:endParaRPr lang="en-US" dirty="0"/>
          </a:p>
        </p:txBody>
      </p:sp>
      <p:sp>
        <p:nvSpPr>
          <p:cNvPr id="4" name="Slide Number Placeholder 3"/>
          <p:cNvSpPr>
            <a:spLocks noGrp="1"/>
          </p:cNvSpPr>
          <p:nvPr>
            <p:ph type="sldNum" sz="quarter" idx="5"/>
          </p:nvPr>
        </p:nvSpPr>
        <p:spPr/>
        <p:txBody>
          <a:bodyPr/>
          <a:lstStyle/>
          <a:p>
            <a:fld id="{C18DB29E-F83E-42F9-9647-06753E8DFC30}" type="slidenum">
              <a:rPr lang="en-US" smtClean="0"/>
              <a:t>11</a:t>
            </a:fld>
            <a:endParaRPr lang="en-US"/>
          </a:p>
        </p:txBody>
      </p:sp>
    </p:spTree>
    <p:extLst>
      <p:ext uri="{BB962C8B-B14F-4D97-AF65-F5344CB8AC3E}">
        <p14:creationId xmlns:p14="http://schemas.microsoft.com/office/powerpoint/2010/main" val="141221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DB29E-F83E-42F9-9647-06753E8DFC30}" type="slidenum">
              <a:rPr lang="en-US" smtClean="0"/>
              <a:t>12</a:t>
            </a:fld>
            <a:endParaRPr lang="en-US"/>
          </a:p>
        </p:txBody>
      </p:sp>
    </p:spTree>
    <p:extLst>
      <p:ext uri="{BB962C8B-B14F-4D97-AF65-F5344CB8AC3E}">
        <p14:creationId xmlns:p14="http://schemas.microsoft.com/office/powerpoint/2010/main" val="2036291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97102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414535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90187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6279DD5-60D6-4045-A11C-5AA0BAFB91D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7684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0578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AA487E-937B-4442-94CF-278D57902F1C}"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33825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AA487E-937B-4442-94CF-278D57902F1C}"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095445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59414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9AA487E-937B-4442-94CF-278D57902F1C}" type="datetimeFigureOut">
              <a:rPr lang="en-US" smtClean="0"/>
              <a:t>3/31/2022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6279DD5-60D6-4045-A11C-5AA0BAFB91DD}" type="slidenum">
              <a:rPr lang="en-US" smtClean="0"/>
              <a:t>‹#›</a:t>
            </a:fld>
            <a:endParaRPr lang="en-US"/>
          </a:p>
        </p:txBody>
      </p:sp>
    </p:spTree>
    <p:extLst>
      <p:ext uri="{BB962C8B-B14F-4D97-AF65-F5344CB8AC3E}">
        <p14:creationId xmlns:p14="http://schemas.microsoft.com/office/powerpoint/2010/main" val="11592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A487E-937B-4442-94CF-278D57902F1C}"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81154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A487E-937B-4442-94CF-278D57902F1C}"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7856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87404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A487E-937B-4442-94CF-278D57902F1C}"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29312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A487E-937B-4442-94CF-278D57902F1C}"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07955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9AA487E-937B-4442-94CF-278D57902F1C}"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218450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36682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A487E-937B-4442-94CF-278D57902F1C}"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9DD5-60D6-4045-A11C-5AA0BAFB91DD}" type="slidenum">
              <a:rPr lang="en-US" smtClean="0"/>
              <a:t>‹#›</a:t>
            </a:fld>
            <a:endParaRPr lang="en-US"/>
          </a:p>
        </p:txBody>
      </p:sp>
    </p:spTree>
    <p:extLst>
      <p:ext uri="{BB962C8B-B14F-4D97-AF65-F5344CB8AC3E}">
        <p14:creationId xmlns:p14="http://schemas.microsoft.com/office/powerpoint/2010/main" val="123575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AA487E-937B-4442-94CF-278D57902F1C}" type="datetimeFigureOut">
              <a:rPr lang="en-US" smtClean="0"/>
              <a:t>3/31/2022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6279DD5-60D6-4045-A11C-5AA0BAFB91DD}" type="slidenum">
              <a:rPr lang="en-US" smtClean="0"/>
              <a:t>‹#›</a:t>
            </a:fld>
            <a:endParaRPr lang="en-US"/>
          </a:p>
        </p:txBody>
      </p:sp>
    </p:spTree>
    <p:extLst>
      <p:ext uri="{BB962C8B-B14F-4D97-AF65-F5344CB8AC3E}">
        <p14:creationId xmlns:p14="http://schemas.microsoft.com/office/powerpoint/2010/main" val="355954123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7127-42E2-4D54-87BB-31CF74A79F53}"/>
              </a:ext>
            </a:extLst>
          </p:cNvPr>
          <p:cNvSpPr>
            <a:spLocks noGrp="1"/>
          </p:cNvSpPr>
          <p:nvPr>
            <p:ph type="ctrTitle"/>
          </p:nvPr>
        </p:nvSpPr>
        <p:spPr>
          <a:xfrm>
            <a:off x="715565" y="2742465"/>
            <a:ext cx="8144134" cy="1373070"/>
          </a:xfrm>
        </p:spPr>
        <p:txBody>
          <a:bodyPr/>
          <a:lstStyle/>
          <a:p>
            <a:r>
              <a:rPr lang="en-US" sz="4800" dirty="0"/>
              <a:t>An Introduction to </a:t>
            </a:r>
            <a:br>
              <a:rPr lang="en-US" sz="4800" dirty="0"/>
            </a:br>
            <a:r>
              <a:rPr lang="en-US" sz="4800" dirty="0"/>
              <a:t>Blockchain Development</a:t>
            </a:r>
          </a:p>
        </p:txBody>
      </p:sp>
      <p:sp>
        <p:nvSpPr>
          <p:cNvPr id="4" name="TextBox 3">
            <a:extLst>
              <a:ext uri="{FF2B5EF4-FFF2-40B4-BE49-F238E27FC236}">
                <a16:creationId xmlns:a16="http://schemas.microsoft.com/office/drawing/2014/main" id="{904EDDF9-AC09-4807-AAC3-CEDE4E855BA5}"/>
              </a:ext>
            </a:extLst>
          </p:cNvPr>
          <p:cNvSpPr txBox="1"/>
          <p:nvPr/>
        </p:nvSpPr>
        <p:spPr>
          <a:xfrm>
            <a:off x="10081901" y="3244334"/>
            <a:ext cx="6097424" cy="369332"/>
          </a:xfrm>
          <a:prstGeom prst="rect">
            <a:avLst/>
          </a:prstGeom>
          <a:noFill/>
        </p:spPr>
        <p:txBody>
          <a:bodyPr wrap="square">
            <a:spAutoFit/>
          </a:bodyPr>
          <a:lstStyle/>
          <a:p>
            <a:r>
              <a:rPr lang="en-US" sz="1800" dirty="0"/>
              <a:t>MICS 2022</a:t>
            </a:r>
            <a:endParaRPr lang="en-US" dirty="0"/>
          </a:p>
        </p:txBody>
      </p:sp>
    </p:spTree>
    <p:extLst>
      <p:ext uri="{BB962C8B-B14F-4D97-AF65-F5344CB8AC3E}">
        <p14:creationId xmlns:p14="http://schemas.microsoft.com/office/powerpoint/2010/main" val="298301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1" name="Rectangle 140">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4D6B11-FECB-4ACE-BE8D-465EEC32A648}"/>
              </a:ext>
            </a:extLst>
          </p:cNvPr>
          <p:cNvSpPr>
            <a:spLocks noGrp="1"/>
          </p:cNvSpPr>
          <p:nvPr>
            <p:ph type="title"/>
          </p:nvPr>
        </p:nvSpPr>
        <p:spPr>
          <a:xfrm>
            <a:off x="680321" y="753228"/>
            <a:ext cx="4136123" cy="1080938"/>
          </a:xfrm>
        </p:spPr>
        <p:txBody>
          <a:bodyPr>
            <a:normAutofit/>
          </a:bodyPr>
          <a:lstStyle/>
          <a:p>
            <a:r>
              <a:rPr lang="en-US" dirty="0"/>
              <a:t>Existing DAOs</a:t>
            </a:r>
          </a:p>
        </p:txBody>
      </p:sp>
      <p:pic>
        <p:nvPicPr>
          <p:cNvPr id="145" name="Picture 144">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B28CEE8-2F2B-46CF-B458-81F491FD3C67}"/>
              </a:ext>
            </a:extLst>
          </p:cNvPr>
          <p:cNvSpPr>
            <a:spLocks noGrp="1"/>
          </p:cNvSpPr>
          <p:nvPr>
            <p:ph idx="1"/>
          </p:nvPr>
        </p:nvSpPr>
        <p:spPr>
          <a:xfrm>
            <a:off x="662727" y="2070134"/>
            <a:ext cx="3973153" cy="4198681"/>
          </a:xfrm>
        </p:spPr>
        <p:txBody>
          <a:bodyPr>
            <a:normAutofit lnSpcReduction="10000"/>
          </a:bodyPr>
          <a:lstStyle/>
          <a:p>
            <a:pPr>
              <a:lnSpc>
                <a:spcPct val="200000"/>
              </a:lnSpc>
            </a:pPr>
            <a:r>
              <a:rPr lang="en-US" dirty="0"/>
              <a:t>Lofty.ai</a:t>
            </a:r>
          </a:p>
          <a:p>
            <a:pPr lvl="1">
              <a:lnSpc>
                <a:spcPct val="200000"/>
              </a:lnSpc>
            </a:pPr>
            <a:r>
              <a:rPr lang="en-US" sz="1800" dirty="0"/>
              <a:t>Tokenized real-estate</a:t>
            </a:r>
          </a:p>
          <a:p>
            <a:pPr>
              <a:lnSpc>
                <a:spcPct val="200000"/>
              </a:lnSpc>
            </a:pPr>
            <a:r>
              <a:rPr lang="en-US" dirty="0" err="1"/>
              <a:t>Exonum</a:t>
            </a:r>
            <a:endParaRPr lang="en-US" dirty="0"/>
          </a:p>
          <a:p>
            <a:pPr lvl="1">
              <a:lnSpc>
                <a:spcPct val="200000"/>
              </a:lnSpc>
            </a:pPr>
            <a:r>
              <a:rPr lang="en-US" sz="1800" dirty="0"/>
              <a:t>Document verification</a:t>
            </a:r>
          </a:p>
          <a:p>
            <a:pPr>
              <a:lnSpc>
                <a:spcPct val="200000"/>
              </a:lnSpc>
            </a:pPr>
            <a:r>
              <a:rPr lang="en-US" dirty="0"/>
              <a:t>Chronicled</a:t>
            </a:r>
          </a:p>
          <a:p>
            <a:pPr lvl="1">
              <a:lnSpc>
                <a:spcPct val="200000"/>
              </a:lnSpc>
            </a:pPr>
            <a:r>
              <a:rPr lang="en-US" sz="1800" dirty="0"/>
              <a:t>IoT supply chain tracking</a:t>
            </a:r>
          </a:p>
          <a:p>
            <a:endParaRPr lang="en-US" sz="1400" dirty="0"/>
          </a:p>
        </p:txBody>
      </p:sp>
      <p:sp>
        <p:nvSpPr>
          <p:cNvPr id="147" name="Rectangle 146">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Blockchain Technology- a Silver Lining to BFSI Industry – ESDS BLOG">
            <a:extLst>
              <a:ext uri="{FF2B5EF4-FFF2-40B4-BE49-F238E27FC236}">
                <a16:creationId xmlns:a16="http://schemas.microsoft.com/office/drawing/2014/main" id="{70A5B4BC-874D-4B3D-A65B-37A895F757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93085" y="1469432"/>
            <a:ext cx="5629268" cy="3912341"/>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63613B-1B1D-42C3-8C48-B3819AED19D6}"/>
              </a:ext>
            </a:extLst>
          </p:cNvPr>
          <p:cNvSpPr txBox="1"/>
          <p:nvPr/>
        </p:nvSpPr>
        <p:spPr>
          <a:xfrm>
            <a:off x="-6352" y="6488668"/>
            <a:ext cx="6097772" cy="369332"/>
          </a:xfrm>
          <a:prstGeom prst="rect">
            <a:avLst/>
          </a:prstGeom>
          <a:noFill/>
        </p:spPr>
        <p:txBody>
          <a:bodyPr wrap="square">
            <a:spAutoFit/>
          </a:bodyPr>
          <a:lstStyle/>
          <a:p>
            <a:r>
              <a:rPr lang="en-US" dirty="0"/>
              <a:t>9/10</a:t>
            </a:r>
          </a:p>
        </p:txBody>
      </p:sp>
    </p:spTree>
    <p:extLst>
      <p:ext uri="{BB962C8B-B14F-4D97-AF65-F5344CB8AC3E}">
        <p14:creationId xmlns:p14="http://schemas.microsoft.com/office/powerpoint/2010/main" val="9447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8D25-A90C-4D96-B16D-C93E9A00CD2E}"/>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3F53555-D05F-444B-897C-01A22085A461}"/>
              </a:ext>
            </a:extLst>
          </p:cNvPr>
          <p:cNvSpPr>
            <a:spLocks noGrp="1"/>
          </p:cNvSpPr>
          <p:nvPr>
            <p:ph idx="1"/>
          </p:nvPr>
        </p:nvSpPr>
        <p:spPr/>
        <p:txBody>
          <a:bodyPr>
            <a:normAutofit/>
          </a:bodyPr>
          <a:lstStyle/>
          <a:p>
            <a:pPr>
              <a:lnSpc>
                <a:spcPct val="200000"/>
              </a:lnSpc>
            </a:pPr>
            <a:r>
              <a:rPr lang="en-US" sz="3200" dirty="0"/>
              <a:t>Idea space is still vastly under-capitalized</a:t>
            </a:r>
          </a:p>
          <a:p>
            <a:pPr>
              <a:lnSpc>
                <a:spcPct val="200000"/>
              </a:lnSpc>
            </a:pPr>
            <a:r>
              <a:rPr lang="en-US" sz="3200" dirty="0"/>
              <a:t>Sets developers ahead of competition</a:t>
            </a:r>
          </a:p>
          <a:p>
            <a:pPr>
              <a:lnSpc>
                <a:spcPct val="200000"/>
              </a:lnSpc>
            </a:pPr>
            <a:r>
              <a:rPr lang="en-US" sz="3200" dirty="0"/>
              <a:t>Solve a new frontier of problems</a:t>
            </a:r>
          </a:p>
        </p:txBody>
      </p:sp>
      <p:sp>
        <p:nvSpPr>
          <p:cNvPr id="6" name="TextBox 5">
            <a:extLst>
              <a:ext uri="{FF2B5EF4-FFF2-40B4-BE49-F238E27FC236}">
                <a16:creationId xmlns:a16="http://schemas.microsoft.com/office/drawing/2014/main" id="{BC660CC0-70EE-49B6-818E-39FB14272802}"/>
              </a:ext>
            </a:extLst>
          </p:cNvPr>
          <p:cNvSpPr txBox="1"/>
          <p:nvPr/>
        </p:nvSpPr>
        <p:spPr>
          <a:xfrm>
            <a:off x="-6352" y="6488668"/>
            <a:ext cx="6097772" cy="369332"/>
          </a:xfrm>
          <a:prstGeom prst="rect">
            <a:avLst/>
          </a:prstGeom>
          <a:noFill/>
        </p:spPr>
        <p:txBody>
          <a:bodyPr wrap="square">
            <a:spAutoFit/>
          </a:bodyPr>
          <a:lstStyle/>
          <a:p>
            <a:r>
              <a:rPr lang="en-US" dirty="0"/>
              <a:t>10/10</a:t>
            </a:r>
          </a:p>
        </p:txBody>
      </p:sp>
    </p:spTree>
    <p:extLst>
      <p:ext uri="{BB962C8B-B14F-4D97-AF65-F5344CB8AC3E}">
        <p14:creationId xmlns:p14="http://schemas.microsoft.com/office/powerpoint/2010/main" val="300153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2B03-D62B-4BA3-BB82-60AFCF5F9BDA}"/>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8511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886F-F849-4250-B67D-0BE8F654DCCE}"/>
              </a:ext>
            </a:extLst>
          </p:cNvPr>
          <p:cNvSpPr>
            <a:spLocks noGrp="1"/>
          </p:cNvSpPr>
          <p:nvPr>
            <p:ph type="title"/>
          </p:nvPr>
        </p:nvSpPr>
        <p:spPr/>
        <p:txBody>
          <a:bodyPr/>
          <a:lstStyle/>
          <a:p>
            <a:r>
              <a:rPr lang="en-US"/>
              <a:t>dApp Example</a:t>
            </a:r>
            <a:endParaRPr lang="en-US" dirty="0"/>
          </a:p>
        </p:txBody>
      </p:sp>
      <p:sp>
        <p:nvSpPr>
          <p:cNvPr id="3" name="Content Placeholder 2">
            <a:extLst>
              <a:ext uri="{FF2B5EF4-FFF2-40B4-BE49-F238E27FC236}">
                <a16:creationId xmlns:a16="http://schemas.microsoft.com/office/drawing/2014/main" id="{99B46CEB-1FF5-477F-BB03-14C97DB42BF5}"/>
              </a:ext>
            </a:extLst>
          </p:cNvPr>
          <p:cNvSpPr>
            <a:spLocks noGrp="1"/>
          </p:cNvSpPr>
          <p:nvPr>
            <p:ph idx="1"/>
          </p:nvPr>
        </p:nvSpPr>
        <p:spPr>
          <a:xfrm>
            <a:off x="577516" y="2144369"/>
            <a:ext cx="9613861" cy="1763488"/>
          </a:xfrm>
        </p:spPr>
        <p:txBody>
          <a:bodyPr>
            <a:normAutofit/>
          </a:bodyPr>
          <a:lstStyle/>
          <a:p>
            <a:pPr>
              <a:lnSpc>
                <a:spcPct val="150000"/>
              </a:lnSpc>
            </a:pPr>
            <a:r>
              <a:rPr lang="en-US" sz="3200" dirty="0"/>
              <a:t>‘Decentralized Application’</a:t>
            </a:r>
          </a:p>
          <a:p>
            <a:pPr lvl="1">
              <a:lnSpc>
                <a:spcPct val="150000"/>
              </a:lnSpc>
            </a:pPr>
            <a:r>
              <a:rPr lang="en-US" sz="2800" dirty="0"/>
              <a:t>Smart contract backend</a:t>
            </a:r>
          </a:p>
        </p:txBody>
      </p:sp>
      <p:pic>
        <p:nvPicPr>
          <p:cNvPr id="13" name="Picture 12">
            <a:extLst>
              <a:ext uri="{FF2B5EF4-FFF2-40B4-BE49-F238E27FC236}">
                <a16:creationId xmlns:a16="http://schemas.microsoft.com/office/drawing/2014/main" id="{42EF21CE-FBFD-44FF-9914-97C7DC37C2FF}"/>
              </a:ext>
            </a:extLst>
          </p:cNvPr>
          <p:cNvPicPr>
            <a:picLocks noChangeAspect="1"/>
          </p:cNvPicPr>
          <p:nvPr/>
        </p:nvPicPr>
        <p:blipFill>
          <a:blip r:embed="rId2"/>
          <a:stretch>
            <a:fillRect/>
          </a:stretch>
        </p:blipFill>
        <p:spPr>
          <a:xfrm>
            <a:off x="430909" y="4078780"/>
            <a:ext cx="11330182" cy="2272754"/>
          </a:xfrm>
          <a:prstGeom prst="rect">
            <a:avLst/>
          </a:prstGeom>
          <a:effectLst>
            <a:outerShdw blurRad="50800" dist="38100" dir="8100000" algn="tr" rotWithShape="0">
              <a:prstClr val="black">
                <a:alpha val="40000"/>
              </a:prstClr>
            </a:outerShdw>
          </a:effectLst>
        </p:spPr>
      </p:pic>
      <p:sp>
        <p:nvSpPr>
          <p:cNvPr id="8" name="TextBox 7">
            <a:extLst>
              <a:ext uri="{FF2B5EF4-FFF2-40B4-BE49-F238E27FC236}">
                <a16:creationId xmlns:a16="http://schemas.microsoft.com/office/drawing/2014/main" id="{83E3AE16-2F24-47BF-B035-2BA7CE2B5979}"/>
              </a:ext>
            </a:extLst>
          </p:cNvPr>
          <p:cNvSpPr txBox="1"/>
          <p:nvPr/>
        </p:nvSpPr>
        <p:spPr>
          <a:xfrm>
            <a:off x="0" y="6488668"/>
            <a:ext cx="6097772" cy="369332"/>
          </a:xfrm>
          <a:prstGeom prst="rect">
            <a:avLst/>
          </a:prstGeom>
          <a:noFill/>
        </p:spPr>
        <p:txBody>
          <a:bodyPr wrap="square">
            <a:spAutoFit/>
          </a:bodyPr>
          <a:lstStyle/>
          <a:p>
            <a:r>
              <a:rPr lang="en-US" dirty="0"/>
              <a:t>/10</a:t>
            </a:r>
          </a:p>
        </p:txBody>
      </p:sp>
    </p:spTree>
    <p:extLst>
      <p:ext uri="{BB962C8B-B14F-4D97-AF65-F5344CB8AC3E}">
        <p14:creationId xmlns:p14="http://schemas.microsoft.com/office/powerpoint/2010/main" val="349886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483768" y="2200141"/>
            <a:ext cx="10728315" cy="3599316"/>
          </a:xfrm>
        </p:spPr>
        <p:txBody>
          <a:bodyPr>
            <a:normAutofit/>
          </a:bodyPr>
          <a:lstStyle/>
          <a:p>
            <a:pPr>
              <a:lnSpc>
                <a:spcPct val="200000"/>
              </a:lnSpc>
            </a:pPr>
            <a:r>
              <a:rPr lang="en-US" sz="3200" dirty="0"/>
              <a:t>Computer Science at MSOE</a:t>
            </a:r>
          </a:p>
          <a:p>
            <a:pPr>
              <a:lnSpc>
                <a:spcPct val="200000"/>
              </a:lnSpc>
            </a:pPr>
            <a:r>
              <a:rPr lang="en-US" sz="3200" dirty="0"/>
              <a:t>Blockchain exploration at Rockwell Automation</a:t>
            </a:r>
          </a:p>
          <a:p>
            <a:pPr>
              <a:lnSpc>
                <a:spcPct val="200000"/>
              </a:lnSpc>
            </a:pPr>
            <a:r>
              <a:rPr lang="en-US" sz="3200" dirty="0"/>
              <a:t>Undergraduate blockchain course</a:t>
            </a:r>
          </a:p>
        </p:txBody>
      </p:sp>
      <p:sp>
        <p:nvSpPr>
          <p:cNvPr id="7" name="TextBox 6">
            <a:extLst>
              <a:ext uri="{FF2B5EF4-FFF2-40B4-BE49-F238E27FC236}">
                <a16:creationId xmlns:a16="http://schemas.microsoft.com/office/drawing/2014/main" id="{3882A6A1-01BD-486B-B593-2031B5481EB3}"/>
              </a:ext>
            </a:extLst>
          </p:cNvPr>
          <p:cNvSpPr txBox="1"/>
          <p:nvPr/>
        </p:nvSpPr>
        <p:spPr>
          <a:xfrm>
            <a:off x="0" y="6488668"/>
            <a:ext cx="871870" cy="369332"/>
          </a:xfrm>
          <a:prstGeom prst="rect">
            <a:avLst/>
          </a:prstGeom>
          <a:noFill/>
        </p:spPr>
        <p:txBody>
          <a:bodyPr wrap="square" rtlCol="0">
            <a:spAutoFit/>
          </a:bodyPr>
          <a:lstStyle/>
          <a:p>
            <a:r>
              <a:rPr lang="en-US" dirty="0"/>
              <a:t>1/10</a:t>
            </a:r>
          </a:p>
        </p:txBody>
      </p:sp>
    </p:spTree>
    <p:extLst>
      <p:ext uri="{BB962C8B-B14F-4D97-AF65-F5344CB8AC3E}">
        <p14:creationId xmlns:p14="http://schemas.microsoft.com/office/powerpoint/2010/main" val="101625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8" name="Rectangle 77">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81" name="Rectangle 80">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a:xfrm>
            <a:off x="680321" y="753228"/>
            <a:ext cx="5632247" cy="1080938"/>
          </a:xfrm>
        </p:spPr>
        <p:txBody>
          <a:bodyPr>
            <a:normAutofit/>
          </a:bodyPr>
          <a:lstStyle/>
          <a:p>
            <a:r>
              <a:rPr lang="en-US" dirty="0"/>
              <a:t>Why Blockchain</a:t>
            </a:r>
          </a:p>
        </p:txBody>
      </p:sp>
      <p:pic>
        <p:nvPicPr>
          <p:cNvPr id="83" name="Picture 82">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4" name="Content Placeholder 3">
            <a:extLst>
              <a:ext uri="{FF2B5EF4-FFF2-40B4-BE49-F238E27FC236}">
                <a16:creationId xmlns:a16="http://schemas.microsoft.com/office/drawing/2014/main" id="{47B9A998-C37A-40D0-9935-2F1A1C266335}"/>
              </a:ext>
            </a:extLst>
          </p:cNvPr>
          <p:cNvSpPr>
            <a:spLocks noGrp="1"/>
          </p:cNvSpPr>
          <p:nvPr>
            <p:ph idx="1"/>
          </p:nvPr>
        </p:nvSpPr>
        <p:spPr>
          <a:xfrm>
            <a:off x="680322" y="2336873"/>
            <a:ext cx="5632246" cy="3599316"/>
          </a:xfrm>
        </p:spPr>
        <p:txBody>
          <a:bodyPr>
            <a:normAutofit/>
          </a:bodyPr>
          <a:lstStyle/>
          <a:p>
            <a:pPr>
              <a:lnSpc>
                <a:spcPct val="200000"/>
              </a:lnSpc>
            </a:pPr>
            <a:r>
              <a:rPr lang="en-US" sz="3200" dirty="0"/>
              <a:t>A controversial topic</a:t>
            </a:r>
          </a:p>
          <a:p>
            <a:pPr>
              <a:lnSpc>
                <a:spcPct val="200000"/>
              </a:lnSpc>
            </a:pPr>
            <a:r>
              <a:rPr lang="en-US" sz="3200" dirty="0"/>
              <a:t>Short-term issues</a:t>
            </a:r>
          </a:p>
          <a:p>
            <a:pPr>
              <a:lnSpc>
                <a:spcPct val="200000"/>
              </a:lnSpc>
            </a:pPr>
            <a:r>
              <a:rPr lang="en-US" sz="3200" dirty="0"/>
              <a:t>Blockchain is the next Cloud</a:t>
            </a:r>
          </a:p>
          <a:p>
            <a:endParaRPr lang="en-US" sz="2000" dirty="0"/>
          </a:p>
          <a:p>
            <a:endParaRPr lang="en-US" sz="2000" dirty="0"/>
          </a:p>
        </p:txBody>
      </p:sp>
      <p:pic>
        <p:nvPicPr>
          <p:cNvPr id="1032" name="Picture 8" descr="Twitter might start NFT Display Options for Profile Images - ITP Live">
            <a:extLst>
              <a:ext uri="{FF2B5EF4-FFF2-40B4-BE49-F238E27FC236}">
                <a16:creationId xmlns:a16="http://schemas.microsoft.com/office/drawing/2014/main" id="{FA28A289-1A99-4A89-A072-8077BA6C4A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 b="8614"/>
          <a:stretch/>
        </p:blipFill>
        <p:spPr bwMode="auto">
          <a:xfrm>
            <a:off x="6984386" y="592916"/>
            <a:ext cx="4719805" cy="2836084"/>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1028" name="Picture 4" descr="Inside Russia&amp;#39;s Largest Bitcoin Mine - Bloomberg">
            <a:extLst>
              <a:ext uri="{FF2B5EF4-FFF2-40B4-BE49-F238E27FC236}">
                <a16:creationId xmlns:a16="http://schemas.microsoft.com/office/drawing/2014/main" id="{6E9A27BB-B7A6-463E-8075-0DC1105A7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 b="12920"/>
          <a:stretch/>
        </p:blipFill>
        <p:spPr bwMode="auto">
          <a:xfrm>
            <a:off x="6984386" y="3771735"/>
            <a:ext cx="4719805" cy="274353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07CC0B1-4B7C-4FE0-8EEC-608B9AD7F17F}"/>
              </a:ext>
            </a:extLst>
          </p:cNvPr>
          <p:cNvSpPr txBox="1"/>
          <p:nvPr/>
        </p:nvSpPr>
        <p:spPr>
          <a:xfrm>
            <a:off x="-4948" y="6488668"/>
            <a:ext cx="6097772" cy="369332"/>
          </a:xfrm>
          <a:prstGeom prst="rect">
            <a:avLst/>
          </a:prstGeom>
          <a:noFill/>
        </p:spPr>
        <p:txBody>
          <a:bodyPr wrap="square">
            <a:spAutoFit/>
          </a:bodyPr>
          <a:lstStyle/>
          <a:p>
            <a:r>
              <a:rPr lang="en-US" dirty="0"/>
              <a:t>2/10</a:t>
            </a:r>
          </a:p>
        </p:txBody>
      </p:sp>
    </p:spTree>
    <p:extLst>
      <p:ext uri="{BB962C8B-B14F-4D97-AF65-F5344CB8AC3E}">
        <p14:creationId xmlns:p14="http://schemas.microsoft.com/office/powerpoint/2010/main" val="48442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517951" y="2353965"/>
            <a:ext cx="10728315" cy="3599316"/>
          </a:xfrm>
        </p:spPr>
        <p:txBody>
          <a:bodyPr>
            <a:normAutofit/>
          </a:bodyPr>
          <a:lstStyle/>
          <a:p>
            <a:pPr>
              <a:lnSpc>
                <a:spcPct val="200000"/>
              </a:lnSpc>
            </a:pPr>
            <a:r>
              <a:rPr lang="en-US" sz="3200" dirty="0"/>
              <a:t>A distributed digital ledger</a:t>
            </a:r>
          </a:p>
          <a:p>
            <a:pPr>
              <a:lnSpc>
                <a:spcPct val="200000"/>
              </a:lnSpc>
            </a:pPr>
            <a:r>
              <a:rPr lang="en-US" sz="3200" dirty="0"/>
              <a:t>An immutable linked list</a:t>
            </a:r>
          </a:p>
          <a:p>
            <a:pPr>
              <a:lnSpc>
                <a:spcPct val="200000"/>
              </a:lnSpc>
            </a:pPr>
            <a:r>
              <a:rPr lang="en-US" sz="3200" dirty="0"/>
              <a:t>An application layer protocol</a:t>
            </a:r>
          </a:p>
          <a:p>
            <a:pPr>
              <a:lnSpc>
                <a:spcPct val="200000"/>
              </a:lnSpc>
            </a:pPr>
            <a:endParaRPr lang="en-US" sz="3200" dirty="0"/>
          </a:p>
        </p:txBody>
      </p:sp>
      <p:pic>
        <p:nvPicPr>
          <p:cNvPr id="2052" name="Picture 4" descr="No symbol - Wikipedia">
            <a:extLst>
              <a:ext uri="{FF2B5EF4-FFF2-40B4-BE49-F238E27FC236}">
                <a16:creationId xmlns:a16="http://schemas.microsoft.com/office/drawing/2014/main" id="{81696CE1-20A5-4196-B27D-A0C371918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965" y="2137530"/>
            <a:ext cx="4213407" cy="42134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DECD93-EF8D-4251-BC6F-57C3A3ECC264}"/>
              </a:ext>
            </a:extLst>
          </p:cNvPr>
          <p:cNvSpPr txBox="1"/>
          <p:nvPr/>
        </p:nvSpPr>
        <p:spPr>
          <a:xfrm>
            <a:off x="0" y="6488668"/>
            <a:ext cx="6097772" cy="369332"/>
          </a:xfrm>
          <a:prstGeom prst="rect">
            <a:avLst/>
          </a:prstGeom>
          <a:noFill/>
        </p:spPr>
        <p:txBody>
          <a:bodyPr wrap="square">
            <a:spAutoFit/>
          </a:bodyPr>
          <a:lstStyle/>
          <a:p>
            <a:r>
              <a:rPr lang="en-US" dirty="0"/>
              <a:t>3/10</a:t>
            </a:r>
          </a:p>
        </p:txBody>
      </p:sp>
    </p:spTree>
    <p:extLst>
      <p:ext uri="{BB962C8B-B14F-4D97-AF65-F5344CB8AC3E}">
        <p14:creationId xmlns:p14="http://schemas.microsoft.com/office/powerpoint/2010/main" val="6648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ow blockchain will disrupt your industry | Slalom">
            <a:extLst>
              <a:ext uri="{FF2B5EF4-FFF2-40B4-BE49-F238E27FC236}">
                <a16:creationId xmlns:a16="http://schemas.microsoft.com/office/drawing/2014/main" id="{05502B80-C243-4BDE-8BCD-EA43DBDA2B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6327" y="676070"/>
            <a:ext cx="9253547" cy="550586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5" name="Rectangle 74">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77570BC-2905-49B8-88C5-D5F4A1D30EA4}"/>
              </a:ext>
            </a:extLst>
          </p:cNvPr>
          <p:cNvSpPr txBox="1"/>
          <p:nvPr/>
        </p:nvSpPr>
        <p:spPr>
          <a:xfrm>
            <a:off x="852443" y="609600"/>
            <a:ext cx="6097424" cy="646331"/>
          </a:xfrm>
          <a:prstGeom prst="rect">
            <a:avLst/>
          </a:prstGeom>
          <a:noFill/>
        </p:spPr>
        <p:txBody>
          <a:bodyPr wrap="square">
            <a:spAutoFit/>
          </a:bodyPr>
          <a:lstStyle/>
          <a:p>
            <a:r>
              <a:rPr kumimoji="0" lang="en-US" sz="3600" b="0" i="0" u="none" strike="noStrike" kern="1200" cap="none" spc="0" normalizeH="0" baseline="0" noProof="0" dirty="0">
                <a:ln>
                  <a:noFill/>
                </a:ln>
                <a:solidFill>
                  <a:schemeClr val="bg1"/>
                </a:solidFill>
                <a:effectLst/>
                <a:uLnTx/>
                <a:uFillTx/>
                <a:latin typeface="Trebuchet MS" panose="020B0603020202020204"/>
                <a:ea typeface="+mj-ea"/>
                <a:cs typeface="+mj-cs"/>
              </a:rPr>
              <a:t>How It Works</a:t>
            </a:r>
            <a:endParaRPr lang="en-US" dirty="0">
              <a:solidFill>
                <a:schemeClr val="bg1"/>
              </a:solidFill>
            </a:endParaRPr>
          </a:p>
        </p:txBody>
      </p:sp>
      <p:sp>
        <p:nvSpPr>
          <p:cNvPr id="4" name="Rectangle 3">
            <a:extLst>
              <a:ext uri="{FF2B5EF4-FFF2-40B4-BE49-F238E27FC236}">
                <a16:creationId xmlns:a16="http://schemas.microsoft.com/office/drawing/2014/main" id="{B23090ED-F2B0-4CDC-B2A3-D246C3CF00D4}"/>
              </a:ext>
            </a:extLst>
          </p:cNvPr>
          <p:cNvSpPr/>
          <p:nvPr/>
        </p:nvSpPr>
        <p:spPr>
          <a:xfrm>
            <a:off x="3225180" y="1506402"/>
            <a:ext cx="2608918" cy="765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C2404E-6DF0-4B30-BA3D-F6EB80F49D62}"/>
              </a:ext>
            </a:extLst>
          </p:cNvPr>
          <p:cNvSpPr/>
          <p:nvPr/>
        </p:nvSpPr>
        <p:spPr>
          <a:xfrm>
            <a:off x="3892594" y="2084967"/>
            <a:ext cx="2608918" cy="765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B4931F-339F-4BFB-B929-B7F75BCDEDD4}"/>
              </a:ext>
            </a:extLst>
          </p:cNvPr>
          <p:cNvSpPr/>
          <p:nvPr/>
        </p:nvSpPr>
        <p:spPr>
          <a:xfrm>
            <a:off x="6789135" y="737118"/>
            <a:ext cx="3348337" cy="2112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2DA955-04C7-4D5F-81F6-3DD145A94E6E}"/>
              </a:ext>
            </a:extLst>
          </p:cNvPr>
          <p:cNvSpPr/>
          <p:nvPr/>
        </p:nvSpPr>
        <p:spPr>
          <a:xfrm>
            <a:off x="8348368" y="2350357"/>
            <a:ext cx="1789104" cy="99943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C5DC77-BF39-4EE0-8FC9-5DCB80D08F74}"/>
              </a:ext>
            </a:extLst>
          </p:cNvPr>
          <p:cNvSpPr/>
          <p:nvPr/>
        </p:nvSpPr>
        <p:spPr>
          <a:xfrm rot="20367116">
            <a:off x="1024448" y="3745545"/>
            <a:ext cx="6061485" cy="474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5D0736-D85A-4C18-8FD4-49EA6091DA70}"/>
              </a:ext>
            </a:extLst>
          </p:cNvPr>
          <p:cNvSpPr/>
          <p:nvPr/>
        </p:nvSpPr>
        <p:spPr>
          <a:xfrm>
            <a:off x="1315616" y="3498980"/>
            <a:ext cx="2705878" cy="2571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0BEFD8-6E70-4563-8D18-C8B3F2309E3F}"/>
              </a:ext>
            </a:extLst>
          </p:cNvPr>
          <p:cNvSpPr/>
          <p:nvPr/>
        </p:nvSpPr>
        <p:spPr>
          <a:xfrm>
            <a:off x="3658142" y="5206674"/>
            <a:ext cx="1200539" cy="8179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E9E437-FAAE-4AF1-A2F6-A39B1C14B50D}"/>
              </a:ext>
            </a:extLst>
          </p:cNvPr>
          <p:cNvSpPr/>
          <p:nvPr/>
        </p:nvSpPr>
        <p:spPr>
          <a:xfrm>
            <a:off x="3971456" y="4179821"/>
            <a:ext cx="2530056" cy="10885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831A79-E0E9-40E7-A6FD-09173A83BEEC}"/>
              </a:ext>
            </a:extLst>
          </p:cNvPr>
          <p:cNvSpPr/>
          <p:nvPr/>
        </p:nvSpPr>
        <p:spPr>
          <a:xfrm>
            <a:off x="5023877" y="5268392"/>
            <a:ext cx="1572866" cy="4253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D1D897A-E2A2-4689-9C62-AF8E9491FE0C}"/>
              </a:ext>
            </a:extLst>
          </p:cNvPr>
          <p:cNvSpPr/>
          <p:nvPr/>
        </p:nvSpPr>
        <p:spPr>
          <a:xfrm>
            <a:off x="6563783" y="4481684"/>
            <a:ext cx="1098564" cy="358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54CC31-88FF-4149-985E-21C54B385445}"/>
              </a:ext>
            </a:extLst>
          </p:cNvPr>
          <p:cNvSpPr/>
          <p:nvPr/>
        </p:nvSpPr>
        <p:spPr>
          <a:xfrm>
            <a:off x="7220826" y="3578191"/>
            <a:ext cx="3348337" cy="24464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F62269-B69E-4040-AFD2-734E6773D9D3}"/>
              </a:ext>
            </a:extLst>
          </p:cNvPr>
          <p:cNvSpPr/>
          <p:nvPr/>
        </p:nvSpPr>
        <p:spPr>
          <a:xfrm>
            <a:off x="5863594" y="1732976"/>
            <a:ext cx="1142227" cy="3282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698832-D2C1-462D-A429-23C90C131F3F}"/>
              </a:ext>
            </a:extLst>
          </p:cNvPr>
          <p:cNvSpPr txBox="1"/>
          <p:nvPr/>
        </p:nvSpPr>
        <p:spPr>
          <a:xfrm>
            <a:off x="-1772" y="6488668"/>
            <a:ext cx="6097772" cy="369332"/>
          </a:xfrm>
          <a:prstGeom prst="rect">
            <a:avLst/>
          </a:prstGeom>
          <a:noFill/>
        </p:spPr>
        <p:txBody>
          <a:bodyPr wrap="square">
            <a:spAutoFit/>
          </a:bodyPr>
          <a:lstStyle/>
          <a:p>
            <a:r>
              <a:rPr lang="en-US" dirty="0"/>
              <a:t>4/10</a:t>
            </a:r>
          </a:p>
        </p:txBody>
      </p:sp>
    </p:spTree>
    <p:extLst>
      <p:ext uri="{BB962C8B-B14F-4D97-AF65-F5344CB8AC3E}">
        <p14:creationId xmlns:p14="http://schemas.microsoft.com/office/powerpoint/2010/main" val="377220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5" grpId="0" animBg="1"/>
      <p:bldP spid="13" grpId="0" animBg="1"/>
      <p:bldP spid="6" grpId="0" animBg="1"/>
      <p:bldP spid="8" grpId="0" animBg="1"/>
      <p:bldP spid="16" grpId="0" animBg="1"/>
      <p:bldP spid="17" grpId="0" animBg="1"/>
      <p:bldP spid="18" grpId="0" animBg="1"/>
      <p:bldP spid="19" grpId="0" animBg="1"/>
      <p:bldP spid="20"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5" name="Rectangle 74">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977570BC-2905-49B8-88C5-D5F4A1D30EA4}"/>
              </a:ext>
            </a:extLst>
          </p:cNvPr>
          <p:cNvSpPr txBox="1"/>
          <p:nvPr/>
        </p:nvSpPr>
        <p:spPr>
          <a:xfrm>
            <a:off x="852443" y="609600"/>
            <a:ext cx="6097424" cy="646331"/>
          </a:xfrm>
          <a:prstGeom prst="rect">
            <a:avLst/>
          </a:prstGeom>
          <a:noFill/>
        </p:spPr>
        <p:txBody>
          <a:bodyPr wrap="square">
            <a:spAutoFit/>
          </a:bodyPr>
          <a:lstStyle/>
          <a:p>
            <a:r>
              <a:rPr kumimoji="0" lang="en-US" sz="3600" b="0" i="0" u="none" strike="noStrike" kern="1200" cap="none" spc="0" normalizeH="0" baseline="0" noProof="0" dirty="0">
                <a:ln>
                  <a:noFill/>
                </a:ln>
                <a:solidFill>
                  <a:schemeClr val="bg1"/>
                </a:solidFill>
                <a:effectLst/>
                <a:uLnTx/>
                <a:uFillTx/>
                <a:latin typeface="Trebuchet MS" panose="020B0603020202020204"/>
                <a:ea typeface="+mj-ea"/>
                <a:cs typeface="+mj-cs"/>
              </a:rPr>
              <a:t>How It Works</a:t>
            </a:r>
            <a:endParaRPr lang="en-US" dirty="0">
              <a:solidFill>
                <a:schemeClr val="bg1"/>
              </a:solidFill>
            </a:endParaRPr>
          </a:p>
        </p:txBody>
      </p:sp>
      <p:pic>
        <p:nvPicPr>
          <p:cNvPr id="18" name="Picture 17">
            <a:extLst>
              <a:ext uri="{FF2B5EF4-FFF2-40B4-BE49-F238E27FC236}">
                <a16:creationId xmlns:a16="http://schemas.microsoft.com/office/drawing/2014/main" id="{2574BD58-23D5-4556-A585-64AB2D8E2555}"/>
              </a:ext>
            </a:extLst>
          </p:cNvPr>
          <p:cNvPicPr>
            <a:picLocks noChangeAspect="1"/>
          </p:cNvPicPr>
          <p:nvPr/>
        </p:nvPicPr>
        <p:blipFill rotWithShape="1">
          <a:blip r:embed="rId3"/>
          <a:srcRect b="11964"/>
          <a:stretch/>
        </p:blipFill>
        <p:spPr>
          <a:xfrm>
            <a:off x="2636404" y="1366659"/>
            <a:ext cx="2529502" cy="4336795"/>
          </a:xfrm>
          <a:prstGeom prst="rect">
            <a:avLst/>
          </a:prstGeom>
        </p:spPr>
      </p:pic>
      <p:pic>
        <p:nvPicPr>
          <p:cNvPr id="22" name="Picture 21">
            <a:extLst>
              <a:ext uri="{FF2B5EF4-FFF2-40B4-BE49-F238E27FC236}">
                <a16:creationId xmlns:a16="http://schemas.microsoft.com/office/drawing/2014/main" id="{5003DC7D-D810-4323-B875-7FEA8C7BF609}"/>
              </a:ext>
            </a:extLst>
          </p:cNvPr>
          <p:cNvPicPr>
            <a:picLocks noChangeAspect="1"/>
          </p:cNvPicPr>
          <p:nvPr/>
        </p:nvPicPr>
        <p:blipFill rotWithShape="1">
          <a:blip r:embed="rId4"/>
          <a:srcRect b="11981"/>
          <a:stretch/>
        </p:blipFill>
        <p:spPr>
          <a:xfrm>
            <a:off x="6345929" y="1366659"/>
            <a:ext cx="2817057" cy="4238875"/>
          </a:xfrm>
          <a:prstGeom prst="rect">
            <a:avLst/>
          </a:prstGeom>
        </p:spPr>
      </p:pic>
      <p:sp>
        <p:nvSpPr>
          <p:cNvPr id="12" name="TextBox 11">
            <a:extLst>
              <a:ext uri="{FF2B5EF4-FFF2-40B4-BE49-F238E27FC236}">
                <a16:creationId xmlns:a16="http://schemas.microsoft.com/office/drawing/2014/main" id="{F00CEC36-EB52-4FA5-A4EF-A29118D50A3C}"/>
              </a:ext>
            </a:extLst>
          </p:cNvPr>
          <p:cNvSpPr txBox="1"/>
          <p:nvPr/>
        </p:nvSpPr>
        <p:spPr>
          <a:xfrm>
            <a:off x="0" y="6488668"/>
            <a:ext cx="6097772" cy="369332"/>
          </a:xfrm>
          <a:prstGeom prst="rect">
            <a:avLst/>
          </a:prstGeom>
          <a:noFill/>
        </p:spPr>
        <p:txBody>
          <a:bodyPr wrap="square">
            <a:spAutoFit/>
          </a:bodyPr>
          <a:lstStyle/>
          <a:p>
            <a:r>
              <a:rPr lang="en-US" dirty="0"/>
              <a:t>5/10</a:t>
            </a:r>
          </a:p>
        </p:txBody>
      </p:sp>
    </p:spTree>
    <p:extLst>
      <p:ext uri="{BB962C8B-B14F-4D97-AF65-F5344CB8AC3E}">
        <p14:creationId xmlns:p14="http://schemas.microsoft.com/office/powerpoint/2010/main" val="19567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E3-E485-4D6C-B2F2-8BD5EB75E4D7}"/>
              </a:ext>
            </a:extLst>
          </p:cNvPr>
          <p:cNvSpPr>
            <a:spLocks noGrp="1"/>
          </p:cNvSpPr>
          <p:nvPr>
            <p:ph type="title"/>
          </p:nvPr>
        </p:nvSpPr>
        <p:spPr/>
        <p:txBody>
          <a:bodyPr/>
          <a:lstStyle/>
          <a:p>
            <a:r>
              <a:rPr lang="en-US" dirty="0"/>
              <a:t>Smart Contracts</a:t>
            </a:r>
          </a:p>
        </p:txBody>
      </p:sp>
      <p:sp>
        <p:nvSpPr>
          <p:cNvPr id="3" name="Content Placeholder 2">
            <a:extLst>
              <a:ext uri="{FF2B5EF4-FFF2-40B4-BE49-F238E27FC236}">
                <a16:creationId xmlns:a16="http://schemas.microsoft.com/office/drawing/2014/main" id="{B57E19EE-9E9B-4C46-924C-043C6FDEBBCE}"/>
              </a:ext>
            </a:extLst>
          </p:cNvPr>
          <p:cNvSpPr>
            <a:spLocks noGrp="1"/>
          </p:cNvSpPr>
          <p:nvPr>
            <p:ph idx="1"/>
          </p:nvPr>
        </p:nvSpPr>
        <p:spPr>
          <a:xfrm>
            <a:off x="517951" y="2353965"/>
            <a:ext cx="10728315" cy="3599316"/>
          </a:xfrm>
        </p:spPr>
        <p:txBody>
          <a:bodyPr>
            <a:normAutofit/>
          </a:bodyPr>
          <a:lstStyle/>
          <a:p>
            <a:pPr>
              <a:lnSpc>
                <a:spcPct val="200000"/>
              </a:lnSpc>
            </a:pPr>
            <a:r>
              <a:rPr lang="en-US" sz="3200" dirty="0"/>
              <a:t>Stored and executed on the blockchain</a:t>
            </a:r>
          </a:p>
          <a:p>
            <a:pPr>
              <a:lnSpc>
                <a:spcPct val="200000"/>
              </a:lnSpc>
            </a:pPr>
            <a:r>
              <a:rPr lang="en-US" sz="3200" dirty="0"/>
              <a:t>Transparent and trustless</a:t>
            </a:r>
          </a:p>
          <a:p>
            <a:pPr>
              <a:lnSpc>
                <a:spcPct val="200000"/>
              </a:lnSpc>
            </a:pPr>
            <a:r>
              <a:rPr lang="en-US" sz="3200" dirty="0"/>
              <a:t>Files of code (Solidity, Rust, C++, Python)</a:t>
            </a:r>
          </a:p>
          <a:p>
            <a:pPr>
              <a:lnSpc>
                <a:spcPct val="200000"/>
              </a:lnSpc>
            </a:pPr>
            <a:endParaRPr lang="en-US" sz="3200" dirty="0"/>
          </a:p>
        </p:txBody>
      </p:sp>
      <p:sp>
        <p:nvSpPr>
          <p:cNvPr id="7" name="TextBox 6">
            <a:extLst>
              <a:ext uri="{FF2B5EF4-FFF2-40B4-BE49-F238E27FC236}">
                <a16:creationId xmlns:a16="http://schemas.microsoft.com/office/drawing/2014/main" id="{6FFFE380-EF64-40A1-8872-B7268362F9B3}"/>
              </a:ext>
            </a:extLst>
          </p:cNvPr>
          <p:cNvSpPr txBox="1"/>
          <p:nvPr/>
        </p:nvSpPr>
        <p:spPr>
          <a:xfrm>
            <a:off x="-1772" y="6488668"/>
            <a:ext cx="6097772" cy="369332"/>
          </a:xfrm>
          <a:prstGeom prst="rect">
            <a:avLst/>
          </a:prstGeom>
          <a:noFill/>
        </p:spPr>
        <p:txBody>
          <a:bodyPr wrap="square">
            <a:spAutoFit/>
          </a:bodyPr>
          <a:lstStyle/>
          <a:p>
            <a:r>
              <a:rPr lang="en-US" dirty="0"/>
              <a:t>6/10</a:t>
            </a:r>
          </a:p>
        </p:txBody>
      </p:sp>
    </p:spTree>
    <p:extLst>
      <p:ext uri="{BB962C8B-B14F-4D97-AF65-F5344CB8AC3E}">
        <p14:creationId xmlns:p14="http://schemas.microsoft.com/office/powerpoint/2010/main" val="290505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3" name="Rectangle 3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759517-A29B-4B26-9F1D-435DC1E2164B}"/>
              </a:ext>
            </a:extLst>
          </p:cNvPr>
          <p:cNvSpPr>
            <a:spLocks noGrp="1"/>
          </p:cNvSpPr>
          <p:nvPr>
            <p:ph type="title"/>
          </p:nvPr>
        </p:nvSpPr>
        <p:spPr>
          <a:xfrm>
            <a:off x="680321" y="753228"/>
            <a:ext cx="4136123" cy="1080938"/>
          </a:xfrm>
        </p:spPr>
        <p:txBody>
          <a:bodyPr>
            <a:normAutofit/>
          </a:bodyPr>
          <a:lstStyle/>
          <a:p>
            <a:r>
              <a:rPr lang="en-US" sz="2400"/>
              <a:t>Smart Contract Example</a:t>
            </a:r>
          </a:p>
        </p:txBody>
      </p:sp>
      <p:pic>
        <p:nvPicPr>
          <p:cNvPr id="37" name="Picture 3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4" name="Content Placeholder 8">
            <a:extLst>
              <a:ext uri="{FF2B5EF4-FFF2-40B4-BE49-F238E27FC236}">
                <a16:creationId xmlns:a16="http://schemas.microsoft.com/office/drawing/2014/main" id="{E80DB3D0-1B42-41E2-BBBB-7FDF14FB1957}"/>
              </a:ext>
            </a:extLst>
          </p:cNvPr>
          <p:cNvSpPr>
            <a:spLocks noGrp="1"/>
          </p:cNvSpPr>
          <p:nvPr>
            <p:ph idx="1"/>
          </p:nvPr>
        </p:nvSpPr>
        <p:spPr>
          <a:xfrm>
            <a:off x="680321" y="2336873"/>
            <a:ext cx="3795426" cy="3599316"/>
          </a:xfrm>
        </p:spPr>
        <p:txBody>
          <a:bodyPr>
            <a:normAutofit/>
          </a:bodyPr>
          <a:lstStyle/>
          <a:p>
            <a:pPr>
              <a:lnSpc>
                <a:spcPct val="200000"/>
              </a:lnSpc>
            </a:pPr>
            <a:r>
              <a:rPr lang="en-US" dirty="0"/>
              <a:t>Fungible Token</a:t>
            </a:r>
          </a:p>
          <a:p>
            <a:pPr>
              <a:lnSpc>
                <a:spcPct val="200000"/>
              </a:lnSpc>
            </a:pPr>
            <a:r>
              <a:rPr lang="en-US" dirty="0"/>
              <a:t>Written in Solidity</a:t>
            </a:r>
          </a:p>
          <a:p>
            <a:pPr>
              <a:lnSpc>
                <a:spcPct val="200000"/>
              </a:lnSpc>
            </a:pPr>
            <a:r>
              <a:rPr lang="en-US" dirty="0"/>
              <a:t>16 lines of code</a:t>
            </a:r>
          </a:p>
        </p:txBody>
      </p:sp>
      <p:pic>
        <p:nvPicPr>
          <p:cNvPr id="7" name="Picture 6">
            <a:extLst>
              <a:ext uri="{FF2B5EF4-FFF2-40B4-BE49-F238E27FC236}">
                <a16:creationId xmlns:a16="http://schemas.microsoft.com/office/drawing/2014/main" id="{DEED91FF-402A-4449-BBE8-11183775C616}"/>
              </a:ext>
            </a:extLst>
          </p:cNvPr>
          <p:cNvPicPr>
            <a:picLocks noChangeAspect="1"/>
          </p:cNvPicPr>
          <p:nvPr/>
        </p:nvPicPr>
        <p:blipFill>
          <a:blip r:embed="rId5"/>
          <a:stretch>
            <a:fillRect/>
          </a:stretch>
        </p:blipFill>
        <p:spPr>
          <a:xfrm>
            <a:off x="5276090" y="1977798"/>
            <a:ext cx="6678586" cy="4040545"/>
          </a:xfrm>
          <a:prstGeom prst="rect">
            <a:avLst/>
          </a:prstGeom>
          <a:ln>
            <a:noFill/>
          </a:ln>
          <a:effectLst>
            <a:outerShdw blurRad="76200" dist="63500" dir="5040000" algn="tl" rotWithShape="0">
              <a:srgbClr val="000000">
                <a:alpha val="41000"/>
              </a:srgbClr>
            </a:outerShdw>
          </a:effectLst>
        </p:spPr>
      </p:pic>
      <p:pic>
        <p:nvPicPr>
          <p:cNvPr id="4" name="Picture 3">
            <a:extLst>
              <a:ext uri="{FF2B5EF4-FFF2-40B4-BE49-F238E27FC236}">
                <a16:creationId xmlns:a16="http://schemas.microsoft.com/office/drawing/2014/main" id="{FEB0A7CB-A4D7-42F0-B718-46B1E40C59B1}"/>
              </a:ext>
            </a:extLst>
          </p:cNvPr>
          <p:cNvPicPr>
            <a:picLocks noChangeAspect="1"/>
          </p:cNvPicPr>
          <p:nvPr/>
        </p:nvPicPr>
        <p:blipFill>
          <a:blip r:embed="rId6"/>
          <a:stretch>
            <a:fillRect/>
          </a:stretch>
        </p:blipFill>
        <p:spPr>
          <a:xfrm>
            <a:off x="7680503" y="529685"/>
            <a:ext cx="1869760" cy="121691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C0F1B6D6-D505-4630-8AB5-1372905E5CBB}"/>
              </a:ext>
            </a:extLst>
          </p:cNvPr>
          <p:cNvSpPr txBox="1"/>
          <p:nvPr/>
        </p:nvSpPr>
        <p:spPr>
          <a:xfrm>
            <a:off x="-6352" y="6488668"/>
            <a:ext cx="6097772" cy="369332"/>
          </a:xfrm>
          <a:prstGeom prst="rect">
            <a:avLst/>
          </a:prstGeom>
          <a:noFill/>
        </p:spPr>
        <p:txBody>
          <a:bodyPr wrap="square">
            <a:spAutoFit/>
          </a:bodyPr>
          <a:lstStyle/>
          <a:p>
            <a:r>
              <a:rPr lang="en-US" dirty="0"/>
              <a:t>7/10</a:t>
            </a:r>
          </a:p>
        </p:txBody>
      </p:sp>
    </p:spTree>
    <p:extLst>
      <p:ext uri="{BB962C8B-B14F-4D97-AF65-F5344CB8AC3E}">
        <p14:creationId xmlns:p14="http://schemas.microsoft.com/office/powerpoint/2010/main" val="18367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0465-420B-4FAF-9F68-0DBA37891319}"/>
              </a:ext>
            </a:extLst>
          </p:cNvPr>
          <p:cNvSpPr>
            <a:spLocks noGrp="1"/>
          </p:cNvSpPr>
          <p:nvPr>
            <p:ph type="title"/>
          </p:nvPr>
        </p:nvSpPr>
        <p:spPr/>
        <p:txBody>
          <a:bodyPr/>
          <a:lstStyle/>
          <a:p>
            <a:r>
              <a:rPr lang="en-US" dirty="0"/>
              <a:t>DAOs</a:t>
            </a:r>
          </a:p>
        </p:txBody>
      </p:sp>
      <p:sp>
        <p:nvSpPr>
          <p:cNvPr id="3" name="Content Placeholder 2">
            <a:extLst>
              <a:ext uri="{FF2B5EF4-FFF2-40B4-BE49-F238E27FC236}">
                <a16:creationId xmlns:a16="http://schemas.microsoft.com/office/drawing/2014/main" id="{BFDE96BB-6159-42D8-AAB7-14D67F1C7672}"/>
              </a:ext>
            </a:extLst>
          </p:cNvPr>
          <p:cNvSpPr>
            <a:spLocks noGrp="1"/>
          </p:cNvSpPr>
          <p:nvPr>
            <p:ph idx="1"/>
          </p:nvPr>
        </p:nvSpPr>
        <p:spPr/>
        <p:txBody>
          <a:bodyPr>
            <a:normAutofit/>
          </a:bodyPr>
          <a:lstStyle/>
          <a:p>
            <a:pPr>
              <a:lnSpc>
                <a:spcPct val="200000"/>
              </a:lnSpc>
            </a:pPr>
            <a:r>
              <a:rPr lang="en-US" sz="3200" dirty="0"/>
              <a:t>The entrepreneurial engineer’s best friend</a:t>
            </a:r>
          </a:p>
          <a:p>
            <a:pPr>
              <a:lnSpc>
                <a:spcPct val="200000"/>
              </a:lnSpc>
            </a:pPr>
            <a:r>
              <a:rPr lang="en-US" sz="3200" dirty="0"/>
              <a:t>‘Decentralized Autonomous Organizations’</a:t>
            </a:r>
          </a:p>
          <a:p>
            <a:pPr>
              <a:lnSpc>
                <a:spcPct val="200000"/>
              </a:lnSpc>
            </a:pPr>
            <a:r>
              <a:rPr lang="en-US" sz="3200" dirty="0"/>
              <a:t>Solve a need</a:t>
            </a:r>
          </a:p>
          <a:p>
            <a:pPr>
              <a:lnSpc>
                <a:spcPct val="200000"/>
              </a:lnSpc>
            </a:pPr>
            <a:endParaRPr lang="en-US" sz="3200" dirty="0"/>
          </a:p>
        </p:txBody>
      </p:sp>
      <p:sp>
        <p:nvSpPr>
          <p:cNvPr id="5" name="TextBox 4">
            <a:extLst>
              <a:ext uri="{FF2B5EF4-FFF2-40B4-BE49-F238E27FC236}">
                <a16:creationId xmlns:a16="http://schemas.microsoft.com/office/drawing/2014/main" id="{C2E52C94-E085-4BC2-9654-2B3D764FD661}"/>
              </a:ext>
            </a:extLst>
          </p:cNvPr>
          <p:cNvSpPr txBox="1"/>
          <p:nvPr/>
        </p:nvSpPr>
        <p:spPr>
          <a:xfrm>
            <a:off x="3337559" y="4869812"/>
            <a:ext cx="2957363" cy="584775"/>
          </a:xfrm>
          <a:prstGeom prst="rect">
            <a:avLst/>
          </a:prstGeom>
          <a:noFill/>
        </p:spPr>
        <p:txBody>
          <a:bodyPr wrap="square">
            <a:spAutoFit/>
          </a:bodyPr>
          <a:lstStyle/>
          <a:p>
            <a:r>
              <a:rPr lang="en-US" sz="3200" dirty="0"/>
              <a:t>-&gt; stake claim</a:t>
            </a:r>
          </a:p>
        </p:txBody>
      </p:sp>
      <p:sp>
        <p:nvSpPr>
          <p:cNvPr id="7" name="TextBox 6">
            <a:extLst>
              <a:ext uri="{FF2B5EF4-FFF2-40B4-BE49-F238E27FC236}">
                <a16:creationId xmlns:a16="http://schemas.microsoft.com/office/drawing/2014/main" id="{20C4B840-AB1B-4521-B22A-1935BF6B6CAB}"/>
              </a:ext>
            </a:extLst>
          </p:cNvPr>
          <p:cNvSpPr txBox="1"/>
          <p:nvPr/>
        </p:nvSpPr>
        <p:spPr>
          <a:xfrm>
            <a:off x="6023674" y="4869811"/>
            <a:ext cx="1599535" cy="584775"/>
          </a:xfrm>
          <a:prstGeom prst="rect">
            <a:avLst/>
          </a:prstGeom>
          <a:noFill/>
        </p:spPr>
        <p:txBody>
          <a:bodyPr wrap="square">
            <a:spAutoFit/>
          </a:bodyPr>
          <a:lstStyle/>
          <a:p>
            <a:r>
              <a:rPr lang="en-US" sz="3200" dirty="0"/>
              <a:t>-&gt; DAO</a:t>
            </a:r>
          </a:p>
        </p:txBody>
      </p:sp>
      <p:sp>
        <p:nvSpPr>
          <p:cNvPr id="9" name="TextBox 8">
            <a:extLst>
              <a:ext uri="{FF2B5EF4-FFF2-40B4-BE49-F238E27FC236}">
                <a16:creationId xmlns:a16="http://schemas.microsoft.com/office/drawing/2014/main" id="{6EEED9F8-FDAD-41C8-BBE9-DAB5335A0503}"/>
              </a:ext>
            </a:extLst>
          </p:cNvPr>
          <p:cNvSpPr txBox="1"/>
          <p:nvPr/>
        </p:nvSpPr>
        <p:spPr>
          <a:xfrm>
            <a:off x="7370508" y="4869811"/>
            <a:ext cx="1706115" cy="584775"/>
          </a:xfrm>
          <a:prstGeom prst="rect">
            <a:avLst/>
          </a:prstGeom>
          <a:noFill/>
        </p:spPr>
        <p:txBody>
          <a:bodyPr wrap="square">
            <a:spAutoFit/>
          </a:bodyPr>
          <a:lstStyle/>
          <a:p>
            <a:r>
              <a:rPr lang="en-US" sz="3200" dirty="0"/>
              <a:t>-&gt; profit</a:t>
            </a:r>
          </a:p>
        </p:txBody>
      </p:sp>
      <p:sp>
        <p:nvSpPr>
          <p:cNvPr id="10" name="TextBox 9">
            <a:extLst>
              <a:ext uri="{FF2B5EF4-FFF2-40B4-BE49-F238E27FC236}">
                <a16:creationId xmlns:a16="http://schemas.microsoft.com/office/drawing/2014/main" id="{C9BFCDAF-B0CF-499F-90E5-AEDB14896156}"/>
              </a:ext>
            </a:extLst>
          </p:cNvPr>
          <p:cNvSpPr txBox="1"/>
          <p:nvPr/>
        </p:nvSpPr>
        <p:spPr>
          <a:xfrm>
            <a:off x="-6352" y="6488668"/>
            <a:ext cx="6097772" cy="369332"/>
          </a:xfrm>
          <a:prstGeom prst="rect">
            <a:avLst/>
          </a:prstGeom>
          <a:noFill/>
        </p:spPr>
        <p:txBody>
          <a:bodyPr wrap="square">
            <a:spAutoFit/>
          </a:bodyPr>
          <a:lstStyle/>
          <a:p>
            <a:r>
              <a:rPr lang="en-US" dirty="0"/>
              <a:t>8/10</a:t>
            </a:r>
          </a:p>
        </p:txBody>
      </p:sp>
    </p:spTree>
    <p:extLst>
      <p:ext uri="{BB962C8B-B14F-4D97-AF65-F5344CB8AC3E}">
        <p14:creationId xmlns:p14="http://schemas.microsoft.com/office/powerpoint/2010/main" val="26038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9"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4790</TotalTime>
  <Words>343</Words>
  <Application>Microsoft Office PowerPoint</Application>
  <PresentationFormat>Widescreen</PresentationFormat>
  <Paragraphs>77</Paragraphs>
  <Slides>13</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Lato</vt:lpstr>
      <vt:lpstr>Trebuchet MS</vt:lpstr>
      <vt:lpstr>Berlin</vt:lpstr>
      <vt:lpstr>An Introduction to  Blockchain Development</vt:lpstr>
      <vt:lpstr>Who Am I</vt:lpstr>
      <vt:lpstr>Why Blockchain</vt:lpstr>
      <vt:lpstr>How It Works</vt:lpstr>
      <vt:lpstr>PowerPoint Presentation</vt:lpstr>
      <vt:lpstr>PowerPoint Presentation</vt:lpstr>
      <vt:lpstr>Smart Contracts</vt:lpstr>
      <vt:lpstr>Smart Contract Example</vt:lpstr>
      <vt:lpstr>DAOs</vt:lpstr>
      <vt:lpstr>Existing DAOs</vt:lpstr>
      <vt:lpstr>Going Forward</vt:lpstr>
      <vt:lpstr>Questions</vt:lpstr>
      <vt:lpstr>dApp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Blockchain Development</dc:title>
  <dc:creator>Weller, Joseph</dc:creator>
  <cp:lastModifiedBy>Weller, Joseph</cp:lastModifiedBy>
  <cp:revision>16</cp:revision>
  <dcterms:created xsi:type="dcterms:W3CDTF">2022-02-12T06:45:15Z</dcterms:created>
  <dcterms:modified xsi:type="dcterms:W3CDTF">2022-04-01T06:26:04Z</dcterms:modified>
</cp:coreProperties>
</file>