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4"/>
  </p:notesMasterIdLst>
  <p:sldIdLst>
    <p:sldId id="256" r:id="rId2"/>
    <p:sldId id="257" r:id="rId3"/>
    <p:sldId id="258" r:id="rId4"/>
    <p:sldId id="260" r:id="rId5"/>
    <p:sldId id="264" r:id="rId6"/>
    <p:sldId id="267" r:id="rId7"/>
    <p:sldId id="268" r:id="rId8"/>
    <p:sldId id="269" r:id="rId9"/>
    <p:sldId id="261" r:id="rId10"/>
    <p:sldId id="270" r:id="rId11"/>
    <p:sldId id="271" r:id="rId12"/>
    <p:sldId id="279" r:id="rId13"/>
    <p:sldId id="281" r:id="rId14"/>
    <p:sldId id="282" r:id="rId15"/>
    <p:sldId id="293" r:id="rId16"/>
    <p:sldId id="266" r:id="rId17"/>
    <p:sldId id="294" r:id="rId18"/>
    <p:sldId id="280" r:id="rId19"/>
    <p:sldId id="287" r:id="rId20"/>
    <p:sldId id="276" r:id="rId21"/>
    <p:sldId id="277" r:id="rId22"/>
    <p:sldId id="288" r:id="rId23"/>
    <p:sldId id="283" r:id="rId24"/>
    <p:sldId id="284" r:id="rId25"/>
    <p:sldId id="285" r:id="rId26"/>
    <p:sldId id="286" r:id="rId27"/>
    <p:sldId id="289" r:id="rId28"/>
    <p:sldId id="291" r:id="rId29"/>
    <p:sldId id="292" r:id="rId30"/>
    <p:sldId id="295" r:id="rId31"/>
    <p:sldId id="290"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05039-05AA-40B5-9289-8932E06E7A6B}" v="28" dt="2022-08-26T15:26:28.303"/>
    <p1510:client id="{08F29CDA-DD1D-46B4-B648-46B099607462}" v="77" dt="2022-09-20T14:20:24.234"/>
    <p1510:client id="{15D50AA4-32E7-C0CC-A3AF-F7AC9011CD22}" v="784" dt="2022-09-11T22:33:49.846"/>
    <p1510:client id="{1FCAA8E4-AA7C-41C3-9CC6-DDA6EA56CDC6}" v="69" dt="2022-09-26T17:09:59.673"/>
    <p1510:client id="{2CE7E771-5A0A-45BC-9657-1666DD7746F1}" v="229" dt="2022-11-15T18:51:46.716"/>
    <p1510:client id="{4CE97E89-721C-8E1D-694C-E6B8EDE63594}" v="92" dt="2022-09-28T15:30:03.473"/>
    <p1510:client id="{4EE0D758-B562-0BB4-1C43-5944B1ACE301}" v="275" dt="2022-09-28T18:07:09.034"/>
    <p1510:client id="{60AD685B-8E10-4409-A0DD-EA93076635B8}" v="57" dt="2022-10-23T22:05:19.004"/>
    <p1510:client id="{67B2BA6E-E0EC-4EEA-A920-2FE566BF10FA}" v="18" dt="2022-09-02T15:00:15.950"/>
    <p1510:client id="{6B3C6224-DACF-BA4E-069B-D7D479B81BDD}" v="1" dt="2022-09-09T02:01:16.118"/>
    <p1510:client id="{6E97A6EC-10B7-47CE-91FF-CCC8224B6C84}" v="6" dt="2022-09-28T00:29:50.701"/>
    <p1510:client id="{7298E2C2-F4F2-9625-D222-AD767CAA2247}" v="436" dt="2022-11-27T16:23:54.642"/>
    <p1510:client id="{813F73C6-14C5-4BE3-ABCD-A051FDA78D0F}" v="471" dt="2022-09-18T23:06:23.277"/>
    <p1510:client id="{8D040CF8-F88E-76E0-91A0-B063054AC0FF}" v="3" dt="2022-09-27T17:25:49.743"/>
    <p1510:client id="{8D4A4011-17C1-4839-A255-0D537814A16B}" v="39" dt="2022-09-11T18:23:55.773"/>
    <p1510:client id="{8FD3BB40-DCE5-B6EE-2CC7-A5DBAD6BDD40}" v="381" dt="2022-09-01T15:20:17.293"/>
    <p1510:client id="{9988CF1E-4D11-4B43-AF4A-5BCB4FD5F73F}" v="351" dt="2022-09-12T16:40:45.536"/>
    <p1510:client id="{9DF9F950-E332-44ED-967B-C30E7E9A81B1}" v="1" dt="2022-09-02T15:27:27.021"/>
    <p1510:client id="{A733DDFC-2262-4063-B778-50A3197E0222}" v="13" dt="2022-11-28T14:13:15.033"/>
    <p1510:client id="{ACEF777B-B189-4BBA-B5F9-66CB1654B25A}" v="51" dt="2022-09-09T15:27:04.792"/>
    <p1510:client id="{D7E76C27-2A61-7BC3-E7CE-B4DF4E43739C}" v="521" dt="2022-11-15T20:34:55.342"/>
    <p1510:client id="{D9C9132D-AC40-B654-6713-69FD9FE8E1B2}" v="427" dt="2022-09-01T14:43:41.819"/>
    <p1510:client id="{DFF5240B-EF49-4660-9D40-DCBAE269F187}" v="954" dt="2022-09-06T21:08:10.896"/>
    <p1510:client id="{E6666F85-9575-F6B5-3F7C-3369FC4CEF54}" v="42" dt="2022-11-05T02:02:19.953"/>
    <p1510:client id="{E801C57D-3FC4-4C81-938C-AB89B6E61866}" v="4" dt="2022-09-19T16:20:21.329"/>
    <p1510:client id="{E879DCF1-5771-4E68-A5E4-C1585C3CB850}" v="46" dt="2022-11-09T17:11:09.792"/>
    <p1510:client id="{F76F96B8-A536-4C29-866F-B153378E0307}" v="202" dt="2022-11-28T01:38:44.974"/>
    <p1510:client id="{F9DFFB06-2183-44B8-9FC3-71B8BAF03CEC}" v="52" dt="2022-11-17T22:56:38.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DBCD09-E8DD-4D3E-8B99-E060EE67C7D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EBAB5FE-AABD-46B2-8E39-5F1C7FE4B4D6}">
      <dgm:prSet/>
      <dgm:spPr/>
      <dgm:t>
        <a:bodyPr/>
        <a:lstStyle/>
        <a:p>
          <a:r>
            <a:rPr lang="en-US" b="0" i="0"/>
            <a:t>14.32 = 9</a:t>
          </a:r>
          <a:endParaRPr lang="en-US"/>
        </a:p>
      </dgm:t>
    </dgm:pt>
    <dgm:pt modelId="{9A53DBE8-8114-4693-B44D-EBB4685722C0}" type="parTrans" cxnId="{53123976-28F2-4B50-AD11-F0381E176B57}">
      <dgm:prSet/>
      <dgm:spPr/>
      <dgm:t>
        <a:bodyPr/>
        <a:lstStyle/>
        <a:p>
          <a:endParaRPr lang="en-US"/>
        </a:p>
      </dgm:t>
    </dgm:pt>
    <dgm:pt modelId="{35702903-4221-486E-B86F-46C20DFF8180}" type="sibTrans" cxnId="{53123976-28F2-4B50-AD11-F0381E176B57}">
      <dgm:prSet/>
      <dgm:spPr/>
      <dgm:t>
        <a:bodyPr/>
        <a:lstStyle/>
        <a:p>
          <a:endParaRPr lang="en-US"/>
        </a:p>
      </dgm:t>
    </dgm:pt>
    <dgm:pt modelId="{0695D0CC-D335-4B3B-890F-995B47957FE2}">
      <dgm:prSet/>
      <dgm:spPr/>
      <dgm:t>
        <a:bodyPr/>
        <a:lstStyle/>
        <a:p>
          <a:r>
            <a:rPr lang="en-US" b="0" i="0"/>
            <a:t>15.66 = 8</a:t>
          </a:r>
          <a:endParaRPr lang="en-US"/>
        </a:p>
      </dgm:t>
    </dgm:pt>
    <dgm:pt modelId="{F31EF3A8-BF5A-487B-9627-53A7E183CE42}" type="parTrans" cxnId="{6A8DD825-FB16-4419-AB7C-C369EC77B91F}">
      <dgm:prSet/>
      <dgm:spPr/>
      <dgm:t>
        <a:bodyPr/>
        <a:lstStyle/>
        <a:p>
          <a:endParaRPr lang="en-US"/>
        </a:p>
      </dgm:t>
    </dgm:pt>
    <dgm:pt modelId="{1FC78DAD-8E1C-4163-A19C-18AA6ECA1990}" type="sibTrans" cxnId="{6A8DD825-FB16-4419-AB7C-C369EC77B91F}">
      <dgm:prSet/>
      <dgm:spPr/>
      <dgm:t>
        <a:bodyPr/>
        <a:lstStyle/>
        <a:p>
          <a:endParaRPr lang="en-US"/>
        </a:p>
      </dgm:t>
    </dgm:pt>
    <dgm:pt modelId="{1982DCEC-0A62-46C5-BAA6-A45B06581FB8}">
      <dgm:prSet/>
      <dgm:spPr/>
      <dgm:t>
        <a:bodyPr/>
        <a:lstStyle/>
        <a:p>
          <a:r>
            <a:rPr lang="en-US" b="0" i="0"/>
            <a:t>39.92 = 20</a:t>
          </a:r>
          <a:endParaRPr lang="en-US"/>
        </a:p>
      </dgm:t>
    </dgm:pt>
    <dgm:pt modelId="{3AFD1DC0-F9EE-430D-B5F1-9583D5A99C70}" type="parTrans" cxnId="{9DCFE606-C032-4F08-8818-11E00A031A74}">
      <dgm:prSet/>
      <dgm:spPr/>
      <dgm:t>
        <a:bodyPr/>
        <a:lstStyle/>
        <a:p>
          <a:endParaRPr lang="en-US"/>
        </a:p>
      </dgm:t>
    </dgm:pt>
    <dgm:pt modelId="{118E2229-9E0C-43F9-871E-C7B374EB6F49}" type="sibTrans" cxnId="{9DCFE606-C032-4F08-8818-11E00A031A74}">
      <dgm:prSet/>
      <dgm:spPr/>
      <dgm:t>
        <a:bodyPr/>
        <a:lstStyle/>
        <a:p>
          <a:endParaRPr lang="en-US"/>
        </a:p>
      </dgm:t>
    </dgm:pt>
    <dgm:pt modelId="{67A7CC78-51DB-4C7C-AB20-ED86EE04BDD1}" type="pres">
      <dgm:prSet presAssocID="{6ADBCD09-E8DD-4D3E-8B99-E060EE67C7D3}" presName="hierChild1" presStyleCnt="0">
        <dgm:presLayoutVars>
          <dgm:chPref val="1"/>
          <dgm:dir/>
          <dgm:animOne val="branch"/>
          <dgm:animLvl val="lvl"/>
          <dgm:resizeHandles/>
        </dgm:presLayoutVars>
      </dgm:prSet>
      <dgm:spPr/>
    </dgm:pt>
    <dgm:pt modelId="{33CB2391-73E8-4281-ADBE-4719FDB2EC37}" type="pres">
      <dgm:prSet presAssocID="{AEBAB5FE-AABD-46B2-8E39-5F1C7FE4B4D6}" presName="hierRoot1" presStyleCnt="0"/>
      <dgm:spPr/>
    </dgm:pt>
    <dgm:pt modelId="{AEDA7EDC-B9A5-47E9-888D-025178BE62BD}" type="pres">
      <dgm:prSet presAssocID="{AEBAB5FE-AABD-46B2-8E39-5F1C7FE4B4D6}" presName="composite" presStyleCnt="0"/>
      <dgm:spPr/>
    </dgm:pt>
    <dgm:pt modelId="{59A5CA68-CCE4-467F-801B-0701595E923B}" type="pres">
      <dgm:prSet presAssocID="{AEBAB5FE-AABD-46B2-8E39-5F1C7FE4B4D6}" presName="background" presStyleLbl="node0" presStyleIdx="0" presStyleCnt="3"/>
      <dgm:spPr/>
    </dgm:pt>
    <dgm:pt modelId="{9AF956B8-D6CE-41E9-AE27-44961AE339CD}" type="pres">
      <dgm:prSet presAssocID="{AEBAB5FE-AABD-46B2-8E39-5F1C7FE4B4D6}" presName="text" presStyleLbl="fgAcc0" presStyleIdx="0" presStyleCnt="3">
        <dgm:presLayoutVars>
          <dgm:chPref val="3"/>
        </dgm:presLayoutVars>
      </dgm:prSet>
      <dgm:spPr/>
    </dgm:pt>
    <dgm:pt modelId="{6E8E324A-5F67-4D38-BF63-D1DBD3CE224D}" type="pres">
      <dgm:prSet presAssocID="{AEBAB5FE-AABD-46B2-8E39-5F1C7FE4B4D6}" presName="hierChild2" presStyleCnt="0"/>
      <dgm:spPr/>
    </dgm:pt>
    <dgm:pt modelId="{982C9D7B-BA8D-41DF-A2A3-604D70F5C3FA}" type="pres">
      <dgm:prSet presAssocID="{0695D0CC-D335-4B3B-890F-995B47957FE2}" presName="hierRoot1" presStyleCnt="0"/>
      <dgm:spPr/>
    </dgm:pt>
    <dgm:pt modelId="{A178A928-2396-4CD3-9B43-4C2A6696E553}" type="pres">
      <dgm:prSet presAssocID="{0695D0CC-D335-4B3B-890F-995B47957FE2}" presName="composite" presStyleCnt="0"/>
      <dgm:spPr/>
    </dgm:pt>
    <dgm:pt modelId="{15B64BBA-FE5B-42A2-AE39-69F4C2FCDC96}" type="pres">
      <dgm:prSet presAssocID="{0695D0CC-D335-4B3B-890F-995B47957FE2}" presName="background" presStyleLbl="node0" presStyleIdx="1" presStyleCnt="3"/>
      <dgm:spPr/>
    </dgm:pt>
    <dgm:pt modelId="{B3932956-91F4-4AF8-822A-60410ABF5FD9}" type="pres">
      <dgm:prSet presAssocID="{0695D0CC-D335-4B3B-890F-995B47957FE2}" presName="text" presStyleLbl="fgAcc0" presStyleIdx="1" presStyleCnt="3">
        <dgm:presLayoutVars>
          <dgm:chPref val="3"/>
        </dgm:presLayoutVars>
      </dgm:prSet>
      <dgm:spPr/>
    </dgm:pt>
    <dgm:pt modelId="{5E2E8B30-03F5-4EF9-B55D-9FAB3CDE7A80}" type="pres">
      <dgm:prSet presAssocID="{0695D0CC-D335-4B3B-890F-995B47957FE2}" presName="hierChild2" presStyleCnt="0"/>
      <dgm:spPr/>
    </dgm:pt>
    <dgm:pt modelId="{478FADA9-FEB4-4452-B922-253B81A324D3}" type="pres">
      <dgm:prSet presAssocID="{1982DCEC-0A62-46C5-BAA6-A45B06581FB8}" presName="hierRoot1" presStyleCnt="0"/>
      <dgm:spPr/>
    </dgm:pt>
    <dgm:pt modelId="{B974C7F5-19F7-4A2C-B806-8A868036B333}" type="pres">
      <dgm:prSet presAssocID="{1982DCEC-0A62-46C5-BAA6-A45B06581FB8}" presName="composite" presStyleCnt="0"/>
      <dgm:spPr/>
    </dgm:pt>
    <dgm:pt modelId="{EE14C5DA-E0B1-4A8E-8B4A-E842191844C5}" type="pres">
      <dgm:prSet presAssocID="{1982DCEC-0A62-46C5-BAA6-A45B06581FB8}" presName="background" presStyleLbl="node0" presStyleIdx="2" presStyleCnt="3"/>
      <dgm:spPr/>
    </dgm:pt>
    <dgm:pt modelId="{D8F32258-E064-47BD-ADF8-2594D2AFC5B4}" type="pres">
      <dgm:prSet presAssocID="{1982DCEC-0A62-46C5-BAA6-A45B06581FB8}" presName="text" presStyleLbl="fgAcc0" presStyleIdx="2" presStyleCnt="3">
        <dgm:presLayoutVars>
          <dgm:chPref val="3"/>
        </dgm:presLayoutVars>
      </dgm:prSet>
      <dgm:spPr/>
    </dgm:pt>
    <dgm:pt modelId="{C53EA577-55D2-4369-85D7-5618BBA592AF}" type="pres">
      <dgm:prSet presAssocID="{1982DCEC-0A62-46C5-BAA6-A45B06581FB8}" presName="hierChild2" presStyleCnt="0"/>
      <dgm:spPr/>
    </dgm:pt>
  </dgm:ptLst>
  <dgm:cxnLst>
    <dgm:cxn modelId="{9DCFE606-C032-4F08-8818-11E00A031A74}" srcId="{6ADBCD09-E8DD-4D3E-8B99-E060EE67C7D3}" destId="{1982DCEC-0A62-46C5-BAA6-A45B06581FB8}" srcOrd="2" destOrd="0" parTransId="{3AFD1DC0-F9EE-430D-B5F1-9583D5A99C70}" sibTransId="{118E2229-9E0C-43F9-871E-C7B374EB6F49}"/>
    <dgm:cxn modelId="{6A8DD825-FB16-4419-AB7C-C369EC77B91F}" srcId="{6ADBCD09-E8DD-4D3E-8B99-E060EE67C7D3}" destId="{0695D0CC-D335-4B3B-890F-995B47957FE2}" srcOrd="1" destOrd="0" parTransId="{F31EF3A8-BF5A-487B-9627-53A7E183CE42}" sibTransId="{1FC78DAD-8E1C-4163-A19C-18AA6ECA1990}"/>
    <dgm:cxn modelId="{53123976-28F2-4B50-AD11-F0381E176B57}" srcId="{6ADBCD09-E8DD-4D3E-8B99-E060EE67C7D3}" destId="{AEBAB5FE-AABD-46B2-8E39-5F1C7FE4B4D6}" srcOrd="0" destOrd="0" parTransId="{9A53DBE8-8114-4693-B44D-EBB4685722C0}" sibTransId="{35702903-4221-486E-B86F-46C20DFF8180}"/>
    <dgm:cxn modelId="{7E637A9F-A4F1-4B57-912B-C75FB5E2F206}" type="presOf" srcId="{1982DCEC-0A62-46C5-BAA6-A45B06581FB8}" destId="{D8F32258-E064-47BD-ADF8-2594D2AFC5B4}" srcOrd="0" destOrd="0" presId="urn:microsoft.com/office/officeart/2005/8/layout/hierarchy1"/>
    <dgm:cxn modelId="{4072A8A9-0F83-430D-9F84-146BA260E356}" type="presOf" srcId="{AEBAB5FE-AABD-46B2-8E39-5F1C7FE4B4D6}" destId="{9AF956B8-D6CE-41E9-AE27-44961AE339CD}" srcOrd="0" destOrd="0" presId="urn:microsoft.com/office/officeart/2005/8/layout/hierarchy1"/>
    <dgm:cxn modelId="{1AB6ADB7-AAF5-4BEE-B373-4592651626F2}" type="presOf" srcId="{0695D0CC-D335-4B3B-890F-995B47957FE2}" destId="{B3932956-91F4-4AF8-822A-60410ABF5FD9}" srcOrd="0" destOrd="0" presId="urn:microsoft.com/office/officeart/2005/8/layout/hierarchy1"/>
    <dgm:cxn modelId="{3EB7E3F3-7F81-4B34-A616-BC0B50264B6A}" type="presOf" srcId="{6ADBCD09-E8DD-4D3E-8B99-E060EE67C7D3}" destId="{67A7CC78-51DB-4C7C-AB20-ED86EE04BDD1}" srcOrd="0" destOrd="0" presId="urn:microsoft.com/office/officeart/2005/8/layout/hierarchy1"/>
    <dgm:cxn modelId="{2F9A3907-9BFE-4823-9FC2-310DF8A188E0}" type="presParOf" srcId="{67A7CC78-51DB-4C7C-AB20-ED86EE04BDD1}" destId="{33CB2391-73E8-4281-ADBE-4719FDB2EC37}" srcOrd="0" destOrd="0" presId="urn:microsoft.com/office/officeart/2005/8/layout/hierarchy1"/>
    <dgm:cxn modelId="{987F9F13-C3BD-4615-890F-4D2629353E2E}" type="presParOf" srcId="{33CB2391-73E8-4281-ADBE-4719FDB2EC37}" destId="{AEDA7EDC-B9A5-47E9-888D-025178BE62BD}" srcOrd="0" destOrd="0" presId="urn:microsoft.com/office/officeart/2005/8/layout/hierarchy1"/>
    <dgm:cxn modelId="{58EBA21B-0C0E-4EC2-B809-923B8C8EAF39}" type="presParOf" srcId="{AEDA7EDC-B9A5-47E9-888D-025178BE62BD}" destId="{59A5CA68-CCE4-467F-801B-0701595E923B}" srcOrd="0" destOrd="0" presId="urn:microsoft.com/office/officeart/2005/8/layout/hierarchy1"/>
    <dgm:cxn modelId="{777A35DD-0BFB-4658-A2D9-0CE1E2F802D2}" type="presParOf" srcId="{AEDA7EDC-B9A5-47E9-888D-025178BE62BD}" destId="{9AF956B8-D6CE-41E9-AE27-44961AE339CD}" srcOrd="1" destOrd="0" presId="urn:microsoft.com/office/officeart/2005/8/layout/hierarchy1"/>
    <dgm:cxn modelId="{6672E1F8-3679-4B85-AA96-1757ECDC85A2}" type="presParOf" srcId="{33CB2391-73E8-4281-ADBE-4719FDB2EC37}" destId="{6E8E324A-5F67-4D38-BF63-D1DBD3CE224D}" srcOrd="1" destOrd="0" presId="urn:microsoft.com/office/officeart/2005/8/layout/hierarchy1"/>
    <dgm:cxn modelId="{69012FEC-F899-42D3-A0DB-7FBD2C601E31}" type="presParOf" srcId="{67A7CC78-51DB-4C7C-AB20-ED86EE04BDD1}" destId="{982C9D7B-BA8D-41DF-A2A3-604D70F5C3FA}" srcOrd="1" destOrd="0" presId="urn:microsoft.com/office/officeart/2005/8/layout/hierarchy1"/>
    <dgm:cxn modelId="{D744A5AB-E03B-4271-B583-2090BFB439E3}" type="presParOf" srcId="{982C9D7B-BA8D-41DF-A2A3-604D70F5C3FA}" destId="{A178A928-2396-4CD3-9B43-4C2A6696E553}" srcOrd="0" destOrd="0" presId="urn:microsoft.com/office/officeart/2005/8/layout/hierarchy1"/>
    <dgm:cxn modelId="{77CB5628-A59F-448A-9D93-69867B749DC8}" type="presParOf" srcId="{A178A928-2396-4CD3-9B43-4C2A6696E553}" destId="{15B64BBA-FE5B-42A2-AE39-69F4C2FCDC96}" srcOrd="0" destOrd="0" presId="urn:microsoft.com/office/officeart/2005/8/layout/hierarchy1"/>
    <dgm:cxn modelId="{DAA94A89-C602-4758-B660-E74BCC1EC089}" type="presParOf" srcId="{A178A928-2396-4CD3-9B43-4C2A6696E553}" destId="{B3932956-91F4-4AF8-822A-60410ABF5FD9}" srcOrd="1" destOrd="0" presId="urn:microsoft.com/office/officeart/2005/8/layout/hierarchy1"/>
    <dgm:cxn modelId="{712582E5-E91D-471A-96FC-8CF31299C7DC}" type="presParOf" srcId="{982C9D7B-BA8D-41DF-A2A3-604D70F5C3FA}" destId="{5E2E8B30-03F5-4EF9-B55D-9FAB3CDE7A80}" srcOrd="1" destOrd="0" presId="urn:microsoft.com/office/officeart/2005/8/layout/hierarchy1"/>
    <dgm:cxn modelId="{CCF0AE91-7FAE-4B46-BD1D-8DA0AE538389}" type="presParOf" srcId="{67A7CC78-51DB-4C7C-AB20-ED86EE04BDD1}" destId="{478FADA9-FEB4-4452-B922-253B81A324D3}" srcOrd="2" destOrd="0" presId="urn:microsoft.com/office/officeart/2005/8/layout/hierarchy1"/>
    <dgm:cxn modelId="{031BE6AD-8B3A-4B5C-8FBB-6F21A7950161}" type="presParOf" srcId="{478FADA9-FEB4-4452-B922-253B81A324D3}" destId="{B974C7F5-19F7-4A2C-B806-8A868036B333}" srcOrd="0" destOrd="0" presId="urn:microsoft.com/office/officeart/2005/8/layout/hierarchy1"/>
    <dgm:cxn modelId="{46A10CAD-D4AE-44E4-9A34-DBDA0267FF70}" type="presParOf" srcId="{B974C7F5-19F7-4A2C-B806-8A868036B333}" destId="{EE14C5DA-E0B1-4A8E-8B4A-E842191844C5}" srcOrd="0" destOrd="0" presId="urn:microsoft.com/office/officeart/2005/8/layout/hierarchy1"/>
    <dgm:cxn modelId="{A8D8AED1-6594-4D80-A6E1-C4B0EFB019BF}" type="presParOf" srcId="{B974C7F5-19F7-4A2C-B806-8A868036B333}" destId="{D8F32258-E064-47BD-ADF8-2594D2AFC5B4}" srcOrd="1" destOrd="0" presId="urn:microsoft.com/office/officeart/2005/8/layout/hierarchy1"/>
    <dgm:cxn modelId="{C846F5F4-F389-47CD-8C0A-125FD248AF73}" type="presParOf" srcId="{478FADA9-FEB4-4452-B922-253B81A324D3}" destId="{C53EA577-55D2-4369-85D7-5618BBA592A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5CA68-CCE4-467F-801B-0701595E923B}">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956B8-D6CE-41E9-AE27-44961AE339CD}">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14.32 = 9</a:t>
          </a:r>
          <a:endParaRPr lang="en-US" sz="5200" kern="1200"/>
        </a:p>
      </dsp:txBody>
      <dsp:txXfrm>
        <a:off x="397472" y="947936"/>
        <a:ext cx="2950338" cy="1831860"/>
      </dsp:txXfrm>
    </dsp:sp>
    <dsp:sp modelId="{15B64BBA-FE5B-42A2-AE39-69F4C2FCDC96}">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32956-91F4-4AF8-822A-60410ABF5FD9}">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15.66 = 8</a:t>
          </a:r>
          <a:endParaRPr lang="en-US" sz="5200" kern="1200"/>
        </a:p>
      </dsp:txBody>
      <dsp:txXfrm>
        <a:off x="4142755" y="947936"/>
        <a:ext cx="2950338" cy="1831860"/>
      </dsp:txXfrm>
    </dsp:sp>
    <dsp:sp modelId="{EE14C5DA-E0B1-4A8E-8B4A-E842191844C5}">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32258-E064-47BD-ADF8-2594D2AFC5B4}">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39.92 = 20</a:t>
          </a:r>
          <a:endParaRPr lang="en-US" sz="5200" kern="1200"/>
        </a:p>
      </dsp:txBody>
      <dsp:txXfrm>
        <a:off x="7888039" y="947936"/>
        <a:ext cx="2950338" cy="18318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BB279-0495-41C8-A12A-3B0108FA2EE0}" type="datetimeFigureOut">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863E1-B7A3-4B91-9B0F-654AA30FB29D}" type="slidenum">
              <a:t>‹#›</a:t>
            </a:fld>
            <a:endParaRPr lang="en-US"/>
          </a:p>
        </p:txBody>
      </p:sp>
    </p:spTree>
    <p:extLst>
      <p:ext uri="{BB962C8B-B14F-4D97-AF65-F5344CB8AC3E}">
        <p14:creationId xmlns:p14="http://schemas.microsoft.com/office/powerpoint/2010/main" val="3014814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need for data processing has increased and the size of storage structures has grown rapidly. The ability to process these structures </a:t>
            </a:r>
          </a:p>
          <a:p>
            <a:r>
              <a:rPr lang="en-US" dirty="0"/>
              <a:t>and find solutions to linear systems has become more important in fields such as statistics and graphics processing. </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2</a:t>
            </a:fld>
            <a:endParaRPr lang="en-US"/>
          </a:p>
        </p:txBody>
      </p:sp>
    </p:spTree>
    <p:extLst>
      <p:ext uri="{BB962C8B-B14F-4D97-AF65-F5344CB8AC3E}">
        <p14:creationId xmlns:p14="http://schemas.microsoft.com/office/powerpoint/2010/main" val="4204021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our dataset we made a program that randomly generated random values into an array. </a:t>
            </a:r>
          </a:p>
          <a:p>
            <a:r>
              <a:rPr lang="en-US" dirty="0"/>
              <a:t>The sizes of the arrays could be changed through defined constants NUMROWS and NUMCOLS.  The minimum size array was 500x500. </a:t>
            </a:r>
            <a:endParaRPr lang="en-US" dirty="0">
              <a:cs typeface="Calibri"/>
            </a:endParaRPr>
          </a:p>
          <a:p>
            <a:endParaRPr lang="en-US" dirty="0"/>
          </a:p>
          <a:p>
            <a:r>
              <a:rPr lang="en-US" dirty="0">
                <a:cs typeface="Calibri" panose="020F0502020204030204"/>
              </a:rPr>
              <a:t>The top portion of the code will loop through the whole array, assigning each index a random number that started out in some value in the range 0-7. </a:t>
            </a:r>
          </a:p>
          <a:p>
            <a:r>
              <a:rPr lang="en-US" dirty="0">
                <a:cs typeface="Calibri" panose="020F0502020204030204"/>
              </a:rPr>
              <a:t>We modified this to randomly assign negative values, and have also tweaked the range of random variables since we started. </a:t>
            </a:r>
          </a:p>
          <a:p>
            <a:endParaRPr lang="en-US" dirty="0"/>
          </a:p>
          <a:p>
            <a:r>
              <a:rPr lang="en-US" dirty="0"/>
              <a:t>As we got up and running we wanted only to test on matrices where we knew an answer could be found. </a:t>
            </a:r>
            <a:endParaRPr lang="en-US" dirty="0">
              <a:cs typeface="Calibri" panose="020F0502020204030204"/>
            </a:endParaRPr>
          </a:p>
          <a:p>
            <a:r>
              <a:rPr lang="en-US" dirty="0"/>
              <a:t>And so, once the random numbers were assigned, we had to make sure each array was diagonally dominant. </a:t>
            </a:r>
            <a:endParaRPr lang="en-US" dirty="0">
              <a:cs typeface="Calibri" panose="020F0502020204030204"/>
            </a:endParaRPr>
          </a:p>
          <a:p>
            <a:r>
              <a:rPr lang="en-US" dirty="0"/>
              <a:t>The second for loop in the picture is ensuring that the diagonal values in the array will be incremented until they dominate over the other array values.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C2863E1-B7A3-4B91-9B0F-654AA30FB29D}" type="slidenum">
              <a:t>11</a:t>
            </a:fld>
            <a:endParaRPr lang="en-US"/>
          </a:p>
        </p:txBody>
      </p:sp>
    </p:spTree>
    <p:extLst>
      <p:ext uri="{BB962C8B-B14F-4D97-AF65-F5344CB8AC3E}">
        <p14:creationId xmlns:p14="http://schemas.microsoft.com/office/powerpoint/2010/main" val="415719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effort to get as much data as we could, we generated different types of matrices to see what type worked best and compare algorithm performance.</a:t>
            </a:r>
          </a:p>
          <a:p>
            <a:endParaRPr lang="en-US" dirty="0">
              <a:cs typeface="Calibri"/>
            </a:endParaRPr>
          </a:p>
          <a:p>
            <a:r>
              <a:rPr lang="en-US" dirty="0">
                <a:cs typeface="Calibri"/>
              </a:rPr>
              <a:t>We compiled some statistics on how the algorithm performed for different types of matrix data which we'll get into later</a:t>
            </a:r>
          </a:p>
        </p:txBody>
      </p:sp>
      <p:sp>
        <p:nvSpPr>
          <p:cNvPr id="4" name="Slide Number Placeholder 3"/>
          <p:cNvSpPr>
            <a:spLocks noGrp="1"/>
          </p:cNvSpPr>
          <p:nvPr>
            <p:ph type="sldNum" sz="quarter" idx="5"/>
          </p:nvPr>
        </p:nvSpPr>
        <p:spPr/>
        <p:txBody>
          <a:bodyPr/>
          <a:lstStyle/>
          <a:p>
            <a:fld id="{EC2863E1-B7A3-4B91-9B0F-654AA30FB29D}" type="slidenum">
              <a:rPr lang="en-US"/>
              <a:t>12</a:t>
            </a:fld>
            <a:endParaRPr lang="en-US"/>
          </a:p>
        </p:txBody>
      </p:sp>
    </p:spTree>
    <p:extLst>
      <p:ext uri="{BB962C8B-B14F-4D97-AF65-F5344CB8AC3E}">
        <p14:creationId xmlns:p14="http://schemas.microsoft.com/office/powerpoint/2010/main" val="300472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Notice we enforce a certain number of zeroes to be put into the arrays. That is calculated to be 70% 0 values for our very sparse arrays,</a:t>
            </a:r>
          </a:p>
          <a:p>
            <a:r>
              <a:rPr lang="en-US" dirty="0">
                <a:cs typeface="Calibri"/>
              </a:rPr>
              <a:t>50ish percent for sparse arrays. 50ish because the number </a:t>
            </a:r>
            <a:r>
              <a:rPr lang="en-US" dirty="0" err="1">
                <a:cs typeface="Calibri"/>
              </a:rPr>
              <a:t>isnt</a:t>
            </a:r>
            <a:r>
              <a:rPr lang="en-US" dirty="0">
                <a:cs typeface="Calibri"/>
              </a:rPr>
              <a:t> enforced, its just on average the way we assign random numbers</a:t>
            </a:r>
          </a:p>
          <a:p>
            <a:r>
              <a:rPr lang="en-US" dirty="0">
                <a:cs typeface="Calibri"/>
              </a:rPr>
              <a:t>About 50% of the values will be 0s. The code for regular sparse arrays is the same as what's on screen, just </a:t>
            </a:r>
            <a:r>
              <a:rPr lang="en-US" dirty="0" err="1">
                <a:cs typeface="Calibri"/>
              </a:rPr>
              <a:t>withouth</a:t>
            </a:r>
            <a:r>
              <a:rPr lang="en-US" dirty="0">
                <a:cs typeface="Calibri"/>
              </a:rPr>
              <a:t> the while loop.</a:t>
            </a:r>
          </a:p>
        </p:txBody>
      </p:sp>
      <p:sp>
        <p:nvSpPr>
          <p:cNvPr id="4" name="Slide Number Placeholder 3"/>
          <p:cNvSpPr>
            <a:spLocks noGrp="1"/>
          </p:cNvSpPr>
          <p:nvPr>
            <p:ph type="sldNum" sz="quarter" idx="5"/>
          </p:nvPr>
        </p:nvSpPr>
        <p:spPr/>
        <p:txBody>
          <a:bodyPr/>
          <a:lstStyle/>
          <a:p>
            <a:fld id="{EC2863E1-B7A3-4B91-9B0F-654AA30FB29D}" type="slidenum">
              <a:rPr lang="en-US"/>
              <a:t>13</a:t>
            </a:fld>
            <a:endParaRPr lang="en-US"/>
          </a:p>
        </p:txBody>
      </p:sp>
    </p:spTree>
    <p:extLst>
      <p:ext uri="{BB962C8B-B14F-4D97-AF65-F5344CB8AC3E}">
        <p14:creationId xmlns:p14="http://schemas.microsoft.com/office/powerpoint/2010/main" val="676421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At this point in our project, we had a working algorithm that would solve  linear systems. </a:t>
            </a:r>
          </a:p>
          <a:p>
            <a:r>
              <a:rPr lang="en-US" dirty="0">
                <a:cs typeface="Calibri"/>
              </a:rPr>
              <a:t>And a way to create data to test and benchmark our solution. </a:t>
            </a:r>
          </a:p>
          <a:p>
            <a:endParaRPr lang="en-US" dirty="0">
              <a:cs typeface="Calibri"/>
            </a:endParaRPr>
          </a:p>
          <a:p>
            <a:r>
              <a:rPr lang="en-US" dirty="0">
                <a:cs typeface="Calibri"/>
              </a:rPr>
              <a:t>Our next consideration was parallelization.</a:t>
            </a:r>
          </a:p>
          <a:p>
            <a:endParaRPr lang="en-US" dirty="0">
              <a:cs typeface="Calibri"/>
            </a:endParaRPr>
          </a:p>
          <a:p>
            <a:r>
              <a:rPr lang="en-US" dirty="0">
                <a:cs typeface="Calibri"/>
              </a:rPr>
              <a:t>All of our data is stored in arrays</a:t>
            </a:r>
          </a:p>
          <a:p>
            <a:r>
              <a:rPr lang="en-US" dirty="0">
                <a:cs typeface="Calibri"/>
              </a:rPr>
              <a:t>All of our processing is done inside of for loops. </a:t>
            </a:r>
          </a:p>
          <a:p>
            <a:endParaRPr lang="en-US" dirty="0"/>
          </a:p>
          <a:p>
            <a:r>
              <a:rPr lang="en-US" dirty="0">
                <a:cs typeface="Calibri"/>
              </a:rPr>
              <a:t>This is great for us because </a:t>
            </a:r>
            <a:r>
              <a:rPr lang="en-US" dirty="0"/>
              <a:t> Loops and arrays are good targets for parallelization.</a:t>
            </a:r>
            <a:endParaRPr lang="en-US" dirty="0">
              <a:cs typeface="Calibri" panose="020F0502020204030204"/>
            </a:endParaRPr>
          </a:p>
          <a:p>
            <a:pPr>
              <a:spcBef>
                <a:spcPts val="1000"/>
              </a:spcBef>
            </a:pPr>
            <a:r>
              <a:rPr lang="en-US" dirty="0"/>
              <a:t>We selected the Jacobi method because it allows us to treat each row independently of the others. </a:t>
            </a:r>
            <a:endParaRPr lang="en-US" dirty="0">
              <a:cs typeface="Calibri"/>
            </a:endParaRPr>
          </a:p>
          <a:p>
            <a:pPr>
              <a:spcBef>
                <a:spcPts val="1000"/>
              </a:spcBef>
            </a:pPr>
            <a:r>
              <a:rPr lang="en-US" dirty="0"/>
              <a:t>Each matrix row can be assigned a thread to execute calculations for that row. </a:t>
            </a:r>
            <a:endParaRPr lang="en-US" dirty="0">
              <a:cs typeface="Calibri" panose="020F0502020204030204"/>
            </a:endParaRPr>
          </a:p>
          <a:p>
            <a:pPr>
              <a:spcBef>
                <a:spcPts val="1000"/>
              </a:spcBef>
            </a:pPr>
            <a:r>
              <a:rPr lang="en-US" dirty="0"/>
              <a:t>Which means in the ideal situation the number of threads will be equal to the number of rows in the matrix. </a:t>
            </a:r>
            <a:endParaRPr lang="en-US" dirty="0">
              <a:cs typeface="Calibri" panose="020F0502020204030204"/>
            </a:endParaRPr>
          </a:p>
          <a:p>
            <a:pPr>
              <a:spcBef>
                <a:spcPts val="1000"/>
              </a:spcBef>
            </a:pPr>
            <a:endParaRPr lang="en-US" dirty="0"/>
          </a:p>
          <a:p>
            <a:pPr>
              <a:spcBef>
                <a:spcPts val="1000"/>
              </a:spcBef>
            </a:pPr>
            <a:r>
              <a:rPr lang="en-US" dirty="0"/>
              <a:t>At the end of each calculation, the estimated values of the variables need to be shared for the next round of guesses. </a:t>
            </a:r>
          </a:p>
          <a:p>
            <a:pPr>
              <a:spcBef>
                <a:spcPts val="1000"/>
              </a:spcBef>
            </a:pPr>
            <a:r>
              <a:rPr lang="en-US" dirty="0"/>
              <a:t>And then the threads can continue on repeating row operations until the system has been solved within the error margin.</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C2863E1-B7A3-4B91-9B0F-654AA30FB29D}" type="slidenum">
              <a:t>16</a:t>
            </a:fld>
            <a:endParaRPr lang="en-US"/>
          </a:p>
        </p:txBody>
      </p:sp>
    </p:spTree>
    <p:extLst>
      <p:ext uri="{BB962C8B-B14F-4D97-AF65-F5344CB8AC3E}">
        <p14:creationId xmlns:p14="http://schemas.microsoft.com/office/powerpoint/2010/main" val="179354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dirty="0">
                <a:cs typeface="Calibri"/>
              </a:rPr>
              <a:t>Linear Algorithm:</a:t>
            </a:r>
            <a:endParaRPr lang="en-US" dirty="0"/>
          </a:p>
          <a:p>
            <a:pPr marL="285750" indent="-285750">
              <a:lnSpc>
                <a:spcPct val="90000"/>
              </a:lnSpc>
              <a:spcBef>
                <a:spcPts val="1000"/>
              </a:spcBef>
              <a:buFont typeface="Arial"/>
              <a:buChar char="•"/>
            </a:pPr>
            <a:r>
              <a:rPr lang="en-US" dirty="0"/>
              <a:t>The literature suggested a number of mathematical algorithms such as Gaussian Elimination,  Conjugate Gradient, Sherman-Morrison,  </a:t>
            </a:r>
            <a:endParaRPr lang="en-US" dirty="0">
              <a:cs typeface="Calibri"/>
            </a:endParaRPr>
          </a:p>
          <a:p>
            <a:pPr marL="285750" indent="-285750">
              <a:lnSpc>
                <a:spcPct val="90000"/>
              </a:lnSpc>
              <a:spcBef>
                <a:spcPts val="1000"/>
              </a:spcBef>
              <a:buFont typeface="Arial"/>
              <a:buChar char="•"/>
            </a:pPr>
            <a:r>
              <a:rPr lang="en-US" dirty="0"/>
              <a:t>Woodberry, and the Newtonian and Chebyshev methods to solve linear equations. Each algorithm comes with unique computational costs and </a:t>
            </a:r>
            <a:endParaRPr lang="en-US" dirty="0">
              <a:cs typeface="Calibri"/>
            </a:endParaRPr>
          </a:p>
          <a:p>
            <a:pPr marL="285750" indent="-285750">
              <a:lnSpc>
                <a:spcPct val="90000"/>
              </a:lnSpc>
              <a:spcBef>
                <a:spcPts val="1000"/>
              </a:spcBef>
              <a:buFont typeface="Arial"/>
              <a:buChar char="•"/>
            </a:pPr>
            <a:r>
              <a:rPr lang="en-US" dirty="0"/>
              <a:t>constraints. Our first task was choosing an algorithm that we could feasibly code, but also had acceptable run times and the capability to be parallelized.</a:t>
            </a:r>
            <a:endParaRPr lang="en-US" dirty="0">
              <a:cs typeface="Calibri"/>
            </a:endParaRPr>
          </a:p>
          <a:p>
            <a:pPr marL="285750" indent="-285750">
              <a:lnSpc>
                <a:spcPct val="90000"/>
              </a:lnSpc>
              <a:spcBef>
                <a:spcPts val="1000"/>
              </a:spcBef>
              <a:buFont typeface="Arial"/>
              <a:buChar char="•"/>
            </a:pPr>
            <a:endParaRPr lang="en-US" dirty="0">
              <a:cs typeface="Calibri"/>
            </a:endParaRPr>
          </a:p>
          <a:p>
            <a:pPr marL="285750" indent="-285750">
              <a:lnSpc>
                <a:spcPct val="90000"/>
              </a:lnSpc>
              <a:spcBef>
                <a:spcPts val="1000"/>
              </a:spcBef>
              <a:buFont typeface="Arial"/>
              <a:buChar char="•"/>
            </a:pPr>
            <a:r>
              <a:rPr lang="en-US" dirty="0">
                <a:cs typeface="Calibri"/>
              </a:rPr>
              <a:t>Parallelization:</a:t>
            </a:r>
            <a:endParaRPr lang="en-US" dirty="0"/>
          </a:p>
          <a:p>
            <a:pPr marL="285750" indent="-285750">
              <a:lnSpc>
                <a:spcPct val="90000"/>
              </a:lnSpc>
              <a:spcBef>
                <a:spcPts val="1000"/>
              </a:spcBef>
              <a:buFont typeface="Arial"/>
              <a:buChar char="•"/>
            </a:pPr>
            <a:r>
              <a:rPr lang="en-US" dirty="0"/>
              <a:t>After algorithmic selection, our second task was parallelization.  We had to decide where parallelization was most appropriate, from the instruction stream, the data stream, or both, based on the algorithm we chose. And from there, we had to decide on messaging protocols, data sharing, and look to optimize our algorithm.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3</a:t>
            </a:fld>
            <a:endParaRPr lang="en-US"/>
          </a:p>
        </p:txBody>
      </p:sp>
    </p:spTree>
    <p:extLst>
      <p:ext uri="{BB962C8B-B14F-4D97-AF65-F5344CB8AC3E}">
        <p14:creationId xmlns:p14="http://schemas.microsoft.com/office/powerpoint/2010/main" val="48776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shape of a matrix determines what types of math operations can be applied to that matrix.</a:t>
            </a:r>
          </a:p>
          <a:p>
            <a:endParaRPr lang="en-US" dirty="0"/>
          </a:p>
          <a:p>
            <a:r>
              <a:rPr lang="en-US" dirty="0"/>
              <a:t>For instance Multiplication, addition, and subtraction all require a matrix to be of compatible dimensions. Square matrices can be decomposed, while others may not. </a:t>
            </a:r>
            <a:endParaRPr lang="en-US" dirty="0">
              <a:cs typeface="Calibri" panose="020F0502020204030204"/>
            </a:endParaRPr>
          </a:p>
          <a:p>
            <a:r>
              <a:rPr lang="en-US" dirty="0"/>
              <a:t>The determinant can only be calculated for Square matrices</a:t>
            </a:r>
            <a:endParaRPr lang="en-US" dirty="0">
              <a:cs typeface="Calibri"/>
            </a:endParaRPr>
          </a:p>
          <a:p>
            <a:endParaRPr lang="en-US" dirty="0">
              <a:cs typeface="Calibri"/>
            </a:endParaRPr>
          </a:p>
          <a:p>
            <a:r>
              <a:rPr lang="en-US" dirty="0">
                <a:cs typeface="Calibri"/>
              </a:rPr>
              <a:t>Matrix shape is incredibly important for solving linear equations because each algorithm comes with its own prerequisites. Some require matrices to be square, that is </a:t>
            </a:r>
            <a:r>
              <a:rPr lang="en-US" dirty="0" err="1">
                <a:cs typeface="Calibri"/>
              </a:rPr>
              <a:t>NxN</a:t>
            </a:r>
            <a:r>
              <a:rPr lang="en-US" dirty="0">
                <a:cs typeface="Calibri"/>
              </a:rPr>
              <a:t>, </a:t>
            </a:r>
          </a:p>
          <a:p>
            <a:r>
              <a:rPr lang="en-US" dirty="0">
                <a:cs typeface="Calibri"/>
              </a:rPr>
              <a:t>others require the data to be in specific formatting prior to solving, which introduces preprocessing overhead.</a:t>
            </a:r>
          </a:p>
          <a:p>
            <a:endParaRPr lang="en-US" dirty="0"/>
          </a:p>
          <a:p>
            <a:pPr marL="171450" indent="-171450">
              <a:lnSpc>
                <a:spcPct val="90000"/>
              </a:lnSpc>
              <a:spcBef>
                <a:spcPts val="1000"/>
              </a:spcBef>
              <a:buFont typeface="Arial,Sans-Serif"/>
              <a:buChar char="•"/>
            </a:pPr>
            <a:r>
              <a:rPr lang="en-US" dirty="0"/>
              <a:t>The shape of the matrix data determines the preprocessing needs, and how work can be divided amongst threads. </a:t>
            </a:r>
            <a:endParaRPr lang="en-US" dirty="0">
              <a:cs typeface="Calibri"/>
            </a:endParaRPr>
          </a:p>
          <a:p>
            <a:pPr marL="171450" indent="-171450">
              <a:lnSpc>
                <a:spcPct val="90000"/>
              </a:lnSpc>
              <a:spcBef>
                <a:spcPts val="1000"/>
              </a:spcBef>
              <a:buFont typeface="Arial,Sans-Serif"/>
              <a:buChar char="•"/>
            </a:pPr>
            <a:endParaRPr lang="en-US" dirty="0"/>
          </a:p>
          <a:p>
            <a:pPr marL="171450" indent="-171450">
              <a:lnSpc>
                <a:spcPct val="90000"/>
              </a:lnSpc>
              <a:spcBef>
                <a:spcPts val="1000"/>
              </a:spcBef>
              <a:buFont typeface="Arial,Sans-Serif"/>
              <a:buChar char="•"/>
            </a:pPr>
            <a:r>
              <a:rPr lang="en-US" dirty="0">
                <a:cs typeface="Calibri"/>
              </a:rPr>
              <a:t>Pictured here are two types of matrices</a:t>
            </a:r>
          </a:p>
          <a:p>
            <a:pPr marL="171450" indent="-171450">
              <a:lnSpc>
                <a:spcPct val="90000"/>
              </a:lnSpc>
              <a:spcBef>
                <a:spcPts val="1000"/>
              </a:spcBef>
              <a:buFont typeface="Arial,Sans-Serif"/>
              <a:buChar char="•"/>
            </a:pPr>
            <a:r>
              <a:rPr lang="en-US" dirty="0"/>
              <a:t>Upper triangular matrix - Where all elements below the main diagonal are zero.  This is done in gaussian elimination, although</a:t>
            </a:r>
            <a:endParaRPr lang="en-US" dirty="0">
              <a:cs typeface="Calibri"/>
            </a:endParaRPr>
          </a:p>
          <a:p>
            <a:pPr marL="171450" indent="-171450">
              <a:lnSpc>
                <a:spcPct val="90000"/>
              </a:lnSpc>
              <a:spcBef>
                <a:spcPts val="1000"/>
              </a:spcBef>
              <a:buFont typeface="Arial,Sans-Serif"/>
              <a:buChar char="•"/>
            </a:pPr>
            <a:r>
              <a:rPr lang="en-US" dirty="0">
                <a:cs typeface="Calibri"/>
              </a:rPr>
              <a:t>The matrix pictured here is not in the correct gauss format as the pivot values are not all ones</a:t>
            </a:r>
          </a:p>
          <a:p>
            <a:pPr marL="171450" indent="-171450">
              <a:lnSpc>
                <a:spcPct val="90000"/>
              </a:lnSpc>
              <a:spcBef>
                <a:spcPts val="1000"/>
              </a:spcBef>
              <a:buFont typeface="Arial,Sans-Serif"/>
              <a:buChar char="•"/>
            </a:pPr>
            <a:endParaRPr lang="en-US" dirty="0">
              <a:cs typeface="Calibri"/>
            </a:endParaRPr>
          </a:p>
          <a:p>
            <a:pPr marL="171450" indent="-171450">
              <a:lnSpc>
                <a:spcPct val="90000"/>
              </a:lnSpc>
              <a:spcBef>
                <a:spcPts val="1000"/>
              </a:spcBef>
              <a:buFont typeface="Arial,Sans-Serif"/>
              <a:buChar char="•"/>
            </a:pPr>
            <a:r>
              <a:rPr lang="en-US" dirty="0">
                <a:cs typeface="Calibri"/>
              </a:rPr>
              <a:t>Also pictured is a diagonal matrix</a:t>
            </a:r>
            <a:endParaRPr lang="en-US" dirty="0"/>
          </a:p>
          <a:p>
            <a:pPr marL="171450" indent="-171450">
              <a:lnSpc>
                <a:spcPct val="90000"/>
              </a:lnSpc>
              <a:spcBef>
                <a:spcPts val="1000"/>
              </a:spcBef>
              <a:buFont typeface="Arial,Sans-Serif"/>
              <a:buChar char="•"/>
            </a:pPr>
            <a:r>
              <a:rPr lang="en-US" dirty="0"/>
              <a:t> Where information stored on the main diagonals dominates other values, </a:t>
            </a:r>
            <a:endParaRPr lang="en-US">
              <a:cs typeface="Calibri"/>
            </a:endParaRPr>
          </a:p>
          <a:p>
            <a:pPr marL="171450" indent="-171450">
              <a:lnSpc>
                <a:spcPct val="90000"/>
              </a:lnSpc>
              <a:spcBef>
                <a:spcPts val="1000"/>
              </a:spcBef>
              <a:buFont typeface="Arial,Sans-Serif"/>
              <a:buChar char="•"/>
            </a:pPr>
            <a:r>
              <a:rPr lang="en-US" dirty="0">
                <a:cs typeface="Calibri"/>
              </a:rPr>
              <a:t>In our images case, the diagonal values are the only values in the matrix</a:t>
            </a:r>
          </a:p>
          <a:p>
            <a:pPr marL="171450" indent="-171450">
              <a:lnSpc>
                <a:spcPct val="90000"/>
              </a:lnSpc>
              <a:spcBef>
                <a:spcPts val="1000"/>
              </a:spcBef>
              <a:buFont typeface="Arial"/>
              <a:buChar char="•"/>
            </a:pPr>
            <a:endParaRPr lang="en-US" dirty="0">
              <a:cs typeface="Calibri"/>
            </a:endParaRPr>
          </a:p>
          <a:p>
            <a:endParaRPr lang="en-US" dirty="0"/>
          </a:p>
          <a:p>
            <a:pPr marL="171450" indent="-171450">
              <a:lnSpc>
                <a:spcPct val="90000"/>
              </a:lnSpc>
              <a:spcBef>
                <a:spcPts val="1000"/>
              </a:spcBef>
              <a:buFont typeface="Arial"/>
              <a:buChar char="•"/>
            </a:pPr>
            <a:r>
              <a:rPr lang="en-US" dirty="0"/>
              <a:t>Computation time rises as the size and complexity of the linear system increase  </a:t>
            </a:r>
          </a:p>
          <a:p>
            <a:pPr marL="171450" indent="-171450">
              <a:lnSpc>
                <a:spcPct val="90000"/>
              </a:lnSpc>
              <a:spcBef>
                <a:spcPts val="1000"/>
              </a:spcBef>
              <a:buFont typeface="Arial"/>
              <a:buChar char="•"/>
            </a:pPr>
            <a:r>
              <a:rPr lang="en-US" dirty="0"/>
              <a:t>Certain speedup techniques require calculating derivatives or enforcing other constraints. </a:t>
            </a:r>
          </a:p>
          <a:p>
            <a:pPr marL="171450" indent="-171450">
              <a:lnSpc>
                <a:spcPct val="90000"/>
              </a:lnSpc>
              <a:spcBef>
                <a:spcPts val="1000"/>
              </a:spcBef>
              <a:buFont typeface="Arial"/>
              <a:buChar char="•"/>
            </a:pPr>
            <a:r>
              <a:rPr lang="en-US" dirty="0"/>
              <a:t>The more you must calculate the more work the computer needs to do. </a:t>
            </a:r>
            <a:endParaRPr lang="en-US" dirty="0">
              <a:cs typeface="Calibri"/>
            </a:endParaRPr>
          </a:p>
          <a:p>
            <a:pPr marL="171450" indent="-171450">
              <a:lnSpc>
                <a:spcPct val="90000"/>
              </a:lnSpc>
              <a:spcBef>
                <a:spcPts val="1000"/>
              </a:spcBef>
              <a:buFont typeface="Arial"/>
              <a:buChar char="•"/>
            </a:pPr>
            <a:r>
              <a:rPr lang="en-US" dirty="0">
                <a:cs typeface="Calibri"/>
              </a:rPr>
              <a:t>The shape the data is in determines what types of methods you can use to preprocess the data. </a:t>
            </a:r>
          </a:p>
          <a:p>
            <a:pPr marL="171450" indent="-171450">
              <a:lnSpc>
                <a:spcPct val="90000"/>
              </a:lnSpc>
              <a:spcBef>
                <a:spcPts val="1000"/>
              </a:spcBef>
              <a:buFont typeface="Arial"/>
              <a:buChar char="•"/>
            </a:pP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4</a:t>
            </a:fld>
            <a:endParaRPr lang="en-US"/>
          </a:p>
        </p:txBody>
      </p:sp>
    </p:spTree>
    <p:extLst>
      <p:ext uri="{BB962C8B-B14F-4D97-AF65-F5344CB8AC3E}">
        <p14:creationId xmlns:p14="http://schemas.microsoft.com/office/powerpoint/2010/main" val="138601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r>
              <a:rPr lang="en-US" dirty="0"/>
              <a:t>We chose the Jacobi iteration algorithm to process our data to solve linear system of equations.</a:t>
            </a:r>
          </a:p>
          <a:p>
            <a:pPr>
              <a:spcBef>
                <a:spcPts val="1000"/>
              </a:spcBef>
            </a:pPr>
            <a:endParaRPr lang="en-US" dirty="0">
              <a:cs typeface="Calibri"/>
            </a:endParaRPr>
          </a:p>
          <a:p>
            <a:pPr>
              <a:spcBef>
                <a:spcPts val="1000"/>
              </a:spcBef>
            </a:pPr>
            <a:r>
              <a:rPr lang="en-US" dirty="0"/>
              <a:t>Referring back to matrix shape, </a:t>
            </a:r>
            <a:r>
              <a:rPr lang="en-US" dirty="0" err="1"/>
              <a:t>jacobi</a:t>
            </a:r>
            <a:r>
              <a:rPr lang="en-US" dirty="0"/>
              <a:t> iteration works best for nonsingular matrices that are diagonally dominant.</a:t>
            </a:r>
            <a:endParaRPr lang="en-US" dirty="0">
              <a:cs typeface="Calibri"/>
            </a:endParaRPr>
          </a:p>
          <a:p>
            <a:pPr>
              <a:spcBef>
                <a:spcPts val="1000"/>
              </a:spcBef>
            </a:pPr>
            <a:endParaRPr lang="en-US" dirty="0"/>
          </a:p>
          <a:p>
            <a:pPr>
              <a:spcBef>
                <a:spcPts val="1000"/>
              </a:spcBef>
            </a:pPr>
            <a:r>
              <a:rPr lang="en-US" dirty="0"/>
              <a:t>Jacobi iteration  is an iterative algorithm. This means it does not typically arrive at an exact solution to the linear system. </a:t>
            </a:r>
          </a:p>
          <a:p>
            <a:pPr>
              <a:spcBef>
                <a:spcPts val="1000"/>
              </a:spcBef>
            </a:pPr>
            <a:r>
              <a:rPr lang="en-US" dirty="0"/>
              <a:t>Rather, it solves the system with values that are close to the exact. </a:t>
            </a:r>
          </a:p>
          <a:p>
            <a:pPr>
              <a:spcBef>
                <a:spcPts val="1000"/>
              </a:spcBef>
            </a:pPr>
            <a:r>
              <a:rPr lang="en-US" dirty="0"/>
              <a:t>The program will continue iterating until the error, the difference between the expected value and the actual value, is below an accuracy threshold, commonly assumed to be .1</a:t>
            </a:r>
          </a:p>
          <a:p>
            <a:pPr>
              <a:spcBef>
                <a:spcPts val="1000"/>
              </a:spcBef>
            </a:pPr>
            <a:endParaRPr lang="en-US" dirty="0"/>
          </a:p>
          <a:p>
            <a:pPr>
              <a:spcBef>
                <a:spcPts val="1000"/>
              </a:spcBef>
            </a:pPr>
            <a:r>
              <a:rPr lang="en-US" dirty="0">
                <a:cs typeface="Calibri"/>
              </a:rPr>
              <a:t>Here we have an example </a:t>
            </a:r>
          </a:p>
          <a:p>
            <a:pPr>
              <a:spcBef>
                <a:spcPts val="1000"/>
              </a:spcBef>
            </a:pPr>
            <a:r>
              <a:rPr lang="en-US" dirty="0">
                <a:cs typeface="Calibri"/>
              </a:rPr>
              <a:t>We have some defined linear system of equations </a:t>
            </a:r>
          </a:p>
          <a:p>
            <a:pPr>
              <a:spcBef>
                <a:spcPts val="1000"/>
              </a:spcBef>
            </a:pPr>
            <a:r>
              <a:rPr lang="en-US" dirty="0">
                <a:cs typeface="Calibri"/>
              </a:rPr>
              <a:t>Our example has 3 rows row A row B and row C, and 3 unknown variables X, Y, and Z.</a:t>
            </a:r>
          </a:p>
          <a:p>
            <a:pPr>
              <a:spcBef>
                <a:spcPts val="1000"/>
              </a:spcBef>
            </a:pPr>
            <a:endParaRPr lang="en-US" dirty="0">
              <a:cs typeface="Calibri"/>
            </a:endParaRPr>
          </a:p>
          <a:p>
            <a:pPr>
              <a:spcBef>
                <a:spcPts val="1000"/>
              </a:spcBef>
            </a:pPr>
            <a:r>
              <a:rPr lang="en-US" dirty="0">
                <a:cs typeface="Calibri"/>
              </a:rPr>
              <a:t>Step one of </a:t>
            </a:r>
            <a:r>
              <a:rPr lang="en-US" dirty="0" err="1">
                <a:cs typeface="Calibri"/>
              </a:rPr>
              <a:t>jacobi</a:t>
            </a:r>
            <a:r>
              <a:rPr lang="en-US" dirty="0">
                <a:cs typeface="Calibri"/>
              </a:rPr>
              <a:t> </a:t>
            </a:r>
            <a:r>
              <a:rPr lang="en-US" dirty="0" err="1">
                <a:cs typeface="Calibri"/>
              </a:rPr>
              <a:t>iterationis</a:t>
            </a:r>
            <a:r>
              <a:rPr lang="en-US" dirty="0">
                <a:cs typeface="Calibri"/>
              </a:rPr>
              <a:t> to solve each row for one unknown variable</a:t>
            </a:r>
          </a:p>
          <a:p>
            <a:pPr>
              <a:spcBef>
                <a:spcPts val="1000"/>
              </a:spcBef>
            </a:pPr>
            <a:r>
              <a:rPr lang="en-US" dirty="0">
                <a:cs typeface="Calibri"/>
              </a:rPr>
              <a:t>Which we have done on D E and F</a:t>
            </a:r>
          </a:p>
          <a:p>
            <a:pPr>
              <a:spcBef>
                <a:spcPts val="1000"/>
              </a:spcBef>
            </a:pPr>
            <a:r>
              <a:rPr lang="en-US" dirty="0">
                <a:cs typeface="Calibri"/>
              </a:rPr>
              <a:t>D solves the system for X</a:t>
            </a:r>
          </a:p>
          <a:p>
            <a:pPr>
              <a:spcBef>
                <a:spcPts val="1000"/>
              </a:spcBef>
            </a:pPr>
            <a:r>
              <a:rPr lang="en-US" dirty="0">
                <a:cs typeface="Calibri"/>
              </a:rPr>
              <a:t>E solves the system for y</a:t>
            </a:r>
          </a:p>
          <a:p>
            <a:pPr>
              <a:spcBef>
                <a:spcPts val="1000"/>
              </a:spcBef>
            </a:pPr>
            <a:r>
              <a:rPr lang="en-US" dirty="0">
                <a:cs typeface="Calibri"/>
              </a:rPr>
              <a:t>And F solves the system for Z</a:t>
            </a:r>
          </a:p>
        </p:txBody>
      </p:sp>
      <p:sp>
        <p:nvSpPr>
          <p:cNvPr id="4" name="Slide Number Placeholder 3"/>
          <p:cNvSpPr>
            <a:spLocks noGrp="1"/>
          </p:cNvSpPr>
          <p:nvPr>
            <p:ph type="sldNum" sz="quarter" idx="5"/>
          </p:nvPr>
        </p:nvSpPr>
        <p:spPr/>
        <p:txBody>
          <a:bodyPr/>
          <a:lstStyle/>
          <a:p>
            <a:fld id="{EC2863E1-B7A3-4B91-9B0F-654AA30FB29D}" type="slidenum">
              <a:t>5</a:t>
            </a:fld>
            <a:endParaRPr lang="en-US"/>
          </a:p>
        </p:txBody>
      </p:sp>
    </p:spTree>
    <p:extLst>
      <p:ext uri="{BB962C8B-B14F-4D97-AF65-F5344CB8AC3E}">
        <p14:creationId xmlns:p14="http://schemas.microsoft.com/office/powerpoint/2010/main" val="79211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Step 2 in </a:t>
            </a:r>
            <a:r>
              <a:rPr lang="en-US" dirty="0" err="1">
                <a:cs typeface="Calibri"/>
              </a:rPr>
              <a:t>jacobi</a:t>
            </a:r>
            <a:r>
              <a:rPr lang="en-US" dirty="0">
                <a:cs typeface="Calibri"/>
              </a:rPr>
              <a:t> iteration is to assume a value for each variable </a:t>
            </a:r>
          </a:p>
          <a:p>
            <a:pPr>
              <a:lnSpc>
                <a:spcPct val="90000"/>
              </a:lnSpc>
              <a:spcBef>
                <a:spcPts val="1000"/>
              </a:spcBef>
            </a:pPr>
            <a:r>
              <a:rPr lang="en-US" dirty="0"/>
              <a:t>The better the assumption, the fewer iterations are required to arrive at the answer, and the faster the process goes. </a:t>
            </a:r>
            <a:endParaRPr lang="en-US" dirty="0">
              <a:cs typeface="Calibri"/>
            </a:endParaRPr>
          </a:p>
          <a:p>
            <a:pPr>
              <a:lnSpc>
                <a:spcPct val="90000"/>
              </a:lnSpc>
              <a:spcBef>
                <a:spcPts val="1000"/>
              </a:spcBef>
            </a:pPr>
            <a:r>
              <a:rPr lang="en-US" dirty="0"/>
              <a:t>If you have no useful information, and the domain permits it, It is easiest to assume 0 when starting out.</a:t>
            </a:r>
            <a:endParaRPr lang="en-US" dirty="0">
              <a:cs typeface="Calibri" panose="020F0502020204030204"/>
            </a:endParaRPr>
          </a:p>
          <a:p>
            <a:pPr>
              <a:lnSpc>
                <a:spcPct val="90000"/>
              </a:lnSpc>
              <a:spcBef>
                <a:spcPts val="1000"/>
              </a:spcBef>
            </a:pPr>
            <a:endParaRPr lang="en-US" dirty="0">
              <a:cs typeface="Calibri" panose="020F0502020204030204"/>
            </a:endParaRPr>
          </a:p>
          <a:p>
            <a:pPr>
              <a:lnSpc>
                <a:spcPct val="90000"/>
              </a:lnSpc>
              <a:spcBef>
                <a:spcPts val="1000"/>
              </a:spcBef>
            </a:pPr>
            <a:r>
              <a:rPr lang="en-US" dirty="0">
                <a:cs typeface="Calibri" panose="020F0502020204030204"/>
              </a:rPr>
              <a:t>Here, we assume the values of the unknown variables all to be equal to 0</a:t>
            </a:r>
          </a:p>
          <a:p>
            <a:pPr>
              <a:lnSpc>
                <a:spcPct val="90000"/>
              </a:lnSpc>
              <a:spcBef>
                <a:spcPts val="1000"/>
              </a:spcBef>
            </a:pPr>
            <a:r>
              <a:rPr lang="en-US" dirty="0"/>
              <a:t>Plug in the assumed values of each variable to the equation, and compare the answer to the expected answer for error</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Step 3 of </a:t>
            </a:r>
            <a:r>
              <a:rPr lang="en-US" dirty="0" err="1">
                <a:cs typeface="Calibri" panose="020F0502020204030204"/>
              </a:rPr>
              <a:t>jacobi</a:t>
            </a:r>
            <a:r>
              <a:rPr lang="en-US" dirty="0">
                <a:cs typeface="Calibri" panose="020F0502020204030204"/>
              </a:rPr>
              <a:t> iteration is to plug in the assumed value of each variable back into the equation</a:t>
            </a:r>
          </a:p>
          <a:p>
            <a:pPr marL="171450" indent="-171450">
              <a:lnSpc>
                <a:spcPct val="90000"/>
              </a:lnSpc>
              <a:spcBef>
                <a:spcPts val="1000"/>
              </a:spcBef>
              <a:buFont typeface="Arial"/>
              <a:buChar char="•"/>
            </a:pPr>
            <a:r>
              <a:rPr lang="en-US" dirty="0">
                <a:cs typeface="Calibri" panose="020F0502020204030204"/>
              </a:rPr>
              <a:t>This first iteration, all values are assumed to be 0.</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The original matrix is pictured on the right for your reference. </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G contains the results from our attempt to solve for x. Plugging in 0 for all variables into our equation</a:t>
            </a:r>
          </a:p>
          <a:p>
            <a:pPr marL="171450" indent="-171450">
              <a:lnSpc>
                <a:spcPct val="90000"/>
              </a:lnSpc>
              <a:spcBef>
                <a:spcPts val="1000"/>
              </a:spcBef>
              <a:buFont typeface="Arial"/>
              <a:buChar char="•"/>
            </a:pPr>
            <a:r>
              <a:rPr lang="en-US" dirty="0">
                <a:cs typeface="Calibri" panose="020F0502020204030204"/>
              </a:rPr>
              <a:t>Results in a value of 3</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H contains the results from our attempt to solve for y. Plugging in 0 for all variables into our equation</a:t>
            </a:r>
          </a:p>
          <a:p>
            <a:pPr marL="171450" indent="-171450">
              <a:lnSpc>
                <a:spcPct val="90000"/>
              </a:lnSpc>
              <a:spcBef>
                <a:spcPts val="1000"/>
              </a:spcBef>
              <a:buFont typeface="Arial"/>
              <a:buChar char="•"/>
            </a:pPr>
            <a:r>
              <a:rPr lang="en-US" dirty="0">
                <a:cs typeface="Calibri" panose="020F0502020204030204"/>
              </a:rPr>
              <a:t>Results in a value of 2</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I contains the results from out attempt to solve for y. Plugging in 0 f </a:t>
            </a:r>
            <a:r>
              <a:rPr lang="en-US" dirty="0"/>
              <a:t>for all variables into our equation</a:t>
            </a: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Results in a value of 1.66</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After this iteration of </a:t>
            </a:r>
            <a:r>
              <a:rPr lang="en-US" dirty="0" err="1">
                <a:cs typeface="Calibri" panose="020F0502020204030204"/>
              </a:rPr>
              <a:t>jacobi</a:t>
            </a:r>
            <a:r>
              <a:rPr lang="en-US" dirty="0">
                <a:cs typeface="Calibri" panose="020F0502020204030204"/>
              </a:rPr>
              <a:t> iteration we now have values for each unknown in our equation</a:t>
            </a:r>
          </a:p>
          <a:p>
            <a:pPr marL="171450" indent="-171450">
              <a:lnSpc>
                <a:spcPct val="90000"/>
              </a:lnSpc>
              <a:spcBef>
                <a:spcPts val="1000"/>
              </a:spcBef>
              <a:buFont typeface="Arial"/>
              <a:buChar char="•"/>
            </a:pPr>
            <a:r>
              <a:rPr lang="en-US" dirty="0">
                <a:cs typeface="Calibri" panose="020F0502020204030204"/>
              </a:rPr>
              <a:t>Those being x equals3, y equals 2, and z equals 1.66</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C2863E1-B7A3-4B91-9B0F-654AA30FB29D}" type="slidenum">
              <a:t>6</a:t>
            </a:fld>
            <a:endParaRPr lang="en-US"/>
          </a:p>
        </p:txBody>
      </p:sp>
    </p:spTree>
    <p:extLst>
      <p:ext uri="{BB962C8B-B14F-4D97-AF65-F5344CB8AC3E}">
        <p14:creationId xmlns:p14="http://schemas.microsoft.com/office/powerpoint/2010/main" val="13737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Step 4 of </a:t>
            </a:r>
            <a:r>
              <a:rPr lang="en-US" dirty="0" err="1">
                <a:cs typeface="Calibri"/>
              </a:rPr>
              <a:t>jacobi</a:t>
            </a:r>
            <a:r>
              <a:rPr lang="en-US" dirty="0">
                <a:cs typeface="Calibri"/>
              </a:rPr>
              <a:t> iteration is to use those values we just gathered, x equals 3, y equals 2,  and z equals 1.66</a:t>
            </a:r>
          </a:p>
          <a:p>
            <a:r>
              <a:rPr lang="en-US" dirty="0">
                <a:cs typeface="Calibri"/>
              </a:rPr>
              <a:t>And use those values in our equation to see if they match up.</a:t>
            </a:r>
          </a:p>
          <a:p>
            <a:endParaRPr lang="en-US" dirty="0">
              <a:cs typeface="Calibri"/>
            </a:endParaRPr>
          </a:p>
          <a:p>
            <a:r>
              <a:rPr lang="en-US" dirty="0">
                <a:cs typeface="Calibri"/>
              </a:rPr>
              <a:t>At J we plug in the values into our equation. We see the results of this at K</a:t>
            </a:r>
          </a:p>
          <a:p>
            <a:r>
              <a:rPr lang="en-US" dirty="0">
                <a:cs typeface="Calibri"/>
              </a:rPr>
              <a:t>Where we see that our resulting answer is the statement 14.32 equals 9</a:t>
            </a:r>
          </a:p>
          <a:p>
            <a:endParaRPr lang="en-US" dirty="0">
              <a:cs typeface="Calibri"/>
            </a:endParaRPr>
          </a:p>
          <a:p>
            <a:r>
              <a:rPr lang="en-US" dirty="0"/>
              <a:t>At L we plug in the values into our equation. We see the results of this at M</a:t>
            </a:r>
            <a:endParaRPr lang="en-US" dirty="0">
              <a:cs typeface="Calibri"/>
            </a:endParaRPr>
          </a:p>
          <a:p>
            <a:r>
              <a:rPr lang="en-US" dirty="0"/>
              <a:t>Where we see that our resulting answer is the statement 15.66 equals 8</a:t>
            </a:r>
            <a:endParaRPr lang="en-US" dirty="0">
              <a:cs typeface="Calibri"/>
            </a:endParaRPr>
          </a:p>
          <a:p>
            <a:endParaRPr lang="en-US" dirty="0">
              <a:cs typeface="Calibri"/>
            </a:endParaRPr>
          </a:p>
          <a:p>
            <a:r>
              <a:rPr lang="en-US" dirty="0"/>
              <a:t>At N we plug in the values into our equation. We see the results of this at O</a:t>
            </a:r>
            <a:endParaRPr lang="en-US" dirty="0">
              <a:cs typeface="Calibri"/>
            </a:endParaRPr>
          </a:p>
          <a:p>
            <a:r>
              <a:rPr lang="en-US" dirty="0"/>
              <a:t>Where we see that our resulting answer is the statement 39.92 equals 20</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7</a:t>
            </a:fld>
            <a:endParaRPr lang="en-US"/>
          </a:p>
        </p:txBody>
      </p:sp>
    </p:spTree>
    <p:extLst>
      <p:ext uri="{BB962C8B-B14F-4D97-AF65-F5344CB8AC3E}">
        <p14:creationId xmlns:p14="http://schemas.microsoft.com/office/powerpoint/2010/main" val="350678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the results of our iteration on screen.</a:t>
            </a:r>
          </a:p>
          <a:p>
            <a:endParaRPr lang="en-US" dirty="0">
              <a:cs typeface="Calibri"/>
            </a:endParaRPr>
          </a:p>
          <a:p>
            <a:r>
              <a:rPr lang="en-US" dirty="0"/>
              <a:t>After the first </a:t>
            </a:r>
            <a:r>
              <a:rPr lang="en-US" dirty="0" err="1"/>
              <a:t>jacobi</a:t>
            </a:r>
            <a:r>
              <a:rPr lang="en-US" dirty="0"/>
              <a:t>  iteration, no values matched or were close to the target value. For instance, there is a difference of 5.32 between 14.32 and 9.</a:t>
            </a:r>
            <a:endParaRPr lang="en-US" dirty="0">
              <a:cs typeface="Calibri"/>
            </a:endParaRPr>
          </a:p>
          <a:p>
            <a:endParaRPr lang="en-US" dirty="0"/>
          </a:p>
          <a:p>
            <a:r>
              <a:rPr lang="en-US" dirty="0">
                <a:cs typeface="Calibri"/>
              </a:rPr>
              <a:t>This error margin is too great to stop iterating. </a:t>
            </a:r>
          </a:p>
          <a:p>
            <a:endParaRPr lang="en-US" dirty="0"/>
          </a:p>
          <a:p>
            <a:endParaRPr lang="en-US" dirty="0"/>
          </a:p>
          <a:p>
            <a:r>
              <a:rPr lang="en-US" dirty="0"/>
              <a:t>And so, the algorithm would proceed in the same steps.  </a:t>
            </a:r>
          </a:p>
          <a:p>
            <a:r>
              <a:rPr lang="en-US" dirty="0"/>
              <a:t>1. Assume a value for a variable </a:t>
            </a:r>
          </a:p>
          <a:p>
            <a:r>
              <a:rPr lang="en-US" dirty="0"/>
              <a:t>2. Use that value as input for a given row equation </a:t>
            </a:r>
            <a:endParaRPr lang="en-US" dirty="0">
              <a:cs typeface="Calibri" panose="020F0502020204030204"/>
            </a:endParaRPr>
          </a:p>
          <a:p>
            <a:r>
              <a:rPr lang="en-US" dirty="0"/>
              <a:t>3. check to see if the assumed value results in the correct answer to some error margin</a:t>
            </a:r>
          </a:p>
          <a:p>
            <a:r>
              <a:rPr lang="en-US" dirty="0"/>
              <a:t>4. If not, keep iterating using the newest assumed values as inputs to the next loop.</a:t>
            </a:r>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8</a:t>
            </a:fld>
            <a:endParaRPr lang="en-US"/>
          </a:p>
        </p:txBody>
      </p:sp>
    </p:spTree>
    <p:extLst>
      <p:ext uri="{BB962C8B-B14F-4D97-AF65-F5344CB8AC3E}">
        <p14:creationId xmlns:p14="http://schemas.microsoft.com/office/powerpoint/2010/main" val="428559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endParaRPr lang="en-US" dirty="0">
              <a:cs typeface="Calibri"/>
            </a:endParaRPr>
          </a:p>
          <a:p>
            <a:pPr>
              <a:spcBef>
                <a:spcPts val="1000"/>
              </a:spcBef>
            </a:pPr>
            <a:r>
              <a:rPr lang="en-US" dirty="0"/>
              <a:t>Here we have some pseudo code implementing the </a:t>
            </a:r>
            <a:r>
              <a:rPr lang="en-US" dirty="0" err="1"/>
              <a:t>jacobi</a:t>
            </a:r>
            <a:r>
              <a:rPr lang="en-US" dirty="0"/>
              <a:t> algorithm. </a:t>
            </a:r>
            <a:endParaRPr lang="en-US" dirty="0">
              <a:cs typeface="Calibri"/>
            </a:endParaRPr>
          </a:p>
          <a:p>
            <a:pPr>
              <a:spcBef>
                <a:spcPts val="1000"/>
              </a:spcBef>
            </a:pPr>
            <a:endParaRPr lang="en-US" dirty="0"/>
          </a:p>
          <a:p>
            <a:pPr>
              <a:spcBef>
                <a:spcPts val="1000"/>
              </a:spcBef>
            </a:pPr>
            <a:r>
              <a:rPr lang="en-US" dirty="0">
                <a:cs typeface="Calibri"/>
              </a:rPr>
              <a:t>We just ran through the </a:t>
            </a:r>
            <a:r>
              <a:rPr lang="en-US" dirty="0" err="1">
                <a:cs typeface="Calibri"/>
              </a:rPr>
              <a:t>algoritihm</a:t>
            </a:r>
            <a:r>
              <a:rPr lang="en-US" dirty="0">
                <a:cs typeface="Calibri"/>
              </a:rPr>
              <a:t> so we don't need to get too into the specifics, but importantly at the top</a:t>
            </a:r>
            <a:endParaRPr lang="en-US" dirty="0"/>
          </a:p>
          <a:p>
            <a:pPr>
              <a:spcBef>
                <a:spcPts val="1000"/>
              </a:spcBef>
            </a:pPr>
            <a:r>
              <a:rPr lang="en-US" dirty="0">
                <a:cs typeface="Calibri"/>
              </a:rPr>
              <a:t>You can see there</a:t>
            </a:r>
            <a:r>
              <a:rPr lang="en-US" dirty="0"/>
              <a:t> are 4 matrices used in the algorithm </a:t>
            </a:r>
            <a:endParaRPr lang="en-US" dirty="0">
              <a:cs typeface="Calibri"/>
            </a:endParaRPr>
          </a:p>
          <a:p>
            <a:pPr>
              <a:spcBef>
                <a:spcPts val="1000"/>
              </a:spcBef>
            </a:pPr>
            <a:endParaRPr lang="en-US" dirty="0"/>
          </a:p>
          <a:p>
            <a:pPr>
              <a:spcBef>
                <a:spcPts val="1000"/>
              </a:spcBef>
            </a:pPr>
            <a:r>
              <a:rPr lang="en-US" dirty="0"/>
              <a:t>X which will hold solution values</a:t>
            </a:r>
            <a:endParaRPr lang="en-US" dirty="0">
              <a:cs typeface="Calibri"/>
            </a:endParaRPr>
          </a:p>
          <a:p>
            <a:pPr>
              <a:spcBef>
                <a:spcPts val="1000"/>
              </a:spcBef>
            </a:pPr>
            <a:r>
              <a:rPr lang="en-US" dirty="0" err="1"/>
              <a:t>Xold</a:t>
            </a:r>
            <a:r>
              <a:rPr lang="en-US" dirty="0"/>
              <a:t> which will hold values from past iterations</a:t>
            </a:r>
            <a:endParaRPr lang="en-US" dirty="0">
              <a:cs typeface="Calibri"/>
            </a:endParaRPr>
          </a:p>
          <a:p>
            <a:pPr>
              <a:spcBef>
                <a:spcPts val="1000"/>
              </a:spcBef>
            </a:pPr>
            <a:r>
              <a:rPr lang="en-US" dirty="0"/>
              <a:t>A which holds the entire linear system</a:t>
            </a:r>
            <a:endParaRPr lang="en-US" dirty="0">
              <a:cs typeface="Calibri"/>
            </a:endParaRPr>
          </a:p>
          <a:p>
            <a:pPr>
              <a:spcBef>
                <a:spcPts val="1000"/>
              </a:spcBef>
            </a:pPr>
            <a:r>
              <a:rPr lang="en-US" dirty="0"/>
              <a:t>and B which holds just the right-hand side values of the system</a:t>
            </a:r>
          </a:p>
          <a:p>
            <a:pPr>
              <a:spcBef>
                <a:spcPts val="1000"/>
              </a:spcBef>
            </a:pPr>
            <a:endParaRPr lang="en-US" dirty="0">
              <a:cs typeface="Calibri"/>
            </a:endParaRPr>
          </a:p>
          <a:p>
            <a:pPr>
              <a:spcBef>
                <a:spcPts val="1000"/>
              </a:spcBef>
            </a:pPr>
            <a:r>
              <a:rPr lang="en-US" dirty="0">
                <a:cs typeface="Calibri"/>
              </a:rPr>
              <a:t>This is important for us as consider efficiency and memory.</a:t>
            </a:r>
          </a:p>
          <a:p>
            <a:pPr>
              <a:spcBef>
                <a:spcPts val="1000"/>
              </a:spcBef>
            </a:pPr>
            <a:r>
              <a:rPr lang="en-US" dirty="0">
                <a:cs typeface="Calibri"/>
              </a:rPr>
              <a:t>We have to store the array itself, which is assumed to be large.</a:t>
            </a:r>
          </a:p>
          <a:p>
            <a:pPr>
              <a:spcBef>
                <a:spcPts val="1000"/>
              </a:spcBef>
            </a:pPr>
            <a:r>
              <a:rPr lang="en-US" dirty="0">
                <a:cs typeface="Calibri"/>
              </a:rPr>
              <a:t>Store two rows dimensions because X and </a:t>
            </a:r>
            <a:r>
              <a:rPr lang="en-US" dirty="0" err="1">
                <a:cs typeface="Calibri"/>
              </a:rPr>
              <a:t>Xold</a:t>
            </a:r>
            <a:r>
              <a:rPr lang="en-US" dirty="0">
                <a:cs typeface="Calibri"/>
              </a:rPr>
              <a:t> record a coefficient value for each item in a row</a:t>
            </a:r>
          </a:p>
          <a:p>
            <a:pPr>
              <a:spcBef>
                <a:spcPts val="1000"/>
              </a:spcBef>
            </a:pPr>
            <a:r>
              <a:rPr lang="en-US" dirty="0">
                <a:cs typeface="Calibri"/>
              </a:rPr>
              <a:t>And we need to keep one columns dimension because B is the right-hand side column information.  </a:t>
            </a:r>
          </a:p>
          <a:p>
            <a:pPr>
              <a:spcBef>
                <a:spcPts val="1000"/>
              </a:spcBef>
            </a:pPr>
            <a:endParaRPr lang="en-US" dirty="0">
              <a:cs typeface="Calibri"/>
            </a:endParaRPr>
          </a:p>
          <a:p>
            <a:pPr>
              <a:spcBef>
                <a:spcPts val="1000"/>
              </a:spcBef>
            </a:pPr>
            <a:r>
              <a:rPr lang="en-US" dirty="0">
                <a:cs typeface="Calibri"/>
              </a:rPr>
              <a:t>Jacobi iteration is a nice algorithm but it's important to be aware of its memory requirements.</a:t>
            </a:r>
          </a:p>
        </p:txBody>
      </p:sp>
      <p:sp>
        <p:nvSpPr>
          <p:cNvPr id="4" name="Slide Number Placeholder 3"/>
          <p:cNvSpPr>
            <a:spLocks noGrp="1"/>
          </p:cNvSpPr>
          <p:nvPr>
            <p:ph type="sldNum" sz="quarter" idx="5"/>
          </p:nvPr>
        </p:nvSpPr>
        <p:spPr/>
        <p:txBody>
          <a:bodyPr/>
          <a:lstStyle/>
          <a:p>
            <a:fld id="{EC2863E1-B7A3-4B91-9B0F-654AA30FB29D}" type="slidenum">
              <a:t>9</a:t>
            </a:fld>
            <a:endParaRPr lang="en-US"/>
          </a:p>
        </p:txBody>
      </p:sp>
    </p:spTree>
    <p:extLst>
      <p:ext uri="{BB962C8B-B14F-4D97-AF65-F5344CB8AC3E}">
        <p14:creationId xmlns:p14="http://schemas.microsoft.com/office/powerpoint/2010/main" val="381754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At this point, we had selected an </a:t>
            </a:r>
            <a:r>
              <a:rPr lang="en-US" dirty="0" err="1">
                <a:cs typeface="Calibri"/>
              </a:rPr>
              <a:t>algortihm</a:t>
            </a:r>
            <a:r>
              <a:rPr lang="en-US" dirty="0">
                <a:cs typeface="Calibri"/>
              </a:rPr>
              <a:t> to use and we just had to implement it. </a:t>
            </a:r>
          </a:p>
          <a:p>
            <a:endParaRPr lang="en-US" dirty="0">
              <a:cs typeface="Calibri"/>
            </a:endParaRPr>
          </a:p>
          <a:p>
            <a:r>
              <a:rPr lang="en-US" dirty="0">
                <a:cs typeface="Calibri"/>
              </a:rPr>
              <a:t>The code here pictured on the right here is our proof of concept which solves specifically one single example linear system that we found online.</a:t>
            </a:r>
          </a:p>
          <a:p>
            <a:endParaRPr lang="en-US" dirty="0">
              <a:cs typeface="Calibri"/>
            </a:endParaRPr>
          </a:p>
          <a:p>
            <a:r>
              <a:rPr lang="en-US" dirty="0">
                <a:cs typeface="Calibri"/>
              </a:rPr>
              <a:t>You can see here that we follow the steps we discussed above.</a:t>
            </a:r>
          </a:p>
          <a:p>
            <a:r>
              <a:rPr lang="en-US" dirty="0">
                <a:cs typeface="Calibri"/>
              </a:rPr>
              <a:t>We continue to loop forever until an acceptable answer is found.</a:t>
            </a:r>
          </a:p>
          <a:p>
            <a:endParaRPr lang="en-US" dirty="0">
              <a:cs typeface="Calibri"/>
            </a:endParaRPr>
          </a:p>
          <a:p>
            <a:r>
              <a:rPr lang="en-US" dirty="0">
                <a:cs typeface="Calibri"/>
              </a:rPr>
              <a:t>The first for loop the inner portion will get the value of a row by adding each element times its assumed value</a:t>
            </a:r>
          </a:p>
          <a:p>
            <a:r>
              <a:rPr lang="en-US" dirty="0">
                <a:cs typeface="Calibri"/>
              </a:rPr>
              <a:t>Then the outer portion of the loop will get the new assumed value as it solves for each variable</a:t>
            </a:r>
          </a:p>
          <a:p>
            <a:endParaRPr lang="en-US" dirty="0">
              <a:cs typeface="Calibri"/>
            </a:endParaRPr>
          </a:p>
          <a:p>
            <a:r>
              <a:rPr lang="en-US" dirty="0">
                <a:cs typeface="Calibri"/>
              </a:rPr>
              <a:t>We share the results and keep the old assumed values from one iteration previous and new values</a:t>
            </a:r>
          </a:p>
          <a:p>
            <a:endParaRPr lang="en-US" dirty="0">
              <a:cs typeface="Calibri"/>
            </a:endParaRPr>
          </a:p>
          <a:p>
            <a:r>
              <a:rPr lang="en-US" dirty="0">
                <a:cs typeface="Calibri"/>
              </a:rPr>
              <a:t>Then at the bottom we calculate the error.</a:t>
            </a:r>
          </a:p>
          <a:p>
            <a:endParaRPr lang="en-US" dirty="0">
              <a:cs typeface="Calibri"/>
            </a:endParaRPr>
          </a:p>
          <a:p>
            <a:r>
              <a:rPr lang="en-US" dirty="0">
                <a:cs typeface="Calibri"/>
              </a:rPr>
              <a:t>Once we had our proof of concept </a:t>
            </a:r>
            <a:endParaRPr lang="en-US" dirty="0"/>
          </a:p>
          <a:p>
            <a:r>
              <a:rPr lang="en-US" dirty="0"/>
              <a:t> we needed to generalize the algorithm to work for any problem, </a:t>
            </a:r>
          </a:p>
          <a:p>
            <a:r>
              <a:rPr lang="en-US" dirty="0"/>
              <a:t>and we needed a dataset of matrices to work on to test how effective our parallelization was.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C2863E1-B7A3-4B91-9B0F-654AA30FB29D}" type="slidenum">
              <a:t>10</a:t>
            </a:fld>
            <a:endParaRPr lang="en-US"/>
          </a:p>
        </p:txBody>
      </p:sp>
    </p:spTree>
    <p:extLst>
      <p:ext uri="{BB962C8B-B14F-4D97-AF65-F5344CB8AC3E}">
        <p14:creationId xmlns:p14="http://schemas.microsoft.com/office/powerpoint/2010/main" val="142023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8179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6818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6027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9543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0557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8707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9097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42978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0236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2248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8301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2458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6157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934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7034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2031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5319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306555724"/>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introgm.github.io/2018/notebooks/day-4/clusters.html" TargetMode="External"/><Relationship Id="rId4" Type="http://schemas.openxmlformats.org/officeDocument/2006/relationships/image" Target="../media/image1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48153D4-27DD-E856-67F9-7C281F5B4C0B}"/>
              </a:ext>
            </a:extLst>
          </p:cNvPr>
          <p:cNvPicPr>
            <a:picLocks noChangeAspect="1"/>
          </p:cNvPicPr>
          <p:nvPr/>
        </p:nvPicPr>
        <p:blipFill rotWithShape="1">
          <a:blip r:embed="rId3">
            <a:duotone>
              <a:prstClr val="black"/>
              <a:schemeClr val="accent5">
                <a:tint val="45000"/>
                <a:satMod val="400000"/>
              </a:schemeClr>
            </a:duotone>
            <a:alphaModFix amt="25000"/>
          </a:blip>
          <a:srcRect t="9091" r="9091"/>
          <a:stretch/>
        </p:blipFill>
        <p:spPr>
          <a:xfrm>
            <a:off x="20" y="10"/>
            <a:ext cx="12188930" cy="6857990"/>
          </a:xfrm>
          <a:prstGeom prst="rect">
            <a:avLst/>
          </a:prstGeom>
        </p:spPr>
      </p:pic>
      <p:sp>
        <p:nvSpPr>
          <p:cNvPr id="2" name="Title 1"/>
          <p:cNvSpPr>
            <a:spLocks noGrp="1"/>
          </p:cNvSpPr>
          <p:nvPr>
            <p:ph type="ctrTitle"/>
          </p:nvPr>
        </p:nvSpPr>
        <p:spPr>
          <a:xfrm>
            <a:off x="1154955" y="1447800"/>
            <a:ext cx="8825658" cy="3329581"/>
          </a:xfrm>
        </p:spPr>
        <p:txBody>
          <a:bodyPr>
            <a:normAutofit/>
          </a:bodyPr>
          <a:lstStyle/>
          <a:p>
            <a:r>
              <a:rPr lang="en-US">
                <a:cs typeface="Calibri Light"/>
              </a:rPr>
              <a:t>Parallelization of Linear Equations </a:t>
            </a:r>
            <a:endParaRPr lang="en-US"/>
          </a:p>
        </p:txBody>
      </p:sp>
      <p:sp>
        <p:nvSpPr>
          <p:cNvPr id="3" name="Subtitle 2"/>
          <p:cNvSpPr>
            <a:spLocks noGrp="1"/>
          </p:cNvSpPr>
          <p:nvPr>
            <p:ph type="subTitle" idx="1"/>
          </p:nvPr>
        </p:nvSpPr>
        <p:spPr>
          <a:xfrm>
            <a:off x="1154955" y="4777380"/>
            <a:ext cx="8825658" cy="861420"/>
          </a:xfrm>
        </p:spPr>
        <p:txBody>
          <a:bodyPr vert="horz" lIns="91440" tIns="45720" rIns="91440" bIns="45720" rtlCol="0">
            <a:normAutofit/>
          </a:bodyPr>
          <a:lstStyle/>
          <a:p>
            <a:r>
              <a:rPr lang="en-US">
                <a:solidFill>
                  <a:schemeClr val="tx1"/>
                </a:solidFill>
                <a:cs typeface="Calibri"/>
              </a:rPr>
              <a:t>Bailie </a:t>
            </a:r>
            <a:r>
              <a:rPr lang="en-US" err="1">
                <a:solidFill>
                  <a:schemeClr val="tx1"/>
                </a:solidFill>
                <a:cs typeface="Calibri"/>
              </a:rPr>
              <a:t>Delpire</a:t>
            </a:r>
            <a:r>
              <a:rPr lang="en-US">
                <a:solidFill>
                  <a:schemeClr val="tx1"/>
                </a:solidFill>
                <a:cs typeface="Calibri"/>
              </a:rPr>
              <a:t>, Joseph May</a:t>
            </a:r>
            <a:endParaRPr lang="en-US">
              <a:solidFill>
                <a:schemeClr val="tx1"/>
              </a:solidFill>
            </a:endParaRPr>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4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68D2A-781B-A06C-EEE7-CF70C3DA9CEE}"/>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Starting Out:</a:t>
            </a:r>
          </a:p>
        </p:txBody>
      </p:sp>
      <p:sp>
        <p:nvSpPr>
          <p:cNvPr id="5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5" name="Freeform: Shape 5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7" name="Rectangle 5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5D18B793-F0D4-36E4-4F13-2A0224C3AA02}"/>
              </a:ext>
            </a:extLst>
          </p:cNvPr>
          <p:cNvSpPr>
            <a:spLocks noGrp="1"/>
          </p:cNvSpPr>
          <p:nvPr>
            <p:ph sz="half" idx="1"/>
          </p:nvPr>
        </p:nvSpPr>
        <p:spPr>
          <a:xfrm>
            <a:off x="643855" y="3072385"/>
            <a:ext cx="3108057" cy="2947415"/>
          </a:xfrm>
        </p:spPr>
        <p:txBody>
          <a:bodyPr vert="horz" lIns="91440" tIns="45720" rIns="91440" bIns="45720" rtlCol="0">
            <a:normAutofit/>
          </a:bodyPr>
          <a:lstStyle/>
          <a:p>
            <a:pPr marL="0" indent="0"/>
            <a:endParaRPr lang="en-US" sz="1400">
              <a:solidFill>
                <a:srgbClr val="FFFFFF"/>
              </a:solidFill>
            </a:endParaRPr>
          </a:p>
        </p:txBody>
      </p:sp>
      <p:pic>
        <p:nvPicPr>
          <p:cNvPr id="11" name="Picture 11" descr="Text, letter&#10;&#10;Description automatically generated">
            <a:extLst>
              <a:ext uri="{FF2B5EF4-FFF2-40B4-BE49-F238E27FC236}">
                <a16:creationId xmlns:a16="http://schemas.microsoft.com/office/drawing/2014/main" id="{FA0D93BA-F6D6-E2FF-6703-20303FD05968}"/>
              </a:ext>
            </a:extLst>
          </p:cNvPr>
          <p:cNvPicPr>
            <a:picLocks noGrp="1" noChangeAspect="1"/>
          </p:cNvPicPr>
          <p:nvPr>
            <p:ph sz="half" idx="2"/>
          </p:nvPr>
        </p:nvPicPr>
        <p:blipFill>
          <a:blip r:embed="rId7"/>
          <a:stretch>
            <a:fillRect/>
          </a:stretch>
        </p:blipFill>
        <p:spPr>
          <a:xfrm>
            <a:off x="4516489" y="1159873"/>
            <a:ext cx="7027809" cy="4788419"/>
          </a:xfrm>
          <a:prstGeom prst="rect">
            <a:avLst/>
          </a:prstGeom>
          <a:effectLst/>
        </p:spPr>
      </p:pic>
    </p:spTree>
    <p:extLst>
      <p:ext uri="{BB962C8B-B14F-4D97-AF65-F5344CB8AC3E}">
        <p14:creationId xmlns:p14="http://schemas.microsoft.com/office/powerpoint/2010/main" val="25190605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BC68A-2D4D-25A5-AB40-417D25B9A917}"/>
              </a:ext>
            </a:extLst>
          </p:cNvPr>
          <p:cNvSpPr>
            <a:spLocks noGrp="1"/>
          </p:cNvSpPr>
          <p:nvPr>
            <p:ph type="title"/>
          </p:nvPr>
        </p:nvSpPr>
        <p:spPr>
          <a:xfrm>
            <a:off x="643855" y="168214"/>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Creating a dataset</a:t>
            </a:r>
          </a:p>
        </p:txBody>
      </p:sp>
      <p:sp>
        <p:nvSpPr>
          <p:cNvPr id="2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03A868-85F3-59BE-14E7-C505EBE5E4E2}"/>
              </a:ext>
            </a:extLst>
          </p:cNvPr>
          <p:cNvSpPr>
            <a:spLocks noGrp="1"/>
          </p:cNvSpPr>
          <p:nvPr>
            <p:ph sz="half" idx="1"/>
          </p:nvPr>
        </p:nvSpPr>
        <p:spPr>
          <a:xfrm>
            <a:off x="-60636" y="1706535"/>
            <a:ext cx="4100094" cy="4471415"/>
          </a:xfrm>
        </p:spPr>
        <p:txBody>
          <a:bodyPr vert="horz" lIns="91440" tIns="45720" rIns="91440" bIns="45720" rtlCol="0" anchor="t">
            <a:noAutofit/>
          </a:bodyPr>
          <a:lstStyle/>
          <a:p>
            <a:pPr>
              <a:lnSpc>
                <a:spcPct val="90000"/>
              </a:lnSpc>
            </a:pPr>
            <a:endParaRPr lang="en-US" sz="1750" dirty="0">
              <a:solidFill>
                <a:srgbClr val="FFFFFF"/>
              </a:solidFill>
            </a:endParaRPr>
          </a:p>
        </p:txBody>
      </p:sp>
      <p:pic>
        <p:nvPicPr>
          <p:cNvPr id="5" name="Picture 5" descr="Graphical user interface, text, application&#10;&#10;Description automatically generated">
            <a:extLst>
              <a:ext uri="{FF2B5EF4-FFF2-40B4-BE49-F238E27FC236}">
                <a16:creationId xmlns:a16="http://schemas.microsoft.com/office/drawing/2014/main" id="{EA09EBBC-6A6B-1D07-E1D5-348FB4AB5684}"/>
              </a:ext>
            </a:extLst>
          </p:cNvPr>
          <p:cNvPicPr>
            <a:picLocks noGrp="1" noChangeAspect="1"/>
          </p:cNvPicPr>
          <p:nvPr>
            <p:ph sz="half" idx="2"/>
          </p:nvPr>
        </p:nvPicPr>
        <p:blipFill>
          <a:blip r:embed="rId7"/>
          <a:stretch>
            <a:fillRect/>
          </a:stretch>
        </p:blipFill>
        <p:spPr>
          <a:xfrm>
            <a:off x="4512212" y="958970"/>
            <a:ext cx="7568326" cy="5463396"/>
          </a:xfrm>
          <a:prstGeom prst="rect">
            <a:avLst/>
          </a:prstGeom>
          <a:effectLst/>
        </p:spPr>
      </p:pic>
    </p:spTree>
    <p:extLst>
      <p:ext uri="{BB962C8B-B14F-4D97-AF65-F5344CB8AC3E}">
        <p14:creationId xmlns:p14="http://schemas.microsoft.com/office/powerpoint/2010/main" val="429087708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0DA-B109-D6F4-02DB-4AE20EF74DB7}"/>
              </a:ext>
            </a:extLst>
          </p:cNvPr>
          <p:cNvSpPr>
            <a:spLocks noGrp="1"/>
          </p:cNvSpPr>
          <p:nvPr>
            <p:ph type="title"/>
          </p:nvPr>
        </p:nvSpPr>
        <p:spPr/>
        <p:txBody>
          <a:bodyPr/>
          <a:lstStyle/>
          <a:p>
            <a:r>
              <a:rPr lang="en-US" dirty="0"/>
              <a:t>Different Datasets</a:t>
            </a:r>
          </a:p>
        </p:txBody>
      </p:sp>
      <p:sp>
        <p:nvSpPr>
          <p:cNvPr id="3" name="Content Placeholder 2">
            <a:extLst>
              <a:ext uri="{FF2B5EF4-FFF2-40B4-BE49-F238E27FC236}">
                <a16:creationId xmlns:a16="http://schemas.microsoft.com/office/drawing/2014/main" id="{169E61DB-EBFB-2009-2245-A941718BC3EE}"/>
              </a:ext>
            </a:extLst>
          </p:cNvPr>
          <p:cNvSpPr>
            <a:spLocks noGrp="1"/>
          </p:cNvSpPr>
          <p:nvPr>
            <p:ph sz="half" idx="1"/>
          </p:nvPr>
        </p:nvSpPr>
        <p:spPr/>
        <p:txBody>
          <a:bodyPr vert="horz" lIns="91440" tIns="45720" rIns="91440" bIns="45720" rtlCol="0" anchor="t">
            <a:normAutofit/>
          </a:bodyPr>
          <a:lstStyle/>
          <a:p>
            <a:r>
              <a:rPr lang="en-US" sz="2800" dirty="0"/>
              <a:t>Sparse</a:t>
            </a:r>
          </a:p>
          <a:p>
            <a:pPr>
              <a:buClr>
                <a:srgbClr val="8AD0D6"/>
              </a:buClr>
            </a:pPr>
            <a:r>
              <a:rPr lang="en-US" sz="2800" dirty="0"/>
              <a:t>Very Sparse</a:t>
            </a:r>
          </a:p>
          <a:p>
            <a:pPr>
              <a:buClr>
                <a:srgbClr val="8AD0D6"/>
              </a:buClr>
            </a:pPr>
            <a:r>
              <a:rPr lang="en-US" sz="2800" dirty="0"/>
              <a:t>Upper Triangular</a:t>
            </a:r>
          </a:p>
          <a:p>
            <a:pPr>
              <a:buClr>
                <a:srgbClr val="8AD0D6"/>
              </a:buClr>
            </a:pPr>
            <a:r>
              <a:rPr lang="en-US" sz="2800" dirty="0"/>
              <a:t>Negative values</a:t>
            </a:r>
          </a:p>
        </p:txBody>
      </p:sp>
      <p:pic>
        <p:nvPicPr>
          <p:cNvPr id="5" name="Picture 5" descr="Calendar&#10;&#10;Description automatically generated">
            <a:extLst>
              <a:ext uri="{FF2B5EF4-FFF2-40B4-BE49-F238E27FC236}">
                <a16:creationId xmlns:a16="http://schemas.microsoft.com/office/drawing/2014/main" id="{319D31E7-B4F4-D6A8-EB69-4D975EB8480D}"/>
              </a:ext>
            </a:extLst>
          </p:cNvPr>
          <p:cNvPicPr>
            <a:picLocks noGrp="1" noChangeAspect="1"/>
          </p:cNvPicPr>
          <p:nvPr>
            <p:ph sz="half" idx="2"/>
          </p:nvPr>
        </p:nvPicPr>
        <p:blipFill>
          <a:blip r:embed="rId3"/>
          <a:stretch>
            <a:fillRect/>
          </a:stretch>
        </p:blipFill>
        <p:spPr>
          <a:xfrm>
            <a:off x="4748719" y="1862379"/>
            <a:ext cx="7214303" cy="4156350"/>
          </a:xfrm>
        </p:spPr>
      </p:pic>
    </p:spTree>
    <p:extLst>
      <p:ext uri="{BB962C8B-B14F-4D97-AF65-F5344CB8AC3E}">
        <p14:creationId xmlns:p14="http://schemas.microsoft.com/office/powerpoint/2010/main" val="160478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9FE1-D3ED-072F-1CC6-FA054066C674}"/>
              </a:ext>
            </a:extLst>
          </p:cNvPr>
          <p:cNvSpPr>
            <a:spLocks noGrp="1"/>
          </p:cNvSpPr>
          <p:nvPr>
            <p:ph type="title"/>
          </p:nvPr>
        </p:nvSpPr>
        <p:spPr/>
        <p:txBody>
          <a:bodyPr/>
          <a:lstStyle/>
          <a:p>
            <a:r>
              <a:rPr lang="en-US" dirty="0"/>
              <a:t>Code for sparse &amp; very sparse array</a:t>
            </a:r>
          </a:p>
        </p:txBody>
      </p:sp>
      <p:sp>
        <p:nvSpPr>
          <p:cNvPr id="5" name="Text Placeholder 4">
            <a:extLst>
              <a:ext uri="{FF2B5EF4-FFF2-40B4-BE49-F238E27FC236}">
                <a16:creationId xmlns:a16="http://schemas.microsoft.com/office/drawing/2014/main" id="{3B35BBB0-AA90-8BEB-2C8A-C78DB0FEE2CF}"/>
              </a:ext>
            </a:extLst>
          </p:cNvPr>
          <p:cNvSpPr>
            <a:spLocks noGrp="1"/>
          </p:cNvSpPr>
          <p:nvPr>
            <p:ph sz="half" idx="1"/>
          </p:nvPr>
        </p:nvSpPr>
        <p:spPr>
          <a:xfrm>
            <a:off x="844520" y="1327330"/>
            <a:ext cx="4396339" cy="4195763"/>
          </a:xfrm>
        </p:spPr>
        <p:txBody>
          <a:bodyPr vert="horz" lIns="91440" tIns="45720" rIns="91440" bIns="45720" rtlCol="0" anchor="t">
            <a:normAutofit fontScale="92500" lnSpcReduction="20000"/>
          </a:bodyPr>
          <a:lstStyle/>
          <a:p>
            <a:r>
              <a:rPr lang="en-US" dirty="0"/>
              <a:t>while(</a:t>
            </a:r>
            <a:r>
              <a:rPr lang="en-US" dirty="0" err="1"/>
              <a:t>zeroCount</a:t>
            </a:r>
            <a:r>
              <a:rPr lang="en-US" dirty="0"/>
              <a:t> &lt; </a:t>
            </a:r>
            <a:r>
              <a:rPr lang="en-US" dirty="0" err="1"/>
              <a:t>majorityZero</a:t>
            </a:r>
            <a:r>
              <a:rPr lang="en-US" dirty="0"/>
              <a:t>)</a:t>
            </a:r>
            <a:endParaRPr lang="en-US" dirty="0">
              <a:ea typeface="+mj-lt"/>
              <a:cs typeface="+mj-lt"/>
            </a:endParaRPr>
          </a:p>
          <a:p>
            <a:pPr>
              <a:buClr>
                <a:srgbClr val="8AD0D6"/>
              </a:buClr>
            </a:pPr>
            <a:r>
              <a:rPr lang="en-US" dirty="0"/>
              <a:t>    for (</a:t>
            </a:r>
            <a:r>
              <a:rPr lang="en-US" dirty="0" err="1"/>
              <a:t>i</a:t>
            </a:r>
            <a:r>
              <a:rPr lang="en-US" dirty="0"/>
              <a:t> = 0; </a:t>
            </a:r>
            <a:r>
              <a:rPr lang="en-US" dirty="0" err="1"/>
              <a:t>i</a:t>
            </a:r>
            <a:r>
              <a:rPr lang="en-US" dirty="0"/>
              <a:t> &lt; </a:t>
            </a:r>
            <a:r>
              <a:rPr lang="en-US" dirty="0" err="1"/>
              <a:t>numRow</a:t>
            </a:r>
            <a:r>
              <a:rPr lang="en-US" dirty="0"/>
              <a:t>; </a:t>
            </a:r>
            <a:r>
              <a:rPr lang="en-US" dirty="0" err="1"/>
              <a:t>i</a:t>
            </a:r>
            <a:r>
              <a:rPr lang="en-US" dirty="0"/>
              <a:t>++)</a:t>
            </a:r>
            <a:endParaRPr lang="en-US" dirty="0">
              <a:ea typeface="+mj-lt"/>
              <a:cs typeface="+mj-lt"/>
            </a:endParaRPr>
          </a:p>
          <a:p>
            <a:pPr>
              <a:buClr>
                <a:srgbClr val="8AD0D6"/>
              </a:buClr>
            </a:pPr>
            <a:r>
              <a:rPr lang="en-US" dirty="0"/>
              <a:t>        sum = 0; //reset row sum for each row</a:t>
            </a:r>
            <a:endParaRPr lang="en-US" dirty="0">
              <a:ea typeface="+mj-lt"/>
              <a:cs typeface="+mj-lt"/>
            </a:endParaRPr>
          </a:p>
          <a:p>
            <a:pPr>
              <a:buClr>
                <a:srgbClr val="8AD0D6"/>
              </a:buClr>
            </a:pPr>
            <a:r>
              <a:rPr lang="en-US" dirty="0"/>
              <a:t>        for (j = 0; j &lt; </a:t>
            </a:r>
            <a:r>
              <a:rPr lang="en-US" dirty="0" err="1"/>
              <a:t>numCol</a:t>
            </a:r>
            <a:r>
              <a:rPr lang="en-US" dirty="0"/>
              <a:t>; </a:t>
            </a:r>
            <a:r>
              <a:rPr lang="en-US" dirty="0" err="1"/>
              <a:t>j++</a:t>
            </a:r>
            <a:r>
              <a:rPr lang="en-US" dirty="0"/>
              <a:t>)</a:t>
            </a:r>
            <a:endParaRPr lang="en-US" dirty="0">
              <a:ea typeface="+mj-lt"/>
              <a:cs typeface="+mj-lt"/>
            </a:endParaRPr>
          </a:p>
          <a:p>
            <a:pPr>
              <a:buClr>
                <a:srgbClr val="8AD0D6"/>
              </a:buClr>
            </a:pPr>
            <a:r>
              <a:rPr lang="en-US" dirty="0"/>
              <a:t>            //give chance to be 0s</a:t>
            </a:r>
            <a:endParaRPr lang="en-US" dirty="0">
              <a:ea typeface="+mj-lt"/>
              <a:cs typeface="+mj-lt"/>
            </a:endParaRPr>
          </a:p>
          <a:p>
            <a:pPr>
              <a:buClr>
                <a:srgbClr val="8AD0D6"/>
              </a:buClr>
            </a:pPr>
            <a:r>
              <a:rPr lang="en-US" dirty="0"/>
              <a:t>            </a:t>
            </a:r>
            <a:r>
              <a:rPr lang="en-US" dirty="0" err="1"/>
              <a:t>iszero</a:t>
            </a:r>
            <a:r>
              <a:rPr lang="en-US" dirty="0"/>
              <a:t> = rand() %2;</a:t>
            </a:r>
            <a:endParaRPr lang="en-US" dirty="0">
              <a:ea typeface="+mj-lt"/>
              <a:cs typeface="+mj-lt"/>
            </a:endParaRPr>
          </a:p>
          <a:p>
            <a:pPr>
              <a:buClr>
                <a:srgbClr val="8AD0D6"/>
              </a:buClr>
            </a:pPr>
            <a:r>
              <a:rPr lang="en-US" dirty="0"/>
              <a:t>            if(</a:t>
            </a:r>
            <a:r>
              <a:rPr lang="en-US" dirty="0" err="1"/>
              <a:t>iszero</a:t>
            </a:r>
            <a:r>
              <a:rPr lang="en-US" dirty="0"/>
              <a:t> == 0)</a:t>
            </a:r>
            <a:endParaRPr lang="en-US" dirty="0">
              <a:ea typeface="+mj-lt"/>
              <a:cs typeface="+mj-lt"/>
            </a:endParaRPr>
          </a:p>
          <a:p>
            <a:pPr>
              <a:buClr>
                <a:srgbClr val="8AD0D6"/>
              </a:buClr>
            </a:pPr>
            <a:r>
              <a:rPr lang="en-US" dirty="0"/>
              <a:t>                </a:t>
            </a:r>
            <a:r>
              <a:rPr lang="en-US" dirty="0" err="1"/>
              <a:t>arr</a:t>
            </a:r>
            <a:r>
              <a:rPr lang="en-US" dirty="0"/>
              <a:t>[</a:t>
            </a:r>
            <a:r>
              <a:rPr lang="en-US" dirty="0" err="1"/>
              <a:t>i</a:t>
            </a:r>
            <a:r>
              <a:rPr lang="en-US" dirty="0"/>
              <a:t>][j] = 0;</a:t>
            </a:r>
            <a:endParaRPr lang="en-US" dirty="0">
              <a:ea typeface="+mj-lt"/>
              <a:cs typeface="+mj-lt"/>
            </a:endParaRPr>
          </a:p>
          <a:p>
            <a:pPr>
              <a:buClr>
                <a:srgbClr val="8AD0D6"/>
              </a:buClr>
            </a:pPr>
            <a:r>
              <a:rPr lang="en-US" dirty="0"/>
              <a:t>            else //assign random value</a:t>
            </a:r>
            <a:endParaRPr lang="en-US" dirty="0">
              <a:ea typeface="+mj-lt"/>
              <a:cs typeface="+mj-lt"/>
            </a:endParaRPr>
          </a:p>
          <a:p>
            <a:pPr>
              <a:buClr>
                <a:srgbClr val="8AD0D6"/>
              </a:buClr>
            </a:pPr>
            <a:r>
              <a:rPr lang="en-US" dirty="0"/>
              <a:t>            //assign  a random number between 0 and 7</a:t>
            </a:r>
            <a:endParaRPr lang="en-US" dirty="0">
              <a:ea typeface="+mj-lt"/>
              <a:cs typeface="+mj-lt"/>
            </a:endParaRPr>
          </a:p>
          <a:p>
            <a:pPr>
              <a:buClr>
                <a:srgbClr val="8AD0D6"/>
              </a:buClr>
            </a:pPr>
            <a:r>
              <a:rPr lang="en-US" dirty="0"/>
              <a:t>                </a:t>
            </a:r>
            <a:r>
              <a:rPr lang="en-US" dirty="0" err="1"/>
              <a:t>arr</a:t>
            </a:r>
            <a:r>
              <a:rPr lang="en-US" dirty="0"/>
              <a:t>[</a:t>
            </a:r>
            <a:r>
              <a:rPr lang="en-US" dirty="0" err="1"/>
              <a:t>i</a:t>
            </a:r>
            <a:r>
              <a:rPr lang="en-US" dirty="0"/>
              <a:t>][j] = (rand() % 8);</a:t>
            </a:r>
          </a:p>
        </p:txBody>
      </p:sp>
      <p:sp>
        <p:nvSpPr>
          <p:cNvPr id="6" name="Text Placeholder 5">
            <a:extLst>
              <a:ext uri="{FF2B5EF4-FFF2-40B4-BE49-F238E27FC236}">
                <a16:creationId xmlns:a16="http://schemas.microsoft.com/office/drawing/2014/main" id="{420054AF-3F29-FFC3-4367-6E9928150E53}"/>
              </a:ext>
            </a:extLst>
          </p:cNvPr>
          <p:cNvSpPr>
            <a:spLocks noGrp="1"/>
          </p:cNvSpPr>
          <p:nvPr>
            <p:ph sz="half" idx="2"/>
          </p:nvPr>
        </p:nvSpPr>
        <p:spPr>
          <a:xfrm>
            <a:off x="5654493" y="1322847"/>
            <a:ext cx="4396341" cy="4200245"/>
          </a:xfrm>
        </p:spPr>
        <p:txBody>
          <a:bodyPr vert="horz" lIns="91440" tIns="45720" rIns="91440" bIns="45720" rtlCol="0" anchor="t">
            <a:normAutofit fontScale="92500" lnSpcReduction="20000"/>
          </a:bodyPr>
          <a:lstStyle/>
          <a:p>
            <a:endParaRPr lang="en-US"/>
          </a:p>
          <a:p>
            <a:pPr>
              <a:buClr>
                <a:srgbClr val="8AD0D6"/>
              </a:buClr>
            </a:pPr>
            <a:r>
              <a:rPr lang="en-US" dirty="0">
                <a:ea typeface="+mj-lt"/>
                <a:cs typeface="+mj-lt"/>
              </a:rPr>
              <a:t> </a:t>
            </a:r>
            <a:r>
              <a:rPr lang="en-US" dirty="0"/>
              <a:t>//randomly assign some values to be negative </a:t>
            </a:r>
            <a:endParaRPr lang="en-US">
              <a:ea typeface="+mj-lt"/>
              <a:cs typeface="+mj-lt"/>
            </a:endParaRPr>
          </a:p>
          <a:p>
            <a:pPr>
              <a:buClr>
                <a:srgbClr val="8AD0D6"/>
              </a:buClr>
            </a:pPr>
            <a:r>
              <a:rPr lang="en-US" dirty="0"/>
              <a:t>                ////must check equal to -1, otherwise could be 0 and you'd null out matrix values</a:t>
            </a:r>
            <a:endParaRPr lang="en-US">
              <a:ea typeface="+mj-lt"/>
              <a:cs typeface="+mj-lt"/>
            </a:endParaRPr>
          </a:p>
          <a:p>
            <a:pPr>
              <a:buClr>
                <a:srgbClr val="8AD0D6"/>
              </a:buClr>
            </a:pPr>
            <a:r>
              <a:rPr lang="en-US" dirty="0"/>
              <a:t>                if ( rand() % 2 *-1 == -1)</a:t>
            </a:r>
            <a:endParaRPr lang="en-US">
              <a:ea typeface="+mj-lt"/>
              <a:cs typeface="+mj-lt"/>
            </a:endParaRPr>
          </a:p>
          <a:p>
            <a:pPr>
              <a:buClr>
                <a:srgbClr val="8AD0D6"/>
              </a:buClr>
            </a:pPr>
            <a:r>
              <a:rPr lang="en-US" dirty="0"/>
              <a:t>                              </a:t>
            </a:r>
            <a:r>
              <a:rPr lang="en-US" dirty="0" err="1"/>
              <a:t>arr</a:t>
            </a:r>
            <a:r>
              <a:rPr lang="en-US" dirty="0"/>
              <a:t>[</a:t>
            </a:r>
            <a:r>
              <a:rPr lang="en-US" dirty="0" err="1"/>
              <a:t>i</a:t>
            </a:r>
            <a:r>
              <a:rPr lang="en-US" dirty="0"/>
              <a:t>][j] *= -1;</a:t>
            </a:r>
            <a:endParaRPr lang="en-US">
              <a:ea typeface="+mj-lt"/>
              <a:cs typeface="+mj-lt"/>
            </a:endParaRPr>
          </a:p>
          <a:p>
            <a:pPr>
              <a:buClr>
                <a:srgbClr val="8AD0D6"/>
              </a:buClr>
            </a:pPr>
            <a:r>
              <a:rPr lang="en-US" dirty="0"/>
              <a:t>            if ( </a:t>
            </a:r>
            <a:r>
              <a:rPr lang="en-US" dirty="0" err="1"/>
              <a:t>arr</a:t>
            </a:r>
            <a:r>
              <a:rPr lang="en-US" dirty="0"/>
              <a:t>[</a:t>
            </a:r>
            <a:r>
              <a:rPr lang="en-US" dirty="0" err="1"/>
              <a:t>i</a:t>
            </a:r>
            <a:r>
              <a:rPr lang="en-US" dirty="0"/>
              <a:t>][j] == 0)</a:t>
            </a:r>
            <a:endParaRPr lang="en-US">
              <a:ea typeface="+mj-lt"/>
              <a:cs typeface="+mj-lt"/>
            </a:endParaRPr>
          </a:p>
          <a:p>
            <a:pPr>
              <a:buClr>
                <a:srgbClr val="8AD0D6"/>
              </a:buClr>
            </a:pPr>
            <a:r>
              <a:rPr lang="en-US" dirty="0"/>
              <a:t>                </a:t>
            </a:r>
            <a:r>
              <a:rPr lang="en-US" dirty="0" err="1"/>
              <a:t>zeroCount</a:t>
            </a:r>
            <a:r>
              <a:rPr lang="en-US" dirty="0"/>
              <a:t>++;</a:t>
            </a:r>
          </a:p>
        </p:txBody>
      </p:sp>
    </p:spTree>
    <p:extLst>
      <p:ext uri="{BB962C8B-B14F-4D97-AF65-F5344CB8AC3E}">
        <p14:creationId xmlns:p14="http://schemas.microsoft.com/office/powerpoint/2010/main" val="300070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F7A4-0215-0100-4164-BCFB4C8A5E70}"/>
              </a:ext>
            </a:extLst>
          </p:cNvPr>
          <p:cNvSpPr>
            <a:spLocks noGrp="1"/>
          </p:cNvSpPr>
          <p:nvPr>
            <p:ph type="title"/>
          </p:nvPr>
        </p:nvSpPr>
        <p:spPr/>
        <p:txBody>
          <a:bodyPr/>
          <a:lstStyle/>
          <a:p>
            <a:r>
              <a:rPr lang="en-US" dirty="0"/>
              <a:t>Code for upper triangular matrix </a:t>
            </a:r>
          </a:p>
        </p:txBody>
      </p:sp>
      <p:pic>
        <p:nvPicPr>
          <p:cNvPr id="5" name="Picture 5" descr="Graphical user interface, text, application&#10;&#10;Description automatically generated">
            <a:extLst>
              <a:ext uri="{FF2B5EF4-FFF2-40B4-BE49-F238E27FC236}">
                <a16:creationId xmlns:a16="http://schemas.microsoft.com/office/drawing/2014/main" id="{0A4BC3A4-731F-278E-A433-D7C1BF432401}"/>
              </a:ext>
            </a:extLst>
          </p:cNvPr>
          <p:cNvPicPr>
            <a:picLocks noGrp="1" noChangeAspect="1"/>
          </p:cNvPicPr>
          <p:nvPr>
            <p:ph sz="half" idx="1"/>
          </p:nvPr>
        </p:nvPicPr>
        <p:blipFill>
          <a:blip r:embed="rId2"/>
          <a:stretch>
            <a:fillRect/>
          </a:stretch>
        </p:blipFill>
        <p:spPr>
          <a:xfrm>
            <a:off x="384444" y="1853216"/>
            <a:ext cx="6193508" cy="4581727"/>
          </a:xfrm>
        </p:spPr>
      </p:pic>
      <p:sp>
        <p:nvSpPr>
          <p:cNvPr id="4" name="Content Placeholder 3">
            <a:extLst>
              <a:ext uri="{FF2B5EF4-FFF2-40B4-BE49-F238E27FC236}">
                <a16:creationId xmlns:a16="http://schemas.microsoft.com/office/drawing/2014/main" id="{677C6C7F-999D-2CAE-AAA4-BD49E7CE1289}"/>
              </a:ext>
            </a:extLst>
          </p:cNvPr>
          <p:cNvSpPr>
            <a:spLocks noGrp="1"/>
          </p:cNvSpPr>
          <p:nvPr>
            <p:ph sz="half" idx="2"/>
          </p:nvPr>
        </p:nvSpPr>
        <p:spPr>
          <a:xfrm>
            <a:off x="6890946" y="2113601"/>
            <a:ext cx="4396341" cy="4200245"/>
          </a:xfrm>
        </p:spPr>
        <p:txBody>
          <a:bodyPr vert="horz" lIns="91440" tIns="45720" rIns="91440" bIns="45720" rtlCol="0" anchor="t">
            <a:normAutofit/>
          </a:bodyPr>
          <a:lstStyle/>
          <a:p>
            <a:r>
              <a:rPr lang="en-US" dirty="0"/>
              <a:t>Loop though the arrays</a:t>
            </a:r>
          </a:p>
          <a:p>
            <a:pPr>
              <a:buClr>
                <a:srgbClr val="8AD0D6"/>
              </a:buClr>
            </a:pPr>
            <a:r>
              <a:rPr lang="en-US" dirty="0">
                <a:ea typeface="+mj-lt"/>
                <a:cs typeface="+mj-lt"/>
              </a:rPr>
              <a:t>Diagonals are where I==j</a:t>
            </a:r>
            <a:endParaRPr lang="en-US" dirty="0"/>
          </a:p>
          <a:p>
            <a:pPr>
              <a:buClr>
                <a:srgbClr val="8AD0D6"/>
              </a:buClr>
            </a:pPr>
            <a:endParaRPr lang="en-US" dirty="0">
              <a:ea typeface="+mj-lt"/>
              <a:cs typeface="+mj-lt"/>
            </a:endParaRPr>
          </a:p>
          <a:p>
            <a:pPr>
              <a:buClr>
                <a:srgbClr val="8AD0D6"/>
              </a:buClr>
            </a:pPr>
            <a:r>
              <a:rPr lang="en-US" dirty="0"/>
              <a:t>If the column is greater than or equal to the row count, assign some random value, this will be the upper part of the triangle</a:t>
            </a:r>
          </a:p>
          <a:p>
            <a:pPr>
              <a:buClr>
                <a:srgbClr val="8AD0D6"/>
              </a:buClr>
            </a:pPr>
            <a:r>
              <a:rPr lang="en-US" dirty="0"/>
              <a:t>If the column is less than the row count, assign the value to be 0. This will be the lower part of the triangle.</a:t>
            </a:r>
          </a:p>
          <a:p>
            <a:pPr>
              <a:buClr>
                <a:srgbClr val="8AD0D6"/>
              </a:buClr>
            </a:pPr>
            <a:endParaRPr lang="en-US" dirty="0"/>
          </a:p>
        </p:txBody>
      </p:sp>
    </p:spTree>
    <p:extLst>
      <p:ext uri="{BB962C8B-B14F-4D97-AF65-F5344CB8AC3E}">
        <p14:creationId xmlns:p14="http://schemas.microsoft.com/office/powerpoint/2010/main" val="3939269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B519-F8A3-9B80-8D5C-0095A5A54BE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E5929CAC-0159-0403-67C2-DF87F054849C}"/>
              </a:ext>
            </a:extLst>
          </p:cNvPr>
          <p:cNvSpPr>
            <a:spLocks noGrp="1"/>
          </p:cNvSpPr>
          <p:nvPr>
            <p:ph idx="1"/>
          </p:nvPr>
        </p:nvSpPr>
        <p:spPr/>
        <p:txBody>
          <a:bodyPr vert="horz" lIns="91440" tIns="45720" rIns="91440" bIns="45720" rtlCol="0" anchor="t">
            <a:normAutofit/>
          </a:bodyPr>
          <a:lstStyle/>
          <a:p>
            <a:r>
              <a:rPr lang="en-US" dirty="0"/>
              <a:t>Solving systems of linear equations can take a lot of time and resources </a:t>
            </a:r>
          </a:p>
          <a:p>
            <a:pPr>
              <a:buClr>
                <a:srgbClr val="8AD0D6"/>
              </a:buClr>
            </a:pPr>
            <a:r>
              <a:rPr lang="en-US" dirty="0"/>
              <a:t>3x +1y + 2z = 9</a:t>
            </a:r>
            <a:endParaRPr lang="en-US" dirty="0">
              <a:ea typeface="+mj-lt"/>
              <a:cs typeface="+mj-lt"/>
            </a:endParaRPr>
          </a:p>
          <a:p>
            <a:pPr marL="0" indent="0">
              <a:buClr>
                <a:srgbClr val="8AD0D6"/>
              </a:buClr>
              <a:buNone/>
            </a:pPr>
            <a:r>
              <a:rPr lang="en-US" dirty="0"/>
              <a:t>     2x + 4y +1z = 8</a:t>
            </a:r>
            <a:endParaRPr lang="en-US" dirty="0">
              <a:ea typeface="+mj-lt"/>
              <a:cs typeface="+mj-lt"/>
            </a:endParaRPr>
          </a:p>
          <a:p>
            <a:pPr marL="0" indent="0">
              <a:buClr>
                <a:srgbClr val="8AD0D6"/>
              </a:buClr>
              <a:buNone/>
            </a:pPr>
            <a:r>
              <a:rPr lang="en-US" dirty="0"/>
              <a:t>     4x + 4y + 12z = 20</a:t>
            </a:r>
          </a:p>
          <a:p>
            <a:pPr>
              <a:buClr>
                <a:srgbClr val="8AD0D6"/>
              </a:buClr>
            </a:pPr>
            <a:r>
              <a:rPr lang="en-US" dirty="0"/>
              <a:t>Our project: solve using parallel methods</a:t>
            </a:r>
          </a:p>
          <a:p>
            <a:pPr lvl="1">
              <a:buClr>
                <a:srgbClr val="8AD0D6"/>
              </a:buClr>
            </a:pPr>
            <a:r>
              <a:rPr lang="en-US" dirty="0" err="1"/>
              <a:t>Pthreads</a:t>
            </a:r>
            <a:endParaRPr lang="en-US"/>
          </a:p>
          <a:p>
            <a:pPr lvl="1">
              <a:buClr>
                <a:srgbClr val="8AD0D6"/>
              </a:buClr>
            </a:pPr>
            <a:r>
              <a:rPr lang="en-US" dirty="0"/>
              <a:t>OpenMP</a:t>
            </a:r>
          </a:p>
          <a:p>
            <a:pPr lvl="1">
              <a:buClr>
                <a:srgbClr val="8AD0D6"/>
              </a:buClr>
            </a:pPr>
            <a:r>
              <a:rPr lang="en-US" dirty="0"/>
              <a:t>MPI</a:t>
            </a:r>
          </a:p>
          <a:p>
            <a:pPr lvl="1">
              <a:buClr>
                <a:srgbClr val="8AD0D6"/>
              </a:buClr>
            </a:pPr>
            <a:endParaRPr lang="en-US" dirty="0"/>
          </a:p>
          <a:p>
            <a:pPr lvl="1">
              <a:buClr>
                <a:srgbClr val="8AD0D6"/>
              </a:buClr>
            </a:pPr>
            <a:endParaRPr lang="en-US" dirty="0"/>
          </a:p>
        </p:txBody>
      </p:sp>
      <p:sp>
        <p:nvSpPr>
          <p:cNvPr id="4" name="Arrow: Right 3">
            <a:extLst>
              <a:ext uri="{FF2B5EF4-FFF2-40B4-BE49-F238E27FC236}">
                <a16:creationId xmlns:a16="http://schemas.microsoft.com/office/drawing/2014/main" id="{79FC42E9-445C-F84B-BEDB-BCA2469B5539}"/>
              </a:ext>
            </a:extLst>
          </p:cNvPr>
          <p:cNvSpPr/>
          <p:nvPr/>
        </p:nvSpPr>
        <p:spPr>
          <a:xfrm>
            <a:off x="3876386" y="3290454"/>
            <a:ext cx="381000" cy="277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81074533-FF81-FD64-A32B-5E2BF9D6599E}"/>
              </a:ext>
            </a:extLst>
          </p:cNvPr>
          <p:cNvGraphicFramePr>
            <a:graphicFrameLocks noGrp="1"/>
          </p:cNvGraphicFramePr>
          <p:nvPr>
            <p:extLst>
              <p:ext uri="{D42A27DB-BD31-4B8C-83A1-F6EECF244321}">
                <p14:modId xmlns:p14="http://schemas.microsoft.com/office/powerpoint/2010/main" val="2150977803"/>
              </p:ext>
            </p:extLst>
          </p:nvPr>
        </p:nvGraphicFramePr>
        <p:xfrm>
          <a:off x="4583545" y="2794000"/>
          <a:ext cx="1861566" cy="1097280"/>
        </p:xfrm>
        <a:graphic>
          <a:graphicData uri="http://schemas.openxmlformats.org/drawingml/2006/table">
            <a:tbl>
              <a:tblPr firstRow="1" bandRow="1">
                <a:tableStyleId>{5C22544A-7EE6-4342-B048-85BDC9FD1C3A}</a:tableStyleId>
              </a:tblPr>
              <a:tblGrid>
                <a:gridCol w="620522">
                  <a:extLst>
                    <a:ext uri="{9D8B030D-6E8A-4147-A177-3AD203B41FA5}">
                      <a16:colId xmlns:a16="http://schemas.microsoft.com/office/drawing/2014/main" val="1325285229"/>
                    </a:ext>
                  </a:extLst>
                </a:gridCol>
                <a:gridCol w="620522">
                  <a:extLst>
                    <a:ext uri="{9D8B030D-6E8A-4147-A177-3AD203B41FA5}">
                      <a16:colId xmlns:a16="http://schemas.microsoft.com/office/drawing/2014/main" val="3424848766"/>
                    </a:ext>
                  </a:extLst>
                </a:gridCol>
                <a:gridCol w="620522">
                  <a:extLst>
                    <a:ext uri="{9D8B030D-6E8A-4147-A177-3AD203B41FA5}">
                      <a16:colId xmlns:a16="http://schemas.microsoft.com/office/drawing/2014/main" val="2750568125"/>
                    </a:ext>
                  </a:extLst>
                </a:gridCol>
              </a:tblGrid>
              <a:tr h="360619">
                <a:tc>
                  <a:txBody>
                    <a:bodyPr/>
                    <a:lstStyle/>
                    <a:p>
                      <a:r>
                        <a:rPr lang="en-US" b="0" dirty="0">
                          <a:solidFill>
                            <a:schemeClr val="tx1">
                              <a:lumMod val="95000"/>
                              <a:lumOff val="5000"/>
                            </a:schemeClr>
                          </a:solidFill>
                        </a:rPr>
                        <a:t>3</a:t>
                      </a:r>
                    </a:p>
                  </a:txBody>
                  <a:tcPr>
                    <a:solidFill>
                      <a:schemeClr val="accent1"/>
                    </a:solidFill>
                  </a:tcPr>
                </a:tc>
                <a:tc>
                  <a:txBody>
                    <a:bodyPr/>
                    <a:lstStyle/>
                    <a:p>
                      <a:r>
                        <a:rPr lang="en-US" b="0" dirty="0">
                          <a:solidFill>
                            <a:schemeClr val="tx1">
                              <a:lumMod val="95000"/>
                              <a:lumOff val="5000"/>
                            </a:schemeClr>
                          </a:solidFill>
                        </a:rPr>
                        <a:t>1</a:t>
                      </a:r>
                    </a:p>
                  </a:txBody>
                  <a:tcPr>
                    <a:solidFill>
                      <a:schemeClr val="accent1"/>
                    </a:solidFill>
                  </a:tcPr>
                </a:tc>
                <a:tc>
                  <a:txBody>
                    <a:bodyPr/>
                    <a:lstStyle/>
                    <a:p>
                      <a:r>
                        <a:rPr lang="en-US" b="0" dirty="0">
                          <a:solidFill>
                            <a:schemeClr val="tx1">
                              <a:lumMod val="95000"/>
                              <a:lumOff val="5000"/>
                            </a:schemeClr>
                          </a:solidFill>
                        </a:rPr>
                        <a:t>2</a:t>
                      </a:r>
                    </a:p>
                  </a:txBody>
                  <a:tcPr>
                    <a:solidFill>
                      <a:schemeClr val="accent1"/>
                    </a:solidFill>
                  </a:tcPr>
                </a:tc>
                <a:extLst>
                  <a:ext uri="{0D108BD9-81ED-4DB2-BD59-A6C34878D82A}">
                    <a16:rowId xmlns:a16="http://schemas.microsoft.com/office/drawing/2014/main" val="383093876"/>
                  </a:ext>
                </a:extLst>
              </a:tr>
              <a:tr h="360619">
                <a:tc>
                  <a:txBody>
                    <a:bodyPr/>
                    <a:lstStyle/>
                    <a:p>
                      <a:r>
                        <a:rPr lang="en-US" dirty="0">
                          <a:solidFill>
                            <a:schemeClr val="tx1">
                              <a:lumMod val="95000"/>
                              <a:lumOff val="5000"/>
                            </a:schemeClr>
                          </a:solidFill>
                        </a:rPr>
                        <a:t>2</a:t>
                      </a:r>
                    </a:p>
                  </a:txBody>
                  <a:tcPr>
                    <a:solidFill>
                      <a:schemeClr val="accent1"/>
                    </a:solidFill>
                  </a:tcPr>
                </a:tc>
                <a:tc>
                  <a:txBody>
                    <a:bodyPr/>
                    <a:lstStyle/>
                    <a:p>
                      <a:r>
                        <a:rPr lang="en-US" dirty="0">
                          <a:solidFill>
                            <a:schemeClr val="tx1">
                              <a:lumMod val="95000"/>
                              <a:lumOff val="5000"/>
                            </a:schemeClr>
                          </a:solidFill>
                        </a:rPr>
                        <a:t>4</a:t>
                      </a:r>
                    </a:p>
                  </a:txBody>
                  <a:tcPr>
                    <a:solidFill>
                      <a:schemeClr val="accent1"/>
                    </a:solidFill>
                  </a:tcPr>
                </a:tc>
                <a:tc>
                  <a:txBody>
                    <a:bodyPr/>
                    <a:lstStyle/>
                    <a:p>
                      <a:r>
                        <a:rPr lang="en-US" dirty="0">
                          <a:solidFill>
                            <a:schemeClr val="tx1">
                              <a:lumMod val="95000"/>
                              <a:lumOff val="5000"/>
                            </a:schemeClr>
                          </a:solidFill>
                        </a:rPr>
                        <a:t>1</a:t>
                      </a:r>
                    </a:p>
                  </a:txBody>
                  <a:tcPr>
                    <a:solidFill>
                      <a:schemeClr val="accent1"/>
                    </a:solidFill>
                  </a:tcPr>
                </a:tc>
                <a:extLst>
                  <a:ext uri="{0D108BD9-81ED-4DB2-BD59-A6C34878D82A}">
                    <a16:rowId xmlns:a16="http://schemas.microsoft.com/office/drawing/2014/main" val="105449114"/>
                  </a:ext>
                </a:extLst>
              </a:tr>
              <a:tr h="360619">
                <a:tc>
                  <a:txBody>
                    <a:bodyPr/>
                    <a:lstStyle/>
                    <a:p>
                      <a:r>
                        <a:rPr lang="en-US" dirty="0">
                          <a:solidFill>
                            <a:schemeClr val="tx1">
                              <a:lumMod val="95000"/>
                              <a:lumOff val="5000"/>
                            </a:schemeClr>
                          </a:solidFill>
                        </a:rPr>
                        <a:t>4</a:t>
                      </a:r>
                    </a:p>
                  </a:txBody>
                  <a:tcPr>
                    <a:solidFill>
                      <a:schemeClr val="accent1"/>
                    </a:solidFill>
                  </a:tcPr>
                </a:tc>
                <a:tc>
                  <a:txBody>
                    <a:bodyPr/>
                    <a:lstStyle/>
                    <a:p>
                      <a:r>
                        <a:rPr lang="en-US" dirty="0">
                          <a:solidFill>
                            <a:schemeClr val="tx1">
                              <a:lumMod val="95000"/>
                              <a:lumOff val="5000"/>
                            </a:schemeClr>
                          </a:solidFill>
                        </a:rPr>
                        <a:t>4</a:t>
                      </a:r>
                    </a:p>
                  </a:txBody>
                  <a:tcPr>
                    <a:solidFill>
                      <a:schemeClr val="accent1"/>
                    </a:solidFill>
                  </a:tcPr>
                </a:tc>
                <a:tc>
                  <a:txBody>
                    <a:bodyPr/>
                    <a:lstStyle/>
                    <a:p>
                      <a:r>
                        <a:rPr lang="en-US" dirty="0">
                          <a:solidFill>
                            <a:schemeClr val="tx1">
                              <a:lumMod val="95000"/>
                              <a:lumOff val="5000"/>
                            </a:schemeClr>
                          </a:solidFill>
                        </a:rPr>
                        <a:t>12</a:t>
                      </a:r>
                    </a:p>
                  </a:txBody>
                  <a:tcPr>
                    <a:solidFill>
                      <a:schemeClr val="accent1"/>
                    </a:solidFill>
                  </a:tcPr>
                </a:tc>
                <a:extLst>
                  <a:ext uri="{0D108BD9-81ED-4DB2-BD59-A6C34878D82A}">
                    <a16:rowId xmlns:a16="http://schemas.microsoft.com/office/drawing/2014/main" val="1400103254"/>
                  </a:ext>
                </a:extLst>
              </a:tr>
            </a:tbl>
          </a:graphicData>
        </a:graphic>
      </p:graphicFrame>
      <p:graphicFrame>
        <p:nvGraphicFramePr>
          <p:cNvPr id="6" name="Table 6">
            <a:extLst>
              <a:ext uri="{FF2B5EF4-FFF2-40B4-BE49-F238E27FC236}">
                <a16:creationId xmlns:a16="http://schemas.microsoft.com/office/drawing/2014/main" id="{362A5F82-1FAF-F2F8-65F9-AD1E3910BA5B}"/>
              </a:ext>
            </a:extLst>
          </p:cNvPr>
          <p:cNvGraphicFramePr>
            <a:graphicFrameLocks noGrp="1"/>
          </p:cNvGraphicFramePr>
          <p:nvPr>
            <p:extLst>
              <p:ext uri="{D42A27DB-BD31-4B8C-83A1-F6EECF244321}">
                <p14:modId xmlns:p14="http://schemas.microsoft.com/office/powerpoint/2010/main" val="3862871028"/>
              </p:ext>
            </p:extLst>
          </p:nvPr>
        </p:nvGraphicFramePr>
        <p:xfrm>
          <a:off x="6604000" y="2793999"/>
          <a:ext cx="462000" cy="1111071"/>
        </p:xfrm>
        <a:graphic>
          <a:graphicData uri="http://schemas.openxmlformats.org/drawingml/2006/table">
            <a:tbl>
              <a:tblPr firstRow="1" bandRow="1">
                <a:tableStyleId>{5C22544A-7EE6-4342-B048-85BDC9FD1C3A}</a:tableStyleId>
              </a:tblPr>
              <a:tblGrid>
                <a:gridCol w="462000">
                  <a:extLst>
                    <a:ext uri="{9D8B030D-6E8A-4147-A177-3AD203B41FA5}">
                      <a16:colId xmlns:a16="http://schemas.microsoft.com/office/drawing/2014/main" val="2594619595"/>
                    </a:ext>
                  </a:extLst>
                </a:gridCol>
              </a:tblGrid>
              <a:tr h="370357">
                <a:tc>
                  <a:txBody>
                    <a:bodyPr/>
                    <a:lstStyle/>
                    <a:p>
                      <a:pPr marL="0" marR="0" indent="0" algn="l">
                        <a:buNone/>
                      </a:pPr>
                      <a:r>
                        <a:rPr lang="en-US" b="0" dirty="0">
                          <a:solidFill>
                            <a:schemeClr val="tx1">
                              <a:lumMod val="95000"/>
                              <a:lumOff val="5000"/>
                            </a:schemeClr>
                          </a:solidFill>
                        </a:rPr>
                        <a:t>x</a:t>
                      </a:r>
                      <a:endParaRPr lang="en-US"/>
                    </a:p>
                  </a:txBody>
                  <a:tcPr>
                    <a:solidFill>
                      <a:schemeClr val="accent1"/>
                    </a:solidFill>
                  </a:tcPr>
                </a:tc>
                <a:extLst>
                  <a:ext uri="{0D108BD9-81ED-4DB2-BD59-A6C34878D82A}">
                    <a16:rowId xmlns:a16="http://schemas.microsoft.com/office/drawing/2014/main" val="3277214101"/>
                  </a:ext>
                </a:extLst>
              </a:tr>
              <a:tr h="370357">
                <a:tc>
                  <a:txBody>
                    <a:bodyPr/>
                    <a:lstStyle/>
                    <a:p>
                      <a:r>
                        <a:rPr lang="en-US" dirty="0">
                          <a:solidFill>
                            <a:schemeClr val="tx1">
                              <a:lumMod val="95000"/>
                              <a:lumOff val="5000"/>
                            </a:schemeClr>
                          </a:solidFill>
                        </a:rPr>
                        <a:t>y</a:t>
                      </a:r>
                    </a:p>
                  </a:txBody>
                  <a:tcPr>
                    <a:solidFill>
                      <a:schemeClr val="accent1"/>
                    </a:solidFill>
                  </a:tcPr>
                </a:tc>
                <a:extLst>
                  <a:ext uri="{0D108BD9-81ED-4DB2-BD59-A6C34878D82A}">
                    <a16:rowId xmlns:a16="http://schemas.microsoft.com/office/drawing/2014/main" val="2248995102"/>
                  </a:ext>
                </a:extLst>
              </a:tr>
              <a:tr h="370357">
                <a:tc>
                  <a:txBody>
                    <a:bodyPr/>
                    <a:lstStyle/>
                    <a:p>
                      <a:r>
                        <a:rPr lang="en-US" dirty="0">
                          <a:solidFill>
                            <a:schemeClr val="tx1">
                              <a:lumMod val="95000"/>
                              <a:lumOff val="5000"/>
                            </a:schemeClr>
                          </a:solidFill>
                        </a:rPr>
                        <a:t>z</a:t>
                      </a:r>
                    </a:p>
                  </a:txBody>
                  <a:tcPr>
                    <a:solidFill>
                      <a:schemeClr val="accent1"/>
                    </a:solidFill>
                  </a:tcPr>
                </a:tc>
                <a:extLst>
                  <a:ext uri="{0D108BD9-81ED-4DB2-BD59-A6C34878D82A}">
                    <a16:rowId xmlns:a16="http://schemas.microsoft.com/office/drawing/2014/main" val="1360329116"/>
                  </a:ext>
                </a:extLst>
              </a:tr>
            </a:tbl>
          </a:graphicData>
        </a:graphic>
      </p:graphicFrame>
      <p:graphicFrame>
        <p:nvGraphicFramePr>
          <p:cNvPr id="7" name="Table 6">
            <a:extLst>
              <a:ext uri="{FF2B5EF4-FFF2-40B4-BE49-F238E27FC236}">
                <a16:creationId xmlns:a16="http://schemas.microsoft.com/office/drawing/2014/main" id="{005E662F-B606-084A-7364-3F7894500F09}"/>
              </a:ext>
            </a:extLst>
          </p:cNvPr>
          <p:cNvGraphicFramePr>
            <a:graphicFrameLocks noGrp="1"/>
          </p:cNvGraphicFramePr>
          <p:nvPr>
            <p:extLst>
              <p:ext uri="{D42A27DB-BD31-4B8C-83A1-F6EECF244321}">
                <p14:modId xmlns:p14="http://schemas.microsoft.com/office/powerpoint/2010/main" val="3621498929"/>
              </p:ext>
            </p:extLst>
          </p:nvPr>
        </p:nvGraphicFramePr>
        <p:xfrm>
          <a:off x="7608454" y="2805544"/>
          <a:ext cx="462000" cy="1111071"/>
        </p:xfrm>
        <a:graphic>
          <a:graphicData uri="http://schemas.openxmlformats.org/drawingml/2006/table">
            <a:tbl>
              <a:tblPr firstRow="1" bandRow="1">
                <a:tableStyleId>{5C22544A-7EE6-4342-B048-85BDC9FD1C3A}</a:tableStyleId>
              </a:tblPr>
              <a:tblGrid>
                <a:gridCol w="462000">
                  <a:extLst>
                    <a:ext uri="{9D8B030D-6E8A-4147-A177-3AD203B41FA5}">
                      <a16:colId xmlns:a16="http://schemas.microsoft.com/office/drawing/2014/main" val="2594619595"/>
                    </a:ext>
                  </a:extLst>
                </a:gridCol>
              </a:tblGrid>
              <a:tr h="370357">
                <a:tc>
                  <a:txBody>
                    <a:bodyPr/>
                    <a:lstStyle/>
                    <a:p>
                      <a:pPr marL="0" marR="0" indent="0" algn="l">
                        <a:buNone/>
                      </a:pPr>
                      <a:r>
                        <a:rPr lang="en-US" b="0" dirty="0">
                          <a:solidFill>
                            <a:schemeClr val="tx1">
                              <a:lumMod val="95000"/>
                              <a:lumOff val="5000"/>
                            </a:schemeClr>
                          </a:solidFill>
                        </a:rPr>
                        <a:t>9</a:t>
                      </a:r>
                    </a:p>
                  </a:txBody>
                  <a:tcPr>
                    <a:solidFill>
                      <a:schemeClr val="accent1"/>
                    </a:solidFill>
                  </a:tcPr>
                </a:tc>
                <a:extLst>
                  <a:ext uri="{0D108BD9-81ED-4DB2-BD59-A6C34878D82A}">
                    <a16:rowId xmlns:a16="http://schemas.microsoft.com/office/drawing/2014/main" val="3277214101"/>
                  </a:ext>
                </a:extLst>
              </a:tr>
              <a:tr h="370357">
                <a:tc>
                  <a:txBody>
                    <a:bodyPr/>
                    <a:lstStyle/>
                    <a:p>
                      <a:r>
                        <a:rPr lang="en-US" dirty="0">
                          <a:solidFill>
                            <a:schemeClr val="tx1">
                              <a:lumMod val="95000"/>
                              <a:lumOff val="5000"/>
                            </a:schemeClr>
                          </a:solidFill>
                        </a:rPr>
                        <a:t>8</a:t>
                      </a:r>
                    </a:p>
                  </a:txBody>
                  <a:tcPr>
                    <a:solidFill>
                      <a:schemeClr val="accent1"/>
                    </a:solidFill>
                  </a:tcPr>
                </a:tc>
                <a:extLst>
                  <a:ext uri="{0D108BD9-81ED-4DB2-BD59-A6C34878D82A}">
                    <a16:rowId xmlns:a16="http://schemas.microsoft.com/office/drawing/2014/main" val="2248995102"/>
                  </a:ext>
                </a:extLst>
              </a:tr>
              <a:tr h="370357">
                <a:tc>
                  <a:txBody>
                    <a:bodyPr/>
                    <a:lstStyle/>
                    <a:p>
                      <a:r>
                        <a:rPr lang="en-US" dirty="0">
                          <a:solidFill>
                            <a:schemeClr val="tx1">
                              <a:lumMod val="95000"/>
                              <a:lumOff val="5000"/>
                            </a:schemeClr>
                          </a:solidFill>
                        </a:rPr>
                        <a:t>20</a:t>
                      </a:r>
                    </a:p>
                  </a:txBody>
                  <a:tcPr>
                    <a:solidFill>
                      <a:schemeClr val="accent1"/>
                    </a:solidFill>
                  </a:tcPr>
                </a:tc>
                <a:extLst>
                  <a:ext uri="{0D108BD9-81ED-4DB2-BD59-A6C34878D82A}">
                    <a16:rowId xmlns:a16="http://schemas.microsoft.com/office/drawing/2014/main" val="1360329116"/>
                  </a:ext>
                </a:extLst>
              </a:tr>
            </a:tbl>
          </a:graphicData>
        </a:graphic>
      </p:graphicFrame>
      <p:sp>
        <p:nvSpPr>
          <p:cNvPr id="8" name="TextBox 7">
            <a:extLst>
              <a:ext uri="{FF2B5EF4-FFF2-40B4-BE49-F238E27FC236}">
                <a16:creationId xmlns:a16="http://schemas.microsoft.com/office/drawing/2014/main" id="{965BA464-B00E-EE0F-803C-06315476EE6D}"/>
              </a:ext>
            </a:extLst>
          </p:cNvPr>
          <p:cNvSpPr txBox="1"/>
          <p:nvPr/>
        </p:nvSpPr>
        <p:spPr>
          <a:xfrm>
            <a:off x="7161068" y="3200976"/>
            <a:ext cx="2597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p>
        </p:txBody>
      </p:sp>
    </p:spTree>
    <p:extLst>
      <p:ext uri="{BB962C8B-B14F-4D97-AF65-F5344CB8AC3E}">
        <p14:creationId xmlns:p14="http://schemas.microsoft.com/office/powerpoint/2010/main" val="288225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F66E990-6B3F-C398-3754-5326462FC76A}"/>
              </a:ext>
            </a:extLst>
          </p:cNvPr>
          <p:cNvSpPr>
            <a:spLocks noGrp="1"/>
          </p:cNvSpPr>
          <p:nvPr>
            <p:ph type="title"/>
          </p:nvPr>
        </p:nvSpPr>
        <p:spPr>
          <a:xfrm>
            <a:off x="653143" y="1645920"/>
            <a:ext cx="3522879" cy="4470821"/>
          </a:xfrm>
        </p:spPr>
        <p:txBody>
          <a:bodyPr>
            <a:normAutofit/>
          </a:bodyPr>
          <a:lstStyle/>
          <a:p>
            <a:pPr algn="r"/>
            <a:r>
              <a:rPr lang="en-US">
                <a:solidFill>
                  <a:schemeClr val="bg2"/>
                </a:solidFill>
                <a:ea typeface="+mj-lt"/>
                <a:cs typeface="+mj-lt"/>
              </a:rPr>
              <a:t>Parallel targets and strategies</a:t>
            </a:r>
          </a:p>
        </p:txBody>
      </p:sp>
      <p:sp>
        <p:nvSpPr>
          <p:cNvPr id="3" name="Content Placeholder 2">
            <a:extLst>
              <a:ext uri="{FF2B5EF4-FFF2-40B4-BE49-F238E27FC236}">
                <a16:creationId xmlns:a16="http://schemas.microsoft.com/office/drawing/2014/main" id="{54669479-8E64-A3CB-3882-491124AC4707}"/>
              </a:ext>
            </a:extLst>
          </p:cNvPr>
          <p:cNvSpPr>
            <a:spLocks noGrp="1"/>
          </p:cNvSpPr>
          <p:nvPr>
            <p:ph idx="1"/>
          </p:nvPr>
        </p:nvSpPr>
        <p:spPr>
          <a:xfrm>
            <a:off x="5204109" y="1645920"/>
            <a:ext cx="6269434" cy="4470821"/>
          </a:xfrm>
        </p:spPr>
        <p:txBody>
          <a:bodyPr vert="horz" lIns="91440" tIns="45720" rIns="91440" bIns="45720" rtlCol="0" anchor="t">
            <a:normAutofit/>
          </a:bodyPr>
          <a:lstStyle/>
          <a:p>
            <a:endParaRPr lang="en-US" dirty="0"/>
          </a:p>
          <a:p>
            <a:pPr>
              <a:buClr>
                <a:srgbClr val="8AD0D6"/>
              </a:buClr>
            </a:pPr>
            <a:endParaRPr lang="en-US"/>
          </a:p>
        </p:txBody>
      </p:sp>
      <p:pic>
        <p:nvPicPr>
          <p:cNvPr id="4" name="Picture 4" descr="Diagram&#10;&#10;Description automatically generated">
            <a:extLst>
              <a:ext uri="{FF2B5EF4-FFF2-40B4-BE49-F238E27FC236}">
                <a16:creationId xmlns:a16="http://schemas.microsoft.com/office/drawing/2014/main" id="{B5EEF0F0-FE03-6CE7-B362-A3CCA988E73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260181" y="2383155"/>
            <a:ext cx="6446043" cy="2234564"/>
          </a:xfrm>
          <a:prstGeom prst="rect">
            <a:avLst/>
          </a:prstGeom>
        </p:spPr>
      </p:pic>
    </p:spTree>
    <p:extLst>
      <p:ext uri="{BB962C8B-B14F-4D97-AF65-F5344CB8AC3E}">
        <p14:creationId xmlns:p14="http://schemas.microsoft.com/office/powerpoint/2010/main" val="372412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8B9D-9E36-480A-3D1F-04C5E3984EFF}"/>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0D178477-ADB2-FD0C-322B-285AC1861D41}"/>
              </a:ext>
            </a:extLst>
          </p:cNvPr>
          <p:cNvSpPr>
            <a:spLocks noGrp="1"/>
          </p:cNvSpPr>
          <p:nvPr>
            <p:ph idx="1"/>
          </p:nvPr>
        </p:nvSpPr>
        <p:spPr/>
        <p:txBody>
          <a:bodyPr vert="horz" lIns="91440" tIns="45720" rIns="91440" bIns="45720" rtlCol="0" anchor="t">
            <a:normAutofit/>
          </a:bodyPr>
          <a:lstStyle/>
          <a:p>
            <a:pPr lvl="1"/>
            <a:r>
              <a:rPr lang="en-US" dirty="0"/>
              <a:t>Divide matrix up by rows</a:t>
            </a:r>
          </a:p>
          <a:p>
            <a:pPr lvl="1">
              <a:buClr>
                <a:srgbClr val="8AD0D6"/>
              </a:buClr>
            </a:pPr>
            <a:endParaRPr lang="en-US" dirty="0"/>
          </a:p>
          <a:p>
            <a:pPr lvl="1">
              <a:buClr>
                <a:srgbClr val="8AD0D6"/>
              </a:buClr>
            </a:pPr>
            <a:r>
              <a:rPr lang="en-US" dirty="0"/>
              <a:t>Task 1</a:t>
            </a:r>
          </a:p>
          <a:p>
            <a:pPr lvl="1">
              <a:buClr>
                <a:srgbClr val="8AD0D6"/>
              </a:buClr>
            </a:pPr>
            <a:endParaRPr lang="en-US" dirty="0"/>
          </a:p>
          <a:p>
            <a:pPr lvl="1">
              <a:buClr>
                <a:srgbClr val="8AD0D6"/>
              </a:buClr>
            </a:pPr>
            <a:endParaRPr lang="en-US" dirty="0"/>
          </a:p>
          <a:p>
            <a:pPr lvl="1">
              <a:buClr>
                <a:srgbClr val="8AD0D6"/>
              </a:buClr>
            </a:pPr>
            <a:r>
              <a:rPr lang="en-US" dirty="0"/>
              <a:t>Task 2</a:t>
            </a:r>
          </a:p>
          <a:p>
            <a:pPr lvl="1">
              <a:buClr>
                <a:srgbClr val="8AD0D6"/>
              </a:buClr>
            </a:pPr>
            <a:endParaRPr lang="en-US" dirty="0"/>
          </a:p>
          <a:p>
            <a:pPr lvl="1">
              <a:buClr>
                <a:srgbClr val="8AD0D6"/>
              </a:buClr>
            </a:pPr>
            <a:endParaRPr lang="en-US" dirty="0"/>
          </a:p>
          <a:p>
            <a:pPr lvl="1">
              <a:buClr>
                <a:srgbClr val="8AD0D6"/>
              </a:buClr>
            </a:pPr>
            <a:r>
              <a:rPr lang="en-US" dirty="0"/>
              <a:t>Task 3</a:t>
            </a:r>
          </a:p>
          <a:p>
            <a:pPr lvl="1">
              <a:buClr>
                <a:srgbClr val="8AD0D6"/>
              </a:buClr>
            </a:pPr>
            <a:endParaRPr lang="en-US" dirty="0"/>
          </a:p>
        </p:txBody>
      </p:sp>
      <p:graphicFrame>
        <p:nvGraphicFramePr>
          <p:cNvPr id="4" name="Table 4">
            <a:extLst>
              <a:ext uri="{FF2B5EF4-FFF2-40B4-BE49-F238E27FC236}">
                <a16:creationId xmlns:a16="http://schemas.microsoft.com/office/drawing/2014/main" id="{3343082E-2A6A-C566-604D-FEE66E9A3558}"/>
              </a:ext>
            </a:extLst>
          </p:cNvPr>
          <p:cNvGraphicFramePr>
            <a:graphicFrameLocks noGrp="1"/>
          </p:cNvGraphicFramePr>
          <p:nvPr>
            <p:extLst>
              <p:ext uri="{D42A27DB-BD31-4B8C-83A1-F6EECF244321}">
                <p14:modId xmlns:p14="http://schemas.microsoft.com/office/powerpoint/2010/main" val="3037300576"/>
              </p:ext>
            </p:extLst>
          </p:nvPr>
        </p:nvGraphicFramePr>
        <p:xfrm>
          <a:off x="2840181" y="2655454"/>
          <a:ext cx="4777060" cy="3291840"/>
        </p:xfrm>
        <a:graphic>
          <a:graphicData uri="http://schemas.openxmlformats.org/drawingml/2006/table">
            <a:tbl>
              <a:tblPr firstRow="1" bandRow="1">
                <a:tableStyleId>{5C22544A-7EE6-4342-B048-85BDC9FD1C3A}</a:tableStyleId>
              </a:tblPr>
              <a:tblGrid>
                <a:gridCol w="477706">
                  <a:extLst>
                    <a:ext uri="{9D8B030D-6E8A-4147-A177-3AD203B41FA5}">
                      <a16:colId xmlns:a16="http://schemas.microsoft.com/office/drawing/2014/main" val="4188827317"/>
                    </a:ext>
                  </a:extLst>
                </a:gridCol>
                <a:gridCol w="477706">
                  <a:extLst>
                    <a:ext uri="{9D8B030D-6E8A-4147-A177-3AD203B41FA5}">
                      <a16:colId xmlns:a16="http://schemas.microsoft.com/office/drawing/2014/main" val="204053245"/>
                    </a:ext>
                  </a:extLst>
                </a:gridCol>
                <a:gridCol w="477706">
                  <a:extLst>
                    <a:ext uri="{9D8B030D-6E8A-4147-A177-3AD203B41FA5}">
                      <a16:colId xmlns:a16="http://schemas.microsoft.com/office/drawing/2014/main" val="2870201354"/>
                    </a:ext>
                  </a:extLst>
                </a:gridCol>
                <a:gridCol w="477706">
                  <a:extLst>
                    <a:ext uri="{9D8B030D-6E8A-4147-A177-3AD203B41FA5}">
                      <a16:colId xmlns:a16="http://schemas.microsoft.com/office/drawing/2014/main" val="209182920"/>
                    </a:ext>
                  </a:extLst>
                </a:gridCol>
                <a:gridCol w="477706">
                  <a:extLst>
                    <a:ext uri="{9D8B030D-6E8A-4147-A177-3AD203B41FA5}">
                      <a16:colId xmlns:a16="http://schemas.microsoft.com/office/drawing/2014/main" val="675114007"/>
                    </a:ext>
                  </a:extLst>
                </a:gridCol>
                <a:gridCol w="477706">
                  <a:extLst>
                    <a:ext uri="{9D8B030D-6E8A-4147-A177-3AD203B41FA5}">
                      <a16:colId xmlns:a16="http://schemas.microsoft.com/office/drawing/2014/main" val="603819246"/>
                    </a:ext>
                  </a:extLst>
                </a:gridCol>
                <a:gridCol w="477706">
                  <a:extLst>
                    <a:ext uri="{9D8B030D-6E8A-4147-A177-3AD203B41FA5}">
                      <a16:colId xmlns:a16="http://schemas.microsoft.com/office/drawing/2014/main" val="217408571"/>
                    </a:ext>
                  </a:extLst>
                </a:gridCol>
                <a:gridCol w="477706">
                  <a:extLst>
                    <a:ext uri="{9D8B030D-6E8A-4147-A177-3AD203B41FA5}">
                      <a16:colId xmlns:a16="http://schemas.microsoft.com/office/drawing/2014/main" val="3162494977"/>
                    </a:ext>
                  </a:extLst>
                </a:gridCol>
                <a:gridCol w="477706">
                  <a:extLst>
                    <a:ext uri="{9D8B030D-6E8A-4147-A177-3AD203B41FA5}">
                      <a16:colId xmlns:a16="http://schemas.microsoft.com/office/drawing/2014/main" val="4044784915"/>
                    </a:ext>
                  </a:extLst>
                </a:gridCol>
                <a:gridCol w="477706">
                  <a:extLst>
                    <a:ext uri="{9D8B030D-6E8A-4147-A177-3AD203B41FA5}">
                      <a16:colId xmlns:a16="http://schemas.microsoft.com/office/drawing/2014/main" val="2118975449"/>
                    </a:ext>
                  </a:extLst>
                </a:gridCol>
              </a:tblGrid>
              <a:tr h="356634">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446329705"/>
                  </a:ext>
                </a:extLst>
              </a:tr>
              <a:tr h="297195">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050848685"/>
                  </a:ext>
                </a:extLst>
              </a:tr>
              <a:tr h="297195">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556321809"/>
                  </a:ext>
                </a:extLst>
              </a:tr>
              <a:tr h="297195">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extLst>
                  <a:ext uri="{0D108BD9-81ED-4DB2-BD59-A6C34878D82A}">
                    <a16:rowId xmlns:a16="http://schemas.microsoft.com/office/drawing/2014/main" val="2124111230"/>
                  </a:ext>
                </a:extLst>
              </a:tr>
              <a:tr h="297195">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extLst>
                  <a:ext uri="{0D108BD9-81ED-4DB2-BD59-A6C34878D82A}">
                    <a16:rowId xmlns:a16="http://schemas.microsoft.com/office/drawing/2014/main" val="1194151740"/>
                  </a:ext>
                </a:extLst>
              </a:tr>
              <a:tr h="297195">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tc>
                  <a:txBody>
                    <a:bodyPr/>
                    <a:lstStyle/>
                    <a:p>
                      <a:endParaRPr lang="en-US"/>
                    </a:p>
                  </a:txBody>
                  <a:tcPr>
                    <a:solidFill>
                      <a:srgbClr val="0070C0"/>
                    </a:solidFill>
                  </a:tcPr>
                </a:tc>
                <a:extLst>
                  <a:ext uri="{0D108BD9-81ED-4DB2-BD59-A6C34878D82A}">
                    <a16:rowId xmlns:a16="http://schemas.microsoft.com/office/drawing/2014/main" val="3660081636"/>
                  </a:ext>
                </a:extLst>
              </a:tr>
              <a:tr h="297195">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extLst>
                  <a:ext uri="{0D108BD9-81ED-4DB2-BD59-A6C34878D82A}">
                    <a16:rowId xmlns:a16="http://schemas.microsoft.com/office/drawing/2014/main" val="1872002251"/>
                  </a:ext>
                </a:extLst>
              </a:tr>
              <a:tr h="297195">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extLst>
                  <a:ext uri="{0D108BD9-81ED-4DB2-BD59-A6C34878D82A}">
                    <a16:rowId xmlns:a16="http://schemas.microsoft.com/office/drawing/2014/main" val="4206161069"/>
                  </a:ext>
                </a:extLst>
              </a:tr>
              <a:tr h="297195">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tc>
                  <a:txBody>
                    <a:bodyPr/>
                    <a:lstStyle/>
                    <a:p>
                      <a:pPr lvl="0">
                        <a:buNone/>
                      </a:pPr>
                      <a:endParaRPr lang="en-US" dirty="0"/>
                    </a:p>
                  </a:txBody>
                  <a:tcPr>
                    <a:solidFill>
                      <a:srgbClr val="00B050"/>
                    </a:solidFill>
                  </a:tcPr>
                </a:tc>
                <a:extLst>
                  <a:ext uri="{0D108BD9-81ED-4DB2-BD59-A6C34878D82A}">
                    <a16:rowId xmlns:a16="http://schemas.microsoft.com/office/drawing/2014/main" val="107428913"/>
                  </a:ext>
                </a:extLst>
              </a:tr>
            </a:tbl>
          </a:graphicData>
        </a:graphic>
      </p:graphicFrame>
      <p:graphicFrame>
        <p:nvGraphicFramePr>
          <p:cNvPr id="5" name="Table 5">
            <a:extLst>
              <a:ext uri="{FF2B5EF4-FFF2-40B4-BE49-F238E27FC236}">
                <a16:creationId xmlns:a16="http://schemas.microsoft.com/office/drawing/2014/main" id="{EF9E64CB-173C-9FB2-FE29-338F5435E9E3}"/>
              </a:ext>
            </a:extLst>
          </p:cNvPr>
          <p:cNvGraphicFramePr>
            <a:graphicFrameLocks noGrp="1"/>
          </p:cNvGraphicFramePr>
          <p:nvPr>
            <p:extLst>
              <p:ext uri="{D42A27DB-BD31-4B8C-83A1-F6EECF244321}">
                <p14:modId xmlns:p14="http://schemas.microsoft.com/office/powerpoint/2010/main" val="1847614830"/>
              </p:ext>
            </p:extLst>
          </p:nvPr>
        </p:nvGraphicFramePr>
        <p:xfrm>
          <a:off x="7957589" y="2650467"/>
          <a:ext cx="490865" cy="3337559"/>
        </p:xfrm>
        <a:graphic>
          <a:graphicData uri="http://schemas.openxmlformats.org/drawingml/2006/table">
            <a:tbl>
              <a:tblPr firstRow="1" bandRow="1">
                <a:tableStyleId>{5C22544A-7EE6-4342-B048-85BDC9FD1C3A}</a:tableStyleId>
              </a:tblPr>
              <a:tblGrid>
                <a:gridCol w="490865">
                  <a:extLst>
                    <a:ext uri="{9D8B030D-6E8A-4147-A177-3AD203B41FA5}">
                      <a16:colId xmlns:a16="http://schemas.microsoft.com/office/drawing/2014/main" val="2368214204"/>
                    </a:ext>
                  </a:extLst>
                </a:gridCol>
              </a:tblGrid>
              <a:tr h="370840">
                <a:tc>
                  <a:txBody>
                    <a:bodyPr/>
                    <a:lstStyle/>
                    <a:p>
                      <a:pPr lvl="0">
                        <a:buNone/>
                      </a:pPr>
                      <a:endParaRPr lang="en-US" sz="1800" b="0" i="0" u="none" strike="noStrike" noProof="0">
                        <a:latin typeface="Century Gothic"/>
                      </a:endParaRPr>
                    </a:p>
                  </a:txBody>
                  <a:tcPr>
                    <a:solidFill>
                      <a:srgbClr val="C00000"/>
                    </a:solidFill>
                  </a:tcPr>
                </a:tc>
                <a:extLst>
                  <a:ext uri="{0D108BD9-81ED-4DB2-BD59-A6C34878D82A}">
                    <a16:rowId xmlns:a16="http://schemas.microsoft.com/office/drawing/2014/main" val="2741494854"/>
                  </a:ext>
                </a:extLst>
              </a:tr>
              <a:tr h="370840">
                <a:tc>
                  <a:txBody>
                    <a:bodyPr/>
                    <a:lstStyle/>
                    <a:p>
                      <a:endParaRPr lang="en-US"/>
                    </a:p>
                  </a:txBody>
                  <a:tcPr>
                    <a:solidFill>
                      <a:srgbClr val="C00000"/>
                    </a:solidFill>
                  </a:tcPr>
                </a:tc>
                <a:extLst>
                  <a:ext uri="{0D108BD9-81ED-4DB2-BD59-A6C34878D82A}">
                    <a16:rowId xmlns:a16="http://schemas.microsoft.com/office/drawing/2014/main" val="1431097773"/>
                  </a:ext>
                </a:extLst>
              </a:tr>
              <a:tr h="370839">
                <a:tc>
                  <a:txBody>
                    <a:bodyPr/>
                    <a:lstStyle/>
                    <a:p>
                      <a:pPr lvl="0">
                        <a:buNone/>
                      </a:pPr>
                      <a:endParaRPr lang="en-US" dirty="0"/>
                    </a:p>
                  </a:txBody>
                  <a:tcPr>
                    <a:solidFill>
                      <a:srgbClr val="C00000"/>
                    </a:solidFill>
                  </a:tcPr>
                </a:tc>
                <a:extLst>
                  <a:ext uri="{0D108BD9-81ED-4DB2-BD59-A6C34878D82A}">
                    <a16:rowId xmlns:a16="http://schemas.microsoft.com/office/drawing/2014/main" val="1835703252"/>
                  </a:ext>
                </a:extLst>
              </a:tr>
              <a:tr h="370840">
                <a:tc>
                  <a:txBody>
                    <a:bodyPr/>
                    <a:lstStyle/>
                    <a:p>
                      <a:endParaRPr lang="en-US"/>
                    </a:p>
                  </a:txBody>
                  <a:tcPr>
                    <a:solidFill>
                      <a:srgbClr val="0070C0"/>
                    </a:solidFill>
                  </a:tcPr>
                </a:tc>
                <a:extLst>
                  <a:ext uri="{0D108BD9-81ED-4DB2-BD59-A6C34878D82A}">
                    <a16:rowId xmlns:a16="http://schemas.microsoft.com/office/drawing/2014/main" val="1040990170"/>
                  </a:ext>
                </a:extLst>
              </a:tr>
              <a:tr h="370840">
                <a:tc>
                  <a:txBody>
                    <a:bodyPr/>
                    <a:lstStyle/>
                    <a:p>
                      <a:endParaRPr lang="en-US"/>
                    </a:p>
                  </a:txBody>
                  <a:tcPr>
                    <a:solidFill>
                      <a:srgbClr val="0070C0"/>
                    </a:solidFill>
                  </a:tcPr>
                </a:tc>
                <a:extLst>
                  <a:ext uri="{0D108BD9-81ED-4DB2-BD59-A6C34878D82A}">
                    <a16:rowId xmlns:a16="http://schemas.microsoft.com/office/drawing/2014/main" val="2820829046"/>
                  </a:ext>
                </a:extLst>
              </a:tr>
              <a:tr h="370840">
                <a:tc>
                  <a:txBody>
                    <a:bodyPr/>
                    <a:lstStyle/>
                    <a:p>
                      <a:endParaRPr lang="en-US"/>
                    </a:p>
                  </a:txBody>
                  <a:tcPr>
                    <a:solidFill>
                      <a:srgbClr val="0070C0"/>
                    </a:solidFill>
                  </a:tcPr>
                </a:tc>
                <a:extLst>
                  <a:ext uri="{0D108BD9-81ED-4DB2-BD59-A6C34878D82A}">
                    <a16:rowId xmlns:a16="http://schemas.microsoft.com/office/drawing/2014/main" val="467900026"/>
                  </a:ext>
                </a:extLst>
              </a:tr>
              <a:tr h="370840">
                <a:tc>
                  <a:txBody>
                    <a:bodyPr/>
                    <a:lstStyle/>
                    <a:p>
                      <a:endParaRPr lang="en-US"/>
                    </a:p>
                  </a:txBody>
                  <a:tcPr>
                    <a:solidFill>
                      <a:srgbClr val="00B050"/>
                    </a:solidFill>
                  </a:tcPr>
                </a:tc>
                <a:extLst>
                  <a:ext uri="{0D108BD9-81ED-4DB2-BD59-A6C34878D82A}">
                    <a16:rowId xmlns:a16="http://schemas.microsoft.com/office/drawing/2014/main" val="3242164454"/>
                  </a:ext>
                </a:extLst>
              </a:tr>
              <a:tr h="370840">
                <a:tc>
                  <a:txBody>
                    <a:bodyPr/>
                    <a:lstStyle/>
                    <a:p>
                      <a:endParaRPr lang="en-US"/>
                    </a:p>
                  </a:txBody>
                  <a:tcPr>
                    <a:solidFill>
                      <a:srgbClr val="00B050"/>
                    </a:solidFill>
                  </a:tcPr>
                </a:tc>
                <a:extLst>
                  <a:ext uri="{0D108BD9-81ED-4DB2-BD59-A6C34878D82A}">
                    <a16:rowId xmlns:a16="http://schemas.microsoft.com/office/drawing/2014/main" val="3506347870"/>
                  </a:ext>
                </a:extLst>
              </a:tr>
              <a:tr h="370840">
                <a:tc>
                  <a:txBody>
                    <a:bodyPr/>
                    <a:lstStyle/>
                    <a:p>
                      <a:endParaRPr lang="en-US"/>
                    </a:p>
                  </a:txBody>
                  <a:tcPr>
                    <a:solidFill>
                      <a:srgbClr val="00B050"/>
                    </a:solidFill>
                  </a:tcPr>
                </a:tc>
                <a:extLst>
                  <a:ext uri="{0D108BD9-81ED-4DB2-BD59-A6C34878D82A}">
                    <a16:rowId xmlns:a16="http://schemas.microsoft.com/office/drawing/2014/main" val="23558538"/>
                  </a:ext>
                </a:extLst>
              </a:tr>
            </a:tbl>
          </a:graphicData>
        </a:graphic>
      </p:graphicFrame>
      <p:graphicFrame>
        <p:nvGraphicFramePr>
          <p:cNvPr id="6" name="Table 5">
            <a:extLst>
              <a:ext uri="{FF2B5EF4-FFF2-40B4-BE49-F238E27FC236}">
                <a16:creationId xmlns:a16="http://schemas.microsoft.com/office/drawing/2014/main" id="{8E924D14-6AC1-BADD-5252-3DA8DF6CCA31}"/>
              </a:ext>
            </a:extLst>
          </p:cNvPr>
          <p:cNvGraphicFramePr>
            <a:graphicFrameLocks noGrp="1"/>
          </p:cNvGraphicFramePr>
          <p:nvPr>
            <p:extLst>
              <p:ext uri="{D42A27DB-BD31-4B8C-83A1-F6EECF244321}">
                <p14:modId xmlns:p14="http://schemas.microsoft.com/office/powerpoint/2010/main" val="3452134627"/>
              </p:ext>
            </p:extLst>
          </p:nvPr>
        </p:nvGraphicFramePr>
        <p:xfrm>
          <a:off x="9400770" y="2673557"/>
          <a:ext cx="490865" cy="3337559"/>
        </p:xfrm>
        <a:graphic>
          <a:graphicData uri="http://schemas.openxmlformats.org/drawingml/2006/table">
            <a:tbl>
              <a:tblPr firstRow="1" bandRow="1">
                <a:tableStyleId>{5C22544A-7EE6-4342-B048-85BDC9FD1C3A}</a:tableStyleId>
              </a:tblPr>
              <a:tblGrid>
                <a:gridCol w="490865">
                  <a:extLst>
                    <a:ext uri="{9D8B030D-6E8A-4147-A177-3AD203B41FA5}">
                      <a16:colId xmlns:a16="http://schemas.microsoft.com/office/drawing/2014/main" val="2368214204"/>
                    </a:ext>
                  </a:extLst>
                </a:gridCol>
              </a:tblGrid>
              <a:tr h="370840">
                <a:tc>
                  <a:txBody>
                    <a:bodyPr/>
                    <a:lstStyle/>
                    <a:p>
                      <a:pPr lvl="0">
                        <a:buNone/>
                      </a:pPr>
                      <a:endParaRPr lang="en-US" sz="1800" b="0" i="0" u="none" strike="noStrike" noProof="0">
                        <a:latin typeface="Century Gothic"/>
                      </a:endParaRPr>
                    </a:p>
                  </a:txBody>
                  <a:tcPr>
                    <a:solidFill>
                      <a:srgbClr val="C00000"/>
                    </a:solidFill>
                  </a:tcPr>
                </a:tc>
                <a:extLst>
                  <a:ext uri="{0D108BD9-81ED-4DB2-BD59-A6C34878D82A}">
                    <a16:rowId xmlns:a16="http://schemas.microsoft.com/office/drawing/2014/main" val="2741494854"/>
                  </a:ext>
                </a:extLst>
              </a:tr>
              <a:tr h="370840">
                <a:tc>
                  <a:txBody>
                    <a:bodyPr/>
                    <a:lstStyle/>
                    <a:p>
                      <a:endParaRPr lang="en-US"/>
                    </a:p>
                  </a:txBody>
                  <a:tcPr>
                    <a:solidFill>
                      <a:srgbClr val="C00000"/>
                    </a:solidFill>
                  </a:tcPr>
                </a:tc>
                <a:extLst>
                  <a:ext uri="{0D108BD9-81ED-4DB2-BD59-A6C34878D82A}">
                    <a16:rowId xmlns:a16="http://schemas.microsoft.com/office/drawing/2014/main" val="1431097773"/>
                  </a:ext>
                </a:extLst>
              </a:tr>
              <a:tr h="370839">
                <a:tc>
                  <a:txBody>
                    <a:bodyPr/>
                    <a:lstStyle/>
                    <a:p>
                      <a:pPr lvl="0">
                        <a:buNone/>
                      </a:pPr>
                      <a:endParaRPr lang="en-US" dirty="0"/>
                    </a:p>
                  </a:txBody>
                  <a:tcPr>
                    <a:solidFill>
                      <a:srgbClr val="C00000"/>
                    </a:solidFill>
                  </a:tcPr>
                </a:tc>
                <a:extLst>
                  <a:ext uri="{0D108BD9-81ED-4DB2-BD59-A6C34878D82A}">
                    <a16:rowId xmlns:a16="http://schemas.microsoft.com/office/drawing/2014/main" val="1835703252"/>
                  </a:ext>
                </a:extLst>
              </a:tr>
              <a:tr h="370840">
                <a:tc>
                  <a:txBody>
                    <a:bodyPr/>
                    <a:lstStyle/>
                    <a:p>
                      <a:endParaRPr lang="en-US"/>
                    </a:p>
                  </a:txBody>
                  <a:tcPr>
                    <a:solidFill>
                      <a:srgbClr val="0070C0"/>
                    </a:solidFill>
                  </a:tcPr>
                </a:tc>
                <a:extLst>
                  <a:ext uri="{0D108BD9-81ED-4DB2-BD59-A6C34878D82A}">
                    <a16:rowId xmlns:a16="http://schemas.microsoft.com/office/drawing/2014/main" val="1040990170"/>
                  </a:ext>
                </a:extLst>
              </a:tr>
              <a:tr h="370840">
                <a:tc>
                  <a:txBody>
                    <a:bodyPr/>
                    <a:lstStyle/>
                    <a:p>
                      <a:endParaRPr lang="en-US"/>
                    </a:p>
                  </a:txBody>
                  <a:tcPr>
                    <a:solidFill>
                      <a:srgbClr val="0070C0"/>
                    </a:solidFill>
                  </a:tcPr>
                </a:tc>
                <a:extLst>
                  <a:ext uri="{0D108BD9-81ED-4DB2-BD59-A6C34878D82A}">
                    <a16:rowId xmlns:a16="http://schemas.microsoft.com/office/drawing/2014/main" val="2820829046"/>
                  </a:ext>
                </a:extLst>
              </a:tr>
              <a:tr h="370840">
                <a:tc>
                  <a:txBody>
                    <a:bodyPr/>
                    <a:lstStyle/>
                    <a:p>
                      <a:endParaRPr lang="en-US"/>
                    </a:p>
                  </a:txBody>
                  <a:tcPr>
                    <a:solidFill>
                      <a:srgbClr val="0070C0"/>
                    </a:solidFill>
                  </a:tcPr>
                </a:tc>
                <a:extLst>
                  <a:ext uri="{0D108BD9-81ED-4DB2-BD59-A6C34878D82A}">
                    <a16:rowId xmlns:a16="http://schemas.microsoft.com/office/drawing/2014/main" val="467900026"/>
                  </a:ext>
                </a:extLst>
              </a:tr>
              <a:tr h="370840">
                <a:tc>
                  <a:txBody>
                    <a:bodyPr/>
                    <a:lstStyle/>
                    <a:p>
                      <a:endParaRPr lang="en-US"/>
                    </a:p>
                  </a:txBody>
                  <a:tcPr>
                    <a:solidFill>
                      <a:srgbClr val="00B050"/>
                    </a:solidFill>
                  </a:tcPr>
                </a:tc>
                <a:extLst>
                  <a:ext uri="{0D108BD9-81ED-4DB2-BD59-A6C34878D82A}">
                    <a16:rowId xmlns:a16="http://schemas.microsoft.com/office/drawing/2014/main" val="3242164454"/>
                  </a:ext>
                </a:extLst>
              </a:tr>
              <a:tr h="370840">
                <a:tc>
                  <a:txBody>
                    <a:bodyPr/>
                    <a:lstStyle/>
                    <a:p>
                      <a:endParaRPr lang="en-US"/>
                    </a:p>
                  </a:txBody>
                  <a:tcPr>
                    <a:solidFill>
                      <a:srgbClr val="00B050"/>
                    </a:solidFill>
                  </a:tcPr>
                </a:tc>
                <a:extLst>
                  <a:ext uri="{0D108BD9-81ED-4DB2-BD59-A6C34878D82A}">
                    <a16:rowId xmlns:a16="http://schemas.microsoft.com/office/drawing/2014/main" val="3506347870"/>
                  </a:ext>
                </a:extLst>
              </a:tr>
              <a:tr h="370840">
                <a:tc>
                  <a:txBody>
                    <a:bodyPr/>
                    <a:lstStyle/>
                    <a:p>
                      <a:endParaRPr lang="en-US"/>
                    </a:p>
                  </a:txBody>
                  <a:tcPr>
                    <a:solidFill>
                      <a:srgbClr val="00B050"/>
                    </a:solidFill>
                  </a:tcPr>
                </a:tc>
                <a:extLst>
                  <a:ext uri="{0D108BD9-81ED-4DB2-BD59-A6C34878D82A}">
                    <a16:rowId xmlns:a16="http://schemas.microsoft.com/office/drawing/2014/main" val="23558538"/>
                  </a:ext>
                </a:extLst>
              </a:tr>
            </a:tbl>
          </a:graphicData>
        </a:graphic>
      </p:graphicFrame>
      <p:sp>
        <p:nvSpPr>
          <p:cNvPr id="7" name="TextBox 6">
            <a:extLst>
              <a:ext uri="{FF2B5EF4-FFF2-40B4-BE49-F238E27FC236}">
                <a16:creationId xmlns:a16="http://schemas.microsoft.com/office/drawing/2014/main" id="{E31D570D-0DE2-FEEB-D613-145DA10EC12D}"/>
              </a:ext>
            </a:extLst>
          </p:cNvPr>
          <p:cNvSpPr txBox="1"/>
          <p:nvPr/>
        </p:nvSpPr>
        <p:spPr>
          <a:xfrm>
            <a:off x="7169726" y="2225386"/>
            <a:ext cx="2886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x         =          b</a:t>
            </a:r>
          </a:p>
        </p:txBody>
      </p:sp>
      <p:sp>
        <p:nvSpPr>
          <p:cNvPr id="8" name="TextBox 7">
            <a:extLst>
              <a:ext uri="{FF2B5EF4-FFF2-40B4-BE49-F238E27FC236}">
                <a16:creationId xmlns:a16="http://schemas.microsoft.com/office/drawing/2014/main" id="{0985B231-8F88-E2B6-B1E5-CAAAFD21AF19}"/>
              </a:ext>
            </a:extLst>
          </p:cNvPr>
          <p:cNvSpPr txBox="1"/>
          <p:nvPr/>
        </p:nvSpPr>
        <p:spPr>
          <a:xfrm>
            <a:off x="8803409" y="4153477"/>
            <a:ext cx="533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p>
        </p:txBody>
      </p:sp>
    </p:spTree>
    <p:extLst>
      <p:ext uri="{BB962C8B-B14F-4D97-AF65-F5344CB8AC3E}">
        <p14:creationId xmlns:p14="http://schemas.microsoft.com/office/powerpoint/2010/main" val="425834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503C-23F2-B067-D214-4C53490948F7}"/>
              </a:ext>
            </a:extLst>
          </p:cNvPr>
          <p:cNvSpPr>
            <a:spLocks noGrp="1"/>
          </p:cNvSpPr>
          <p:nvPr>
            <p:ph type="title"/>
          </p:nvPr>
        </p:nvSpPr>
        <p:spPr/>
        <p:txBody>
          <a:bodyPr/>
          <a:lstStyle/>
          <a:p>
            <a:r>
              <a:rPr lang="en-US" dirty="0" err="1"/>
              <a:t>Pthread</a:t>
            </a:r>
            <a:r>
              <a:rPr lang="en-US" dirty="0"/>
              <a:t> Jacobi</a:t>
            </a:r>
          </a:p>
        </p:txBody>
      </p:sp>
      <p:pic>
        <p:nvPicPr>
          <p:cNvPr id="5" name="Picture 5" descr="Text, letter&#10;&#10;Description automatically generated">
            <a:extLst>
              <a:ext uri="{FF2B5EF4-FFF2-40B4-BE49-F238E27FC236}">
                <a16:creationId xmlns:a16="http://schemas.microsoft.com/office/drawing/2014/main" id="{EA075DC6-64F8-689F-06C1-F14C33E4CD0A}"/>
              </a:ext>
            </a:extLst>
          </p:cNvPr>
          <p:cNvPicPr>
            <a:picLocks noGrp="1" noChangeAspect="1"/>
          </p:cNvPicPr>
          <p:nvPr>
            <p:ph sz="half" idx="1"/>
          </p:nvPr>
        </p:nvPicPr>
        <p:blipFill>
          <a:blip r:embed="rId2"/>
          <a:stretch>
            <a:fillRect/>
          </a:stretch>
        </p:blipFill>
        <p:spPr>
          <a:xfrm>
            <a:off x="858899" y="1435333"/>
            <a:ext cx="10477959" cy="4612359"/>
          </a:xfrm>
        </p:spPr>
      </p:pic>
    </p:spTree>
    <p:extLst>
      <p:ext uri="{BB962C8B-B14F-4D97-AF65-F5344CB8AC3E}">
        <p14:creationId xmlns:p14="http://schemas.microsoft.com/office/powerpoint/2010/main" val="171542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28B6-0DFC-8E81-1ACD-ECC4777EFD3C}"/>
              </a:ext>
            </a:extLst>
          </p:cNvPr>
          <p:cNvSpPr>
            <a:spLocks noGrp="1"/>
          </p:cNvSpPr>
          <p:nvPr>
            <p:ph type="title"/>
          </p:nvPr>
        </p:nvSpPr>
        <p:spPr/>
        <p:txBody>
          <a:bodyPr/>
          <a:lstStyle/>
          <a:p>
            <a:r>
              <a:rPr lang="en-US" dirty="0" err="1"/>
              <a:t>Pthread</a:t>
            </a:r>
            <a:r>
              <a:rPr lang="en-US" dirty="0"/>
              <a:t> Jacobi</a:t>
            </a:r>
          </a:p>
        </p:txBody>
      </p:sp>
      <p:pic>
        <p:nvPicPr>
          <p:cNvPr id="5" name="Picture 5" descr="Text, letter&#10;&#10;Description automatically generated">
            <a:extLst>
              <a:ext uri="{FF2B5EF4-FFF2-40B4-BE49-F238E27FC236}">
                <a16:creationId xmlns:a16="http://schemas.microsoft.com/office/drawing/2014/main" id="{8ACDEA4A-7F09-BB10-AC0E-272EEA5C851E}"/>
              </a:ext>
            </a:extLst>
          </p:cNvPr>
          <p:cNvPicPr>
            <a:picLocks noGrp="1" noChangeAspect="1"/>
          </p:cNvPicPr>
          <p:nvPr>
            <p:ph sz="half" idx="1"/>
          </p:nvPr>
        </p:nvPicPr>
        <p:blipFill>
          <a:blip r:embed="rId2"/>
          <a:stretch>
            <a:fillRect/>
          </a:stretch>
        </p:blipFill>
        <p:spPr>
          <a:xfrm>
            <a:off x="378744" y="1505205"/>
            <a:ext cx="4752795" cy="5263371"/>
          </a:xfrm>
        </p:spPr>
      </p:pic>
      <p:pic>
        <p:nvPicPr>
          <p:cNvPr id="6" name="Picture 6" descr="Text, letter&#10;&#10;Description automatically generated">
            <a:extLst>
              <a:ext uri="{FF2B5EF4-FFF2-40B4-BE49-F238E27FC236}">
                <a16:creationId xmlns:a16="http://schemas.microsoft.com/office/drawing/2014/main" id="{08CC2F0C-1455-2190-993A-881ADE61AEA3}"/>
              </a:ext>
            </a:extLst>
          </p:cNvPr>
          <p:cNvPicPr>
            <a:picLocks noGrp="1" noChangeAspect="1"/>
          </p:cNvPicPr>
          <p:nvPr>
            <p:ph sz="half" idx="2"/>
          </p:nvPr>
        </p:nvPicPr>
        <p:blipFill>
          <a:blip r:embed="rId3"/>
          <a:stretch>
            <a:fillRect/>
          </a:stretch>
        </p:blipFill>
        <p:spPr>
          <a:xfrm>
            <a:off x="5194418" y="2237466"/>
            <a:ext cx="6926755" cy="3693723"/>
          </a:xfrm>
        </p:spPr>
      </p:pic>
    </p:spTree>
    <p:extLst>
      <p:ext uri="{BB962C8B-B14F-4D97-AF65-F5344CB8AC3E}">
        <p14:creationId xmlns:p14="http://schemas.microsoft.com/office/powerpoint/2010/main" val="142937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1DD8C-280E-3B32-DA9A-FFB7A3CA2CF7}"/>
              </a:ext>
            </a:extLst>
          </p:cNvPr>
          <p:cNvSpPr>
            <a:spLocks noGrp="1"/>
          </p:cNvSpPr>
          <p:nvPr>
            <p:ph type="title"/>
          </p:nvPr>
        </p:nvSpPr>
        <p:spPr>
          <a:xfrm>
            <a:off x="648930" y="629266"/>
            <a:ext cx="6188190" cy="1622321"/>
          </a:xfrm>
        </p:spPr>
        <p:txBody>
          <a:bodyPr>
            <a:normAutofit/>
          </a:bodyPr>
          <a:lstStyle/>
          <a:p>
            <a:r>
              <a:rPr lang="en-US">
                <a:solidFill>
                  <a:srgbClr val="EBEBEB"/>
                </a:solidFill>
              </a:rPr>
              <a:t>Abstract</a:t>
            </a:r>
          </a:p>
        </p:txBody>
      </p:sp>
      <p:sp>
        <p:nvSpPr>
          <p:cNvPr id="3" name="Content Placeholder 2">
            <a:extLst>
              <a:ext uri="{FF2B5EF4-FFF2-40B4-BE49-F238E27FC236}">
                <a16:creationId xmlns:a16="http://schemas.microsoft.com/office/drawing/2014/main" id="{5F3F6A50-C368-DBA7-4CB2-8531DDCD5FC0}"/>
              </a:ext>
            </a:extLst>
          </p:cNvPr>
          <p:cNvSpPr>
            <a:spLocks noGrp="1"/>
          </p:cNvSpPr>
          <p:nvPr>
            <p:ph idx="1"/>
          </p:nvPr>
        </p:nvSpPr>
        <p:spPr>
          <a:xfrm>
            <a:off x="648930" y="2438400"/>
            <a:ext cx="6188189" cy="3785419"/>
          </a:xfrm>
        </p:spPr>
        <p:txBody>
          <a:bodyPr vert="horz" lIns="91440" tIns="45720" rIns="91440" bIns="45720" rtlCol="0" anchor="t">
            <a:normAutofit/>
          </a:bodyPr>
          <a:lstStyle/>
          <a:p>
            <a:pPr>
              <a:lnSpc>
                <a:spcPct val="90000"/>
              </a:lnSpc>
            </a:pPr>
            <a:r>
              <a:rPr lang="en-US" sz="1700" dirty="0">
                <a:solidFill>
                  <a:srgbClr val="FFFFFF"/>
                </a:solidFill>
              </a:rPr>
              <a:t>Linear algebra is a branch of mathematics dealing with vectors and matrices. </a:t>
            </a:r>
            <a:endParaRPr lang="en-US"/>
          </a:p>
          <a:p>
            <a:pPr>
              <a:lnSpc>
                <a:spcPct val="90000"/>
              </a:lnSpc>
              <a:buClr>
                <a:srgbClr val="8AD0D6"/>
              </a:buClr>
            </a:pPr>
            <a:endParaRPr lang="en-US" sz="1700" dirty="0">
              <a:solidFill>
                <a:srgbClr val="FFFFFF"/>
              </a:solidFill>
            </a:endParaRPr>
          </a:p>
          <a:p>
            <a:pPr>
              <a:lnSpc>
                <a:spcPct val="90000"/>
              </a:lnSpc>
              <a:buClr>
                <a:srgbClr val="8AD0D6"/>
              </a:buClr>
            </a:pPr>
            <a:r>
              <a:rPr lang="en-US" sz="1700" dirty="0">
                <a:solidFill>
                  <a:srgbClr val="FFFFFF"/>
                </a:solidFill>
              </a:rPr>
              <a:t>The goal of our project is to solve a system of linear equations using parallel methods to introduce better speed and efficiency for applied problems in the linear algebra space. </a:t>
            </a:r>
            <a:endParaRPr lang="en-US"/>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D8C1BF5D-10EB-6549-6882-52CC8A6AC1EA}"/>
              </a:ext>
            </a:extLst>
          </p:cNvPr>
          <p:cNvPicPr>
            <a:picLocks noChangeAspect="1"/>
          </p:cNvPicPr>
          <p:nvPr/>
        </p:nvPicPr>
        <p:blipFill rotWithShape="1">
          <a:blip r:embed="rId4"/>
          <a:srcRect l="17485" r="29750" b="-10"/>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061238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303C-0F03-A17B-F400-4A017CA0CB74}"/>
              </a:ext>
            </a:extLst>
          </p:cNvPr>
          <p:cNvSpPr>
            <a:spLocks noGrp="1"/>
          </p:cNvSpPr>
          <p:nvPr>
            <p:ph type="title"/>
          </p:nvPr>
        </p:nvSpPr>
        <p:spPr/>
        <p:txBody>
          <a:bodyPr/>
          <a:lstStyle/>
          <a:p>
            <a:r>
              <a:rPr lang="en-US" dirty="0"/>
              <a:t>OpenMP Jacobi</a:t>
            </a:r>
          </a:p>
        </p:txBody>
      </p:sp>
      <p:pic>
        <p:nvPicPr>
          <p:cNvPr id="4" name="Picture 4" descr="Text&#10;&#10;Description automatically generated">
            <a:extLst>
              <a:ext uri="{FF2B5EF4-FFF2-40B4-BE49-F238E27FC236}">
                <a16:creationId xmlns:a16="http://schemas.microsoft.com/office/drawing/2014/main" id="{1F562704-934F-3E25-FBF7-2C95603E9B8C}"/>
              </a:ext>
            </a:extLst>
          </p:cNvPr>
          <p:cNvPicPr>
            <a:picLocks noGrp="1" noChangeAspect="1"/>
          </p:cNvPicPr>
          <p:nvPr>
            <p:ph idx="1"/>
          </p:nvPr>
        </p:nvPicPr>
        <p:blipFill>
          <a:blip r:embed="rId2"/>
          <a:stretch>
            <a:fillRect/>
          </a:stretch>
        </p:blipFill>
        <p:spPr>
          <a:xfrm>
            <a:off x="461446" y="1161522"/>
            <a:ext cx="5888310" cy="5518197"/>
          </a:xfrm>
        </p:spPr>
      </p:pic>
      <p:pic>
        <p:nvPicPr>
          <p:cNvPr id="5" name="Picture 5" descr="Text&#10;&#10;Description automatically generated">
            <a:extLst>
              <a:ext uri="{FF2B5EF4-FFF2-40B4-BE49-F238E27FC236}">
                <a16:creationId xmlns:a16="http://schemas.microsoft.com/office/drawing/2014/main" id="{4ED15286-985D-C5B7-B027-7FBC5E3BA8C4}"/>
              </a:ext>
            </a:extLst>
          </p:cNvPr>
          <p:cNvPicPr>
            <a:picLocks noChangeAspect="1"/>
          </p:cNvPicPr>
          <p:nvPr/>
        </p:nvPicPr>
        <p:blipFill>
          <a:blip r:embed="rId3"/>
          <a:stretch>
            <a:fillRect/>
          </a:stretch>
        </p:blipFill>
        <p:spPr>
          <a:xfrm>
            <a:off x="6349042" y="1464567"/>
            <a:ext cx="5805577" cy="4906523"/>
          </a:xfrm>
          <a:prstGeom prst="rect">
            <a:avLst/>
          </a:prstGeom>
        </p:spPr>
      </p:pic>
    </p:spTree>
    <p:extLst>
      <p:ext uri="{BB962C8B-B14F-4D97-AF65-F5344CB8AC3E}">
        <p14:creationId xmlns:p14="http://schemas.microsoft.com/office/powerpoint/2010/main" val="353029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5726-5CE6-50D9-C55C-85CE6D3B9168}"/>
              </a:ext>
            </a:extLst>
          </p:cNvPr>
          <p:cNvSpPr>
            <a:spLocks noGrp="1"/>
          </p:cNvSpPr>
          <p:nvPr>
            <p:ph type="title"/>
          </p:nvPr>
        </p:nvSpPr>
        <p:spPr/>
        <p:txBody>
          <a:bodyPr/>
          <a:lstStyle/>
          <a:p>
            <a:r>
              <a:rPr lang="en-US" dirty="0"/>
              <a:t>MPI Jacobi</a:t>
            </a:r>
          </a:p>
        </p:txBody>
      </p:sp>
      <p:pic>
        <p:nvPicPr>
          <p:cNvPr id="4" name="Picture 4" descr="Text&#10;&#10;Description automatically generated">
            <a:extLst>
              <a:ext uri="{FF2B5EF4-FFF2-40B4-BE49-F238E27FC236}">
                <a16:creationId xmlns:a16="http://schemas.microsoft.com/office/drawing/2014/main" id="{BDA80CC0-B0E6-0BBF-1DF1-20535FE63BCF}"/>
              </a:ext>
            </a:extLst>
          </p:cNvPr>
          <p:cNvPicPr>
            <a:picLocks noGrp="1" noChangeAspect="1"/>
          </p:cNvPicPr>
          <p:nvPr>
            <p:ph idx="1"/>
          </p:nvPr>
        </p:nvPicPr>
        <p:blipFill>
          <a:blip r:embed="rId2"/>
          <a:stretch>
            <a:fillRect/>
          </a:stretch>
        </p:blipFill>
        <p:spPr>
          <a:xfrm>
            <a:off x="477165" y="1664729"/>
            <a:ext cx="5138005" cy="4195481"/>
          </a:xfrm>
        </p:spPr>
      </p:pic>
      <p:pic>
        <p:nvPicPr>
          <p:cNvPr id="5" name="Picture 5" descr="Text, letter&#10;&#10;Description automatically generated">
            <a:extLst>
              <a:ext uri="{FF2B5EF4-FFF2-40B4-BE49-F238E27FC236}">
                <a16:creationId xmlns:a16="http://schemas.microsoft.com/office/drawing/2014/main" id="{95AE34FD-94DF-8F77-196F-857533598F3F}"/>
              </a:ext>
            </a:extLst>
          </p:cNvPr>
          <p:cNvPicPr>
            <a:picLocks noChangeAspect="1"/>
          </p:cNvPicPr>
          <p:nvPr/>
        </p:nvPicPr>
        <p:blipFill>
          <a:blip r:embed="rId3"/>
          <a:stretch>
            <a:fillRect/>
          </a:stretch>
        </p:blipFill>
        <p:spPr>
          <a:xfrm>
            <a:off x="5630173" y="2058663"/>
            <a:ext cx="6567576" cy="3243881"/>
          </a:xfrm>
          <a:prstGeom prst="rect">
            <a:avLst/>
          </a:prstGeom>
        </p:spPr>
      </p:pic>
    </p:spTree>
    <p:extLst>
      <p:ext uri="{BB962C8B-B14F-4D97-AF65-F5344CB8AC3E}">
        <p14:creationId xmlns:p14="http://schemas.microsoft.com/office/powerpoint/2010/main" val="54302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A1A8-51A7-5D12-2202-24534408B416}"/>
              </a:ext>
            </a:extLst>
          </p:cNvPr>
          <p:cNvSpPr>
            <a:spLocks noGrp="1"/>
          </p:cNvSpPr>
          <p:nvPr>
            <p:ph type="title"/>
          </p:nvPr>
        </p:nvSpPr>
        <p:spPr/>
        <p:txBody>
          <a:bodyPr/>
          <a:lstStyle/>
          <a:p>
            <a:r>
              <a:rPr lang="en-US" dirty="0"/>
              <a:t>MPI Jacobi</a:t>
            </a:r>
          </a:p>
        </p:txBody>
      </p:sp>
      <p:pic>
        <p:nvPicPr>
          <p:cNvPr id="4" name="Picture 4" descr="Text&#10;&#10;Description automatically generated">
            <a:extLst>
              <a:ext uri="{FF2B5EF4-FFF2-40B4-BE49-F238E27FC236}">
                <a16:creationId xmlns:a16="http://schemas.microsoft.com/office/drawing/2014/main" id="{6E4CFA5E-3DCB-CE70-5D67-6BF44804074E}"/>
              </a:ext>
            </a:extLst>
          </p:cNvPr>
          <p:cNvPicPr>
            <a:picLocks noGrp="1" noChangeAspect="1"/>
          </p:cNvPicPr>
          <p:nvPr>
            <p:ph idx="1"/>
          </p:nvPr>
        </p:nvPicPr>
        <p:blipFill>
          <a:blip r:embed="rId2"/>
          <a:stretch>
            <a:fillRect/>
          </a:stretch>
        </p:blipFill>
        <p:spPr>
          <a:xfrm>
            <a:off x="3049549" y="1161522"/>
            <a:ext cx="6549311" cy="5417556"/>
          </a:xfrm>
        </p:spPr>
      </p:pic>
    </p:spTree>
    <p:extLst>
      <p:ext uri="{BB962C8B-B14F-4D97-AF65-F5344CB8AC3E}">
        <p14:creationId xmlns:p14="http://schemas.microsoft.com/office/powerpoint/2010/main" val="3681738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2ABC-E92A-6EF1-6415-0E02736A2088}"/>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1EEDDA07-6C6D-DD99-99ED-84F6A3B3F445}"/>
              </a:ext>
            </a:extLst>
          </p:cNvPr>
          <p:cNvSpPr>
            <a:spLocks noGrp="1"/>
          </p:cNvSpPr>
          <p:nvPr>
            <p:ph idx="1"/>
          </p:nvPr>
        </p:nvSpPr>
        <p:spPr>
          <a:xfrm>
            <a:off x="1103312" y="1204654"/>
            <a:ext cx="8946541" cy="5043745"/>
          </a:xfrm>
        </p:spPr>
        <p:txBody>
          <a:bodyPr vert="horz" lIns="91440" tIns="45720" rIns="91440" bIns="45720" rtlCol="0" anchor="t">
            <a:normAutofit/>
          </a:bodyPr>
          <a:lstStyle/>
          <a:p>
            <a:r>
              <a:rPr lang="en-US" dirty="0"/>
              <a:t>Reference Matrix:   1000Matrix20.txt     </a:t>
            </a:r>
          </a:p>
          <a:p>
            <a:pPr>
              <a:buClr>
                <a:srgbClr val="8AD0D6"/>
              </a:buClr>
            </a:pPr>
            <a:r>
              <a:rPr lang="en-US" dirty="0"/>
              <a:t>1000x1000 matrix  with random values</a:t>
            </a:r>
          </a:p>
          <a:p>
            <a:pPr>
              <a:buClr>
                <a:srgbClr val="8AD0D6"/>
              </a:buClr>
            </a:pPr>
            <a:r>
              <a:rPr lang="en-US" dirty="0"/>
              <a:t>For each implementation: </a:t>
            </a:r>
            <a:r>
              <a:rPr lang="en-US" dirty="0" err="1"/>
              <a:t>pthread</a:t>
            </a:r>
            <a:r>
              <a:rPr lang="en-US" dirty="0"/>
              <a:t>, </a:t>
            </a:r>
            <a:r>
              <a:rPr lang="en-US" dirty="0" err="1"/>
              <a:t>mpi</a:t>
            </a:r>
            <a:r>
              <a:rPr lang="en-US" dirty="0"/>
              <a:t>, </a:t>
            </a:r>
            <a:r>
              <a:rPr lang="en-US" dirty="0" err="1"/>
              <a:t>openMP</a:t>
            </a:r>
            <a:endParaRPr lang="en-US" dirty="0"/>
          </a:p>
          <a:p>
            <a:pPr>
              <a:buClr>
                <a:srgbClr val="8AD0D6"/>
              </a:buClr>
            </a:pPr>
            <a:r>
              <a:rPr lang="en-US" b="1" dirty="0">
                <a:solidFill>
                  <a:srgbClr val="FF0000"/>
                </a:solidFill>
              </a:rPr>
              <a:t>For each thread number 1,2,4,8 - Graphs are mislabeled 1-4, not 1,2,4,8</a:t>
            </a:r>
          </a:p>
          <a:p>
            <a:pPr>
              <a:buClr>
                <a:srgbClr val="8AD0D6"/>
              </a:buClr>
            </a:pPr>
            <a:r>
              <a:rPr lang="en-US" dirty="0"/>
              <a:t>The program was run using 1000Matrix 20 100 times,</a:t>
            </a:r>
          </a:p>
          <a:p>
            <a:pPr>
              <a:buClr>
                <a:srgbClr val="8AD0D6"/>
              </a:buClr>
            </a:pPr>
            <a:r>
              <a:rPr lang="en-US" dirty="0"/>
              <a:t>So </a:t>
            </a:r>
            <a:r>
              <a:rPr lang="en-US" dirty="0" err="1"/>
              <a:t>Pthread</a:t>
            </a:r>
            <a:r>
              <a:rPr lang="en-US" dirty="0"/>
              <a:t> was run with 1 thread 100 times, 2 thread 100 times 4 thread 100 times 8 thread 100 times. This was done with MPI, and </a:t>
            </a:r>
            <a:r>
              <a:rPr lang="en-US" dirty="0" err="1"/>
              <a:t>openMP</a:t>
            </a:r>
            <a:r>
              <a:rPr lang="en-US" dirty="0"/>
              <a:t>.</a:t>
            </a:r>
          </a:p>
          <a:p>
            <a:pPr>
              <a:buClr>
                <a:srgbClr val="8AD0D6"/>
              </a:buClr>
            </a:pPr>
            <a:r>
              <a:rPr lang="en-US" dirty="0"/>
              <a:t>We recorded the times, and the accuracy and graphed them. </a:t>
            </a:r>
          </a:p>
          <a:p>
            <a:pPr lvl="1">
              <a:buClr>
                <a:srgbClr val="8AD0D6"/>
              </a:buClr>
            </a:pPr>
            <a:r>
              <a:rPr lang="en-US" dirty="0">
                <a:solidFill>
                  <a:schemeClr val="bg1"/>
                </a:solidFill>
              </a:rPr>
              <a:t>For </a:t>
            </a:r>
            <a:r>
              <a:rPr lang="en-US" dirty="0" err="1">
                <a:solidFill>
                  <a:schemeClr val="bg1"/>
                </a:solidFill>
              </a:rPr>
              <a:t>val</a:t>
            </a:r>
            <a:r>
              <a:rPr lang="en-US" dirty="0">
                <a:solidFill>
                  <a:schemeClr val="bg1"/>
                </a:solidFill>
              </a:rPr>
              <a:t> in 1 2 4 8; do ((x=0; x&lt;100; x++)); do ./</a:t>
            </a:r>
            <a:r>
              <a:rPr lang="en-US" dirty="0" err="1">
                <a:solidFill>
                  <a:schemeClr val="bg1"/>
                </a:solidFill>
              </a:rPr>
              <a:t>openMP</a:t>
            </a:r>
            <a:r>
              <a:rPr lang="en-US" dirty="0">
                <a:solidFill>
                  <a:schemeClr val="bg1"/>
                </a:solidFill>
              </a:rPr>
              <a:t> ${</a:t>
            </a:r>
            <a:r>
              <a:rPr lang="en-US" dirty="0" err="1">
                <a:solidFill>
                  <a:schemeClr val="bg1"/>
                </a:solidFill>
              </a:rPr>
              <a:t>val</a:t>
            </a:r>
            <a:r>
              <a:rPr lang="en-US" dirty="0">
                <a:solidFill>
                  <a:schemeClr val="bg1"/>
                </a:solidFill>
              </a:rPr>
              <a:t>} 1000Matrix20.txt &gt;&gt; </a:t>
            </a:r>
            <a:r>
              <a:rPr lang="en-US" dirty="0" err="1">
                <a:solidFill>
                  <a:schemeClr val="bg1"/>
                </a:solidFill>
              </a:rPr>
              <a:t>mpi</a:t>
            </a:r>
            <a:r>
              <a:rPr lang="en-US" dirty="0">
                <a:solidFill>
                  <a:schemeClr val="bg1"/>
                </a:solidFill>
              </a:rPr>
              <a:t>-Data-${</a:t>
            </a:r>
            <a:r>
              <a:rPr lang="en-US" dirty="0" err="1">
                <a:solidFill>
                  <a:schemeClr val="bg1"/>
                </a:solidFill>
              </a:rPr>
              <a:t>val</a:t>
            </a:r>
            <a:r>
              <a:rPr lang="en-US" dirty="0">
                <a:solidFill>
                  <a:schemeClr val="bg1"/>
                </a:solidFill>
              </a:rPr>
              <a:t>}.txt; done; done</a:t>
            </a:r>
          </a:p>
          <a:p>
            <a:pPr lvl="1">
              <a:buClr>
                <a:srgbClr val="8AD0D6"/>
              </a:buClr>
            </a:pPr>
            <a:r>
              <a:rPr lang="en-US" dirty="0">
                <a:solidFill>
                  <a:schemeClr val="bg1"/>
                </a:solidFill>
                <a:ea typeface="+mj-lt"/>
                <a:cs typeface="+mj-lt"/>
              </a:rPr>
              <a:t>ls -v *.txt | </a:t>
            </a:r>
            <a:r>
              <a:rPr lang="en-US" dirty="0" err="1">
                <a:solidFill>
                  <a:schemeClr val="bg1"/>
                </a:solidFill>
                <a:ea typeface="+mj-lt"/>
                <a:cs typeface="+mj-lt"/>
              </a:rPr>
              <a:t>xargs</a:t>
            </a:r>
            <a:r>
              <a:rPr lang="en-US" dirty="0">
                <a:solidFill>
                  <a:schemeClr val="bg1"/>
                </a:solidFill>
                <a:ea typeface="+mj-lt"/>
                <a:cs typeface="+mj-lt"/>
              </a:rPr>
              <a:t> paste &gt;&gt; openMPTotal.txt</a:t>
            </a:r>
            <a:endParaRPr lang="en-US">
              <a:solidFill>
                <a:schemeClr val="bg1"/>
              </a:solidFill>
            </a:endParaRPr>
          </a:p>
        </p:txBody>
      </p:sp>
    </p:spTree>
    <p:extLst>
      <p:ext uri="{BB962C8B-B14F-4D97-AF65-F5344CB8AC3E}">
        <p14:creationId xmlns:p14="http://schemas.microsoft.com/office/powerpoint/2010/main" val="50327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B8F2-7265-DB14-BF48-ED449122BD02}"/>
              </a:ext>
            </a:extLst>
          </p:cNvPr>
          <p:cNvSpPr>
            <a:spLocks noGrp="1"/>
          </p:cNvSpPr>
          <p:nvPr>
            <p:ph type="title"/>
          </p:nvPr>
        </p:nvSpPr>
        <p:spPr/>
        <p:txBody>
          <a:bodyPr/>
          <a:lstStyle/>
          <a:p>
            <a:r>
              <a:rPr lang="en-US" dirty="0" err="1"/>
              <a:t>Pthread</a:t>
            </a:r>
            <a:r>
              <a:rPr lang="en-US" dirty="0"/>
              <a:t> Average Times</a:t>
            </a:r>
          </a:p>
        </p:txBody>
      </p:sp>
      <p:pic>
        <p:nvPicPr>
          <p:cNvPr id="7" name="Picture 7" descr="Chart, line chart&#10;&#10;Description automatically generated">
            <a:extLst>
              <a:ext uri="{FF2B5EF4-FFF2-40B4-BE49-F238E27FC236}">
                <a16:creationId xmlns:a16="http://schemas.microsoft.com/office/drawing/2014/main" id="{451013E9-A74D-3C58-CDB1-99CAD2D7B7A0}"/>
              </a:ext>
            </a:extLst>
          </p:cNvPr>
          <p:cNvPicPr>
            <a:picLocks noGrp="1" noChangeAspect="1"/>
          </p:cNvPicPr>
          <p:nvPr>
            <p:ph idx="1"/>
          </p:nvPr>
        </p:nvPicPr>
        <p:blipFill>
          <a:blip r:embed="rId2"/>
          <a:stretch>
            <a:fillRect/>
          </a:stretch>
        </p:blipFill>
        <p:spPr>
          <a:xfrm>
            <a:off x="2744334" y="1343750"/>
            <a:ext cx="6714045" cy="5124988"/>
          </a:xfrm>
        </p:spPr>
      </p:pic>
    </p:spTree>
    <p:extLst>
      <p:ext uri="{BB962C8B-B14F-4D97-AF65-F5344CB8AC3E}">
        <p14:creationId xmlns:p14="http://schemas.microsoft.com/office/powerpoint/2010/main" val="224817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D512-DB19-5921-2C75-E72824596FEE}"/>
              </a:ext>
            </a:extLst>
          </p:cNvPr>
          <p:cNvSpPr>
            <a:spLocks noGrp="1"/>
          </p:cNvSpPr>
          <p:nvPr>
            <p:ph type="title"/>
          </p:nvPr>
        </p:nvSpPr>
        <p:spPr/>
        <p:txBody>
          <a:bodyPr/>
          <a:lstStyle/>
          <a:p>
            <a:r>
              <a:rPr lang="en-US" dirty="0" err="1"/>
              <a:t>Pthread</a:t>
            </a:r>
            <a:r>
              <a:rPr lang="en-US" dirty="0"/>
              <a:t> Max and Min Times</a:t>
            </a:r>
          </a:p>
        </p:txBody>
      </p:sp>
      <p:pic>
        <p:nvPicPr>
          <p:cNvPr id="4" name="Picture 4" descr="Chart, line chart&#10;&#10;Description automatically generated">
            <a:extLst>
              <a:ext uri="{FF2B5EF4-FFF2-40B4-BE49-F238E27FC236}">
                <a16:creationId xmlns:a16="http://schemas.microsoft.com/office/drawing/2014/main" id="{96605D95-FC41-7620-F5E3-4A007E39B3D8}"/>
              </a:ext>
            </a:extLst>
          </p:cNvPr>
          <p:cNvPicPr>
            <a:picLocks noGrp="1" noChangeAspect="1"/>
          </p:cNvPicPr>
          <p:nvPr>
            <p:ph idx="1"/>
          </p:nvPr>
        </p:nvPicPr>
        <p:blipFill>
          <a:blip r:embed="rId2"/>
          <a:stretch>
            <a:fillRect/>
          </a:stretch>
        </p:blipFill>
        <p:spPr>
          <a:xfrm>
            <a:off x="6272805" y="1784416"/>
            <a:ext cx="5709968" cy="3912977"/>
          </a:xfrm>
        </p:spPr>
      </p:pic>
      <p:pic>
        <p:nvPicPr>
          <p:cNvPr id="6" name="Picture 6" descr="Chart, line chart&#10;&#10;Description automatically generated">
            <a:extLst>
              <a:ext uri="{FF2B5EF4-FFF2-40B4-BE49-F238E27FC236}">
                <a16:creationId xmlns:a16="http://schemas.microsoft.com/office/drawing/2014/main" id="{5DB6149F-2110-22F4-5171-7F67C17DC672}"/>
              </a:ext>
            </a:extLst>
          </p:cNvPr>
          <p:cNvPicPr>
            <a:picLocks noChangeAspect="1"/>
          </p:cNvPicPr>
          <p:nvPr/>
        </p:nvPicPr>
        <p:blipFill>
          <a:blip r:embed="rId3"/>
          <a:stretch>
            <a:fillRect/>
          </a:stretch>
        </p:blipFill>
        <p:spPr>
          <a:xfrm>
            <a:off x="209909" y="1785511"/>
            <a:ext cx="5848708" cy="3905203"/>
          </a:xfrm>
          <a:prstGeom prst="rect">
            <a:avLst/>
          </a:prstGeom>
        </p:spPr>
      </p:pic>
    </p:spTree>
    <p:extLst>
      <p:ext uri="{BB962C8B-B14F-4D97-AF65-F5344CB8AC3E}">
        <p14:creationId xmlns:p14="http://schemas.microsoft.com/office/powerpoint/2010/main" val="1260231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C541-3248-7673-9C17-235D1C1B7665}"/>
              </a:ext>
            </a:extLst>
          </p:cNvPr>
          <p:cNvSpPr>
            <a:spLocks noGrp="1"/>
          </p:cNvSpPr>
          <p:nvPr>
            <p:ph type="title"/>
          </p:nvPr>
        </p:nvSpPr>
        <p:spPr/>
        <p:txBody>
          <a:bodyPr/>
          <a:lstStyle/>
          <a:p>
            <a:r>
              <a:rPr lang="en-US" dirty="0"/>
              <a:t>OpenMP Average times</a:t>
            </a:r>
          </a:p>
        </p:txBody>
      </p:sp>
      <p:pic>
        <p:nvPicPr>
          <p:cNvPr id="4" name="Picture 4" descr="Chart, line chart&#10;&#10;Description automatically generated">
            <a:extLst>
              <a:ext uri="{FF2B5EF4-FFF2-40B4-BE49-F238E27FC236}">
                <a16:creationId xmlns:a16="http://schemas.microsoft.com/office/drawing/2014/main" id="{5A86C2D6-8C2D-20F9-39CC-8A547EC6B791}"/>
              </a:ext>
            </a:extLst>
          </p:cNvPr>
          <p:cNvPicPr>
            <a:picLocks noGrp="1" noChangeAspect="1"/>
          </p:cNvPicPr>
          <p:nvPr>
            <p:ph idx="1"/>
          </p:nvPr>
        </p:nvPicPr>
        <p:blipFill>
          <a:blip r:embed="rId2"/>
          <a:stretch>
            <a:fillRect/>
          </a:stretch>
        </p:blipFill>
        <p:spPr>
          <a:xfrm>
            <a:off x="1747623" y="1317511"/>
            <a:ext cx="8693089" cy="5206220"/>
          </a:xfrm>
        </p:spPr>
      </p:pic>
    </p:spTree>
    <p:extLst>
      <p:ext uri="{BB962C8B-B14F-4D97-AF65-F5344CB8AC3E}">
        <p14:creationId xmlns:p14="http://schemas.microsoft.com/office/powerpoint/2010/main" val="264403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E91-55B5-EADF-6BA4-6E8E6A320C05}"/>
              </a:ext>
            </a:extLst>
          </p:cNvPr>
          <p:cNvSpPr>
            <a:spLocks noGrp="1"/>
          </p:cNvSpPr>
          <p:nvPr>
            <p:ph type="title"/>
          </p:nvPr>
        </p:nvSpPr>
        <p:spPr/>
        <p:txBody>
          <a:bodyPr/>
          <a:lstStyle/>
          <a:p>
            <a:r>
              <a:rPr lang="en-US" dirty="0"/>
              <a:t>OpenMP Max and Min Times</a:t>
            </a:r>
          </a:p>
        </p:txBody>
      </p:sp>
      <p:pic>
        <p:nvPicPr>
          <p:cNvPr id="4" name="Picture 4" descr="Chart, line chart&#10;&#10;Description automatically generated">
            <a:extLst>
              <a:ext uri="{FF2B5EF4-FFF2-40B4-BE49-F238E27FC236}">
                <a16:creationId xmlns:a16="http://schemas.microsoft.com/office/drawing/2014/main" id="{3EFE9A0B-D2BD-A093-57CD-B199B39C69D0}"/>
              </a:ext>
            </a:extLst>
          </p:cNvPr>
          <p:cNvPicPr>
            <a:picLocks noGrp="1" noChangeAspect="1"/>
          </p:cNvPicPr>
          <p:nvPr>
            <p:ph idx="1"/>
          </p:nvPr>
        </p:nvPicPr>
        <p:blipFill>
          <a:blip r:embed="rId2"/>
          <a:stretch>
            <a:fillRect/>
          </a:stretch>
        </p:blipFill>
        <p:spPr>
          <a:xfrm>
            <a:off x="6324205" y="2185005"/>
            <a:ext cx="5750944" cy="3514365"/>
          </a:xfrm>
        </p:spPr>
      </p:pic>
      <p:pic>
        <p:nvPicPr>
          <p:cNvPr id="5" name="Picture 5" descr="Chart, line chart, scatter chart&#10;&#10;Description automatically generated">
            <a:extLst>
              <a:ext uri="{FF2B5EF4-FFF2-40B4-BE49-F238E27FC236}">
                <a16:creationId xmlns:a16="http://schemas.microsoft.com/office/drawing/2014/main" id="{1EABA447-2449-2463-6B6E-6BC7C9137938}"/>
              </a:ext>
            </a:extLst>
          </p:cNvPr>
          <p:cNvPicPr>
            <a:picLocks noChangeAspect="1"/>
          </p:cNvPicPr>
          <p:nvPr/>
        </p:nvPicPr>
        <p:blipFill>
          <a:blip r:embed="rId3"/>
          <a:stretch>
            <a:fillRect/>
          </a:stretch>
        </p:blipFill>
        <p:spPr>
          <a:xfrm>
            <a:off x="454325" y="2179282"/>
            <a:ext cx="5762444" cy="3520227"/>
          </a:xfrm>
          <a:prstGeom prst="rect">
            <a:avLst/>
          </a:prstGeom>
        </p:spPr>
      </p:pic>
    </p:spTree>
    <p:extLst>
      <p:ext uri="{BB962C8B-B14F-4D97-AF65-F5344CB8AC3E}">
        <p14:creationId xmlns:p14="http://schemas.microsoft.com/office/powerpoint/2010/main" val="2743355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A8EE-9823-B396-A46E-79D016DF7DE2}"/>
              </a:ext>
            </a:extLst>
          </p:cNvPr>
          <p:cNvSpPr>
            <a:spLocks noGrp="1"/>
          </p:cNvSpPr>
          <p:nvPr>
            <p:ph type="title"/>
          </p:nvPr>
        </p:nvSpPr>
        <p:spPr/>
        <p:txBody>
          <a:bodyPr/>
          <a:lstStyle/>
          <a:p>
            <a:r>
              <a:rPr lang="en-US" dirty="0"/>
              <a:t>MPI Average times</a:t>
            </a:r>
          </a:p>
        </p:txBody>
      </p:sp>
      <p:pic>
        <p:nvPicPr>
          <p:cNvPr id="4" name="Picture 4" descr="Chart, line chart&#10;&#10;Description automatically generated">
            <a:extLst>
              <a:ext uri="{FF2B5EF4-FFF2-40B4-BE49-F238E27FC236}">
                <a16:creationId xmlns:a16="http://schemas.microsoft.com/office/drawing/2014/main" id="{C7B17E3A-6595-BA25-56A2-0C0DADB32B82}"/>
              </a:ext>
            </a:extLst>
          </p:cNvPr>
          <p:cNvPicPr>
            <a:picLocks noGrp="1" noChangeAspect="1"/>
          </p:cNvPicPr>
          <p:nvPr>
            <p:ph idx="1"/>
          </p:nvPr>
        </p:nvPicPr>
        <p:blipFill>
          <a:blip r:embed="rId2"/>
          <a:stretch>
            <a:fillRect/>
          </a:stretch>
        </p:blipFill>
        <p:spPr>
          <a:xfrm>
            <a:off x="1537709" y="1161522"/>
            <a:ext cx="9112917" cy="5475065"/>
          </a:xfrm>
        </p:spPr>
      </p:pic>
    </p:spTree>
    <p:extLst>
      <p:ext uri="{BB962C8B-B14F-4D97-AF65-F5344CB8AC3E}">
        <p14:creationId xmlns:p14="http://schemas.microsoft.com/office/powerpoint/2010/main" val="1156707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25CD-7C1A-58BD-25F5-BD1598E7D135}"/>
              </a:ext>
            </a:extLst>
          </p:cNvPr>
          <p:cNvSpPr>
            <a:spLocks noGrp="1"/>
          </p:cNvSpPr>
          <p:nvPr>
            <p:ph type="title"/>
          </p:nvPr>
        </p:nvSpPr>
        <p:spPr/>
        <p:txBody>
          <a:bodyPr/>
          <a:lstStyle/>
          <a:p>
            <a:r>
              <a:rPr lang="en-US" dirty="0"/>
              <a:t>MPI Max and Min Times</a:t>
            </a:r>
          </a:p>
        </p:txBody>
      </p:sp>
      <p:pic>
        <p:nvPicPr>
          <p:cNvPr id="7" name="Picture 7" descr="Chart, line chart&#10;&#10;Description automatically generated">
            <a:extLst>
              <a:ext uri="{FF2B5EF4-FFF2-40B4-BE49-F238E27FC236}">
                <a16:creationId xmlns:a16="http://schemas.microsoft.com/office/drawing/2014/main" id="{6D37DF6E-217E-1605-2AC6-CC3676988527}"/>
              </a:ext>
            </a:extLst>
          </p:cNvPr>
          <p:cNvPicPr>
            <a:picLocks noGrp="1" noChangeAspect="1"/>
          </p:cNvPicPr>
          <p:nvPr>
            <p:ph idx="1"/>
          </p:nvPr>
        </p:nvPicPr>
        <p:blipFill>
          <a:blip r:embed="rId2"/>
          <a:stretch>
            <a:fillRect/>
          </a:stretch>
        </p:blipFill>
        <p:spPr>
          <a:xfrm>
            <a:off x="6155328" y="1765370"/>
            <a:ext cx="6031187" cy="3577256"/>
          </a:xfrm>
        </p:spPr>
      </p:pic>
      <p:pic>
        <p:nvPicPr>
          <p:cNvPr id="8" name="Picture 8" descr="Chart, line chart&#10;&#10;Description automatically generated">
            <a:extLst>
              <a:ext uri="{FF2B5EF4-FFF2-40B4-BE49-F238E27FC236}">
                <a16:creationId xmlns:a16="http://schemas.microsoft.com/office/drawing/2014/main" id="{01354829-68F4-FE0A-A8AE-71DC2C2829AB}"/>
              </a:ext>
            </a:extLst>
          </p:cNvPr>
          <p:cNvPicPr>
            <a:picLocks noChangeAspect="1"/>
          </p:cNvPicPr>
          <p:nvPr/>
        </p:nvPicPr>
        <p:blipFill>
          <a:blip r:embed="rId3"/>
          <a:stretch>
            <a:fillRect/>
          </a:stretch>
        </p:blipFill>
        <p:spPr>
          <a:xfrm>
            <a:off x="181155" y="1770694"/>
            <a:ext cx="5920596" cy="3575404"/>
          </a:xfrm>
          <a:prstGeom prst="rect">
            <a:avLst/>
          </a:prstGeom>
        </p:spPr>
      </p:pic>
    </p:spTree>
    <p:extLst>
      <p:ext uri="{BB962C8B-B14F-4D97-AF65-F5344CB8AC3E}">
        <p14:creationId xmlns:p14="http://schemas.microsoft.com/office/powerpoint/2010/main" val="291250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8F5107D-A07D-7DA2-2DB7-6CC8E71A331B}"/>
              </a:ext>
            </a:extLst>
          </p:cNvPr>
          <p:cNvSpPr>
            <a:spLocks noGrp="1"/>
          </p:cNvSpPr>
          <p:nvPr>
            <p:ph type="title"/>
          </p:nvPr>
        </p:nvSpPr>
        <p:spPr>
          <a:xfrm>
            <a:off x="806195" y="804672"/>
            <a:ext cx="3521359" cy="5248656"/>
          </a:xfrm>
        </p:spPr>
        <p:txBody>
          <a:bodyPr anchor="ctr">
            <a:normAutofit/>
          </a:bodyPr>
          <a:lstStyle/>
          <a:p>
            <a:pPr algn="ctr"/>
            <a:r>
              <a:rPr lang="en-US"/>
              <a:t>Introduction</a:t>
            </a:r>
          </a:p>
        </p:txBody>
      </p:sp>
      <p:sp>
        <p:nvSpPr>
          <p:cNvPr id="3" name="Content Placeholder 2">
            <a:extLst>
              <a:ext uri="{FF2B5EF4-FFF2-40B4-BE49-F238E27FC236}">
                <a16:creationId xmlns:a16="http://schemas.microsoft.com/office/drawing/2014/main" id="{A2531DA7-0EF5-7AB0-7A03-F1DEBA0588DA}"/>
              </a:ext>
            </a:extLst>
          </p:cNvPr>
          <p:cNvSpPr>
            <a:spLocks noGrp="1"/>
          </p:cNvSpPr>
          <p:nvPr>
            <p:ph idx="1"/>
          </p:nvPr>
        </p:nvSpPr>
        <p:spPr>
          <a:xfrm>
            <a:off x="4975861" y="804671"/>
            <a:ext cx="6399930" cy="5248657"/>
          </a:xfrm>
        </p:spPr>
        <p:txBody>
          <a:bodyPr vert="horz" lIns="91440" tIns="45720" rIns="91440" bIns="45720" rtlCol="0" anchor="ctr">
            <a:normAutofit/>
          </a:bodyPr>
          <a:lstStyle/>
          <a:p>
            <a:pPr>
              <a:lnSpc>
                <a:spcPct val="90000"/>
              </a:lnSpc>
            </a:pPr>
            <a:r>
              <a:rPr lang="en-US" sz="1700" dirty="0"/>
              <a:t>We first divided the task into two main areas</a:t>
            </a:r>
            <a:endParaRPr lang="en-US" dirty="0"/>
          </a:p>
          <a:p>
            <a:pPr>
              <a:lnSpc>
                <a:spcPct val="90000"/>
              </a:lnSpc>
              <a:buClr>
                <a:srgbClr val="8AD0D6"/>
              </a:buClr>
            </a:pPr>
            <a:r>
              <a:rPr lang="en-US" sz="1700" dirty="0"/>
              <a:t>Finding a mathematical method to solve linear systems</a:t>
            </a:r>
            <a:endParaRPr lang="en-US" dirty="0"/>
          </a:p>
          <a:p>
            <a:pPr>
              <a:lnSpc>
                <a:spcPct val="90000"/>
              </a:lnSpc>
              <a:buClr>
                <a:srgbClr val="8AD0D6"/>
              </a:buClr>
            </a:pPr>
            <a:r>
              <a:rPr lang="en-US" sz="1700" dirty="0"/>
              <a:t> Applying parallelization methods and strategies for linear systems. </a:t>
            </a:r>
            <a:endParaRPr lang="en-US" sz="1700"/>
          </a:p>
        </p:txBody>
      </p:sp>
    </p:spTree>
    <p:extLst>
      <p:ext uri="{BB962C8B-B14F-4D97-AF65-F5344CB8AC3E}">
        <p14:creationId xmlns:p14="http://schemas.microsoft.com/office/powerpoint/2010/main" val="3883818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E700-D30C-CE4B-D089-FDE04EF23A79}"/>
              </a:ext>
            </a:extLst>
          </p:cNvPr>
          <p:cNvSpPr>
            <a:spLocks noGrp="1"/>
          </p:cNvSpPr>
          <p:nvPr>
            <p:ph type="title"/>
          </p:nvPr>
        </p:nvSpPr>
        <p:spPr/>
        <p:txBody>
          <a:bodyPr/>
          <a:lstStyle/>
          <a:p>
            <a:r>
              <a:rPr lang="en-US" dirty="0"/>
              <a:t>What does this tell us</a:t>
            </a:r>
          </a:p>
        </p:txBody>
      </p:sp>
      <p:sp>
        <p:nvSpPr>
          <p:cNvPr id="3" name="Content Placeholder 2">
            <a:extLst>
              <a:ext uri="{FF2B5EF4-FFF2-40B4-BE49-F238E27FC236}">
                <a16:creationId xmlns:a16="http://schemas.microsoft.com/office/drawing/2014/main" id="{B8616AF5-B59F-1CA6-CA42-026A1CE2AFC3}"/>
              </a:ext>
            </a:extLst>
          </p:cNvPr>
          <p:cNvSpPr>
            <a:spLocks noGrp="1"/>
          </p:cNvSpPr>
          <p:nvPr>
            <p:ph idx="1"/>
          </p:nvPr>
        </p:nvSpPr>
        <p:spPr/>
        <p:txBody>
          <a:bodyPr vert="horz" lIns="91440" tIns="45720" rIns="91440" bIns="45720" rtlCol="0" anchor="t">
            <a:normAutofit/>
          </a:bodyPr>
          <a:lstStyle/>
          <a:p>
            <a:r>
              <a:rPr lang="en-US" dirty="0"/>
              <a:t>We can parallelize better</a:t>
            </a:r>
          </a:p>
          <a:p>
            <a:pPr lvl="1">
              <a:buClr>
                <a:srgbClr val="8AD0D6"/>
              </a:buClr>
            </a:pPr>
            <a:r>
              <a:rPr lang="en-US" dirty="0"/>
              <a:t> pass data more efficiently</a:t>
            </a:r>
          </a:p>
          <a:p>
            <a:pPr lvl="1">
              <a:buClr>
                <a:srgbClr val="8AD0D6"/>
              </a:buClr>
            </a:pPr>
            <a:r>
              <a:rPr lang="en-US" dirty="0"/>
              <a:t> reduce the big o of our program</a:t>
            </a:r>
          </a:p>
          <a:p>
            <a:pPr lvl="1">
              <a:buClr>
                <a:srgbClr val="8AD0D6"/>
              </a:buClr>
            </a:pPr>
            <a:r>
              <a:rPr lang="en-US" dirty="0"/>
              <a:t>Be more conscious of how efficient our loops and computations are</a:t>
            </a:r>
          </a:p>
          <a:p>
            <a:pPr>
              <a:buClr>
                <a:srgbClr val="8AD0D6"/>
              </a:buClr>
            </a:pPr>
            <a:endParaRPr lang="en-US" dirty="0"/>
          </a:p>
        </p:txBody>
      </p:sp>
    </p:spTree>
    <p:extLst>
      <p:ext uri="{BB962C8B-B14F-4D97-AF65-F5344CB8AC3E}">
        <p14:creationId xmlns:p14="http://schemas.microsoft.com/office/powerpoint/2010/main" val="2493838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2E40-5566-B04E-D212-3FAB9637933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3843E4B-6842-8F0B-C91D-F557D90106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590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3875-EAB3-05F7-5502-642C88CFB63A}"/>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19763B6B-8A15-5239-9A3B-E7922D593390}"/>
              </a:ext>
            </a:extLst>
          </p:cNvPr>
          <p:cNvSpPr>
            <a:spLocks noGrp="1"/>
          </p:cNvSpPr>
          <p:nvPr>
            <p:ph sz="half" idx="2"/>
          </p:nvPr>
        </p:nvSpPr>
        <p:spPr>
          <a:xfrm>
            <a:off x="567531" y="1323975"/>
            <a:ext cx="5086901" cy="5158581"/>
          </a:xfrm>
        </p:spPr>
        <p:txBody>
          <a:bodyPr vert="horz" lIns="91440" tIns="45720" rIns="91440" bIns="45720" rtlCol="0" anchor="t">
            <a:normAutofit fontScale="62500" lnSpcReduction="20000"/>
          </a:bodyPr>
          <a:lstStyle/>
          <a:p>
            <a:br>
              <a:rPr lang="en-US" dirty="0"/>
            </a:br>
            <a:r>
              <a:rPr lang="en-US" dirty="0"/>
              <a:t>[1] V. P. Gergel, “9. Parallel Methods for Solving Linear Equa-</a:t>
            </a:r>
            <a:br>
              <a:rPr lang="en-US" dirty="0"/>
            </a:br>
            <a:r>
              <a:rPr lang="en-US" dirty="0" err="1"/>
              <a:t>tion</a:t>
            </a:r>
            <a:r>
              <a:rPr lang="en-US" dirty="0"/>
              <a:t> Systems,” University of </a:t>
            </a:r>
            <a:r>
              <a:rPr lang="en-US" dirty="0" err="1"/>
              <a:t>Nizhni</a:t>
            </a:r>
            <a:r>
              <a:rPr lang="en-US" dirty="0"/>
              <a:t> Novgorod. [Online]. Available:</a:t>
            </a:r>
            <a:br>
              <a:rPr lang="en-US" dirty="0"/>
            </a:br>
            <a:r>
              <a:rPr lang="en-US" dirty="0"/>
              <a:t>http://www.hpcc.unn.ru/mskurs/ENG/PPT/pp09.pdf</a:t>
            </a:r>
            <a:br>
              <a:rPr lang="en-US" dirty="0"/>
            </a:br>
            <a:r>
              <a:rPr lang="en-US" dirty="0"/>
              <a:t>[2] S. C. S. Rao and R. Kamra, “A computational technique for </a:t>
            </a:r>
            <a:r>
              <a:rPr lang="en-US" dirty="0" err="1"/>
              <a:t>paral</a:t>
            </a:r>
            <a:r>
              <a:rPr lang="en-US" dirty="0"/>
              <a:t>-</a:t>
            </a:r>
            <a:br>
              <a:rPr lang="en-US" dirty="0"/>
            </a:br>
            <a:r>
              <a:rPr lang="en-US" dirty="0" err="1"/>
              <a:t>lel</a:t>
            </a:r>
            <a:r>
              <a:rPr lang="en-US" dirty="0"/>
              <a:t> solution of diagonally dominant banded linear systems,” in 2021</a:t>
            </a:r>
            <a:br>
              <a:rPr lang="en-US" dirty="0"/>
            </a:br>
            <a:r>
              <a:rPr lang="en-US" dirty="0"/>
              <a:t>IEEE 28th International Conference on High Performance </a:t>
            </a:r>
            <a:r>
              <a:rPr lang="en-US" dirty="0" err="1"/>
              <a:t>Comput</a:t>
            </a:r>
            <a:r>
              <a:rPr lang="en-US" dirty="0"/>
              <a:t>-</a:t>
            </a:r>
            <a:br>
              <a:rPr lang="en-US" dirty="0"/>
            </a:br>
            <a:r>
              <a:rPr lang="en-US" dirty="0" err="1"/>
              <a:t>ing</a:t>
            </a:r>
            <a:r>
              <a:rPr lang="en-US" dirty="0"/>
              <a:t>, Data, and Analytics (</a:t>
            </a:r>
            <a:r>
              <a:rPr lang="en-US" dirty="0" err="1"/>
              <a:t>HiPC</a:t>
            </a:r>
            <a:r>
              <a:rPr lang="en-US" dirty="0"/>
              <a:t>), Dec. 2021, pp. 448–453. </a:t>
            </a:r>
            <a:r>
              <a:rPr lang="en-US" dirty="0" err="1"/>
              <a:t>doi</a:t>
            </a:r>
            <a:r>
              <a:rPr lang="en-US" dirty="0"/>
              <a:t>:</a:t>
            </a:r>
            <a:br>
              <a:rPr lang="en-US" dirty="0"/>
            </a:br>
            <a:r>
              <a:rPr lang="en-US" dirty="0"/>
              <a:t>10.1109/HiPC53243.2021.00064.</a:t>
            </a:r>
            <a:br>
              <a:rPr lang="en-US" dirty="0"/>
            </a:br>
            <a:r>
              <a:rPr lang="en-US" dirty="0"/>
              <a:t>[3] H. Gu, Y. Luo, Y. Qiu, and J. Hou, “A Fast Solution Method for Large</a:t>
            </a:r>
            <a:br>
              <a:rPr lang="en-US" dirty="0"/>
            </a:br>
            <a:r>
              <a:rPr lang="en-US" dirty="0"/>
              <a:t>Scale Linear Sparse Equations Based on Parallelism,” in 2022 IEEE 5th</a:t>
            </a:r>
            <a:br>
              <a:rPr lang="en-US" dirty="0"/>
            </a:br>
            <a:r>
              <a:rPr lang="en-US" dirty="0"/>
              <a:t>International Conference on Electronics Technology (ICET), May 2022,</a:t>
            </a:r>
            <a:br>
              <a:rPr lang="en-US" dirty="0"/>
            </a:br>
            <a:r>
              <a:rPr lang="en-US" dirty="0"/>
              <a:t>pp. 1337–1340. </a:t>
            </a:r>
            <a:r>
              <a:rPr lang="en-US" dirty="0" err="1"/>
              <a:t>doi</a:t>
            </a:r>
            <a:r>
              <a:rPr lang="en-US" dirty="0"/>
              <a:t>: 10.1109/ICET55676.2022.9824027.</a:t>
            </a:r>
            <a:br>
              <a:rPr lang="en-US" dirty="0"/>
            </a:br>
            <a:r>
              <a:rPr lang="en-US" dirty="0"/>
              <a:t>[4] V. Pan and J. Reif, “Efficient parallel solution of linear systems,” in</a:t>
            </a:r>
            <a:br>
              <a:rPr lang="en-US" dirty="0"/>
            </a:br>
            <a:r>
              <a:rPr lang="en-US" dirty="0"/>
              <a:t>Proceedings of the seventeenth annual ACM symposium on Theory</a:t>
            </a:r>
            <a:br>
              <a:rPr lang="en-US" dirty="0"/>
            </a:br>
            <a:r>
              <a:rPr lang="en-US" dirty="0"/>
              <a:t>of computing, New York, NY, USA, Dec. 1985, pp. 143–152. </a:t>
            </a:r>
            <a:r>
              <a:rPr lang="en-US" dirty="0" err="1"/>
              <a:t>doi</a:t>
            </a:r>
            <a:r>
              <a:rPr lang="en-US" dirty="0"/>
              <a:t>:</a:t>
            </a:r>
            <a:br>
              <a:rPr lang="en-US" dirty="0"/>
            </a:br>
            <a:r>
              <a:rPr lang="en-US" dirty="0"/>
              <a:t>10.1145/22145.22161.</a:t>
            </a:r>
            <a:br>
              <a:rPr lang="en-US" dirty="0"/>
            </a:br>
            <a:r>
              <a:rPr lang="en-US" dirty="0"/>
              <a:t>[5] S. </a:t>
            </a:r>
            <a:r>
              <a:rPr lang="en-US" dirty="0" err="1"/>
              <a:t>Maruster</a:t>
            </a:r>
            <a:r>
              <a:rPr lang="en-US" dirty="0"/>
              <a:t>, V. Negru, and L. O. </a:t>
            </a:r>
            <a:r>
              <a:rPr lang="en-US" dirty="0" err="1"/>
              <a:t>Mafteiu</a:t>
            </a:r>
            <a:r>
              <a:rPr lang="en-US" dirty="0"/>
              <a:t>-Scai, “Experimental Study on</a:t>
            </a:r>
            <a:br>
              <a:rPr lang="en-US" dirty="0"/>
            </a:br>
            <a:r>
              <a:rPr lang="en-US" dirty="0"/>
              <a:t>Parallel Methods for Solving Systems of Equations,” in 2012 14th Inter-</a:t>
            </a:r>
            <a:br>
              <a:rPr lang="en-US" dirty="0"/>
            </a:br>
            <a:r>
              <a:rPr lang="en-US" dirty="0"/>
              <a:t>national Symposium on Symbolic and Numeric Algorithms for Scientific</a:t>
            </a:r>
            <a:br>
              <a:rPr lang="en-US" dirty="0"/>
            </a:br>
            <a:r>
              <a:rPr lang="en-US" dirty="0"/>
              <a:t>Computing, Sep. 2012, pp. 103–107. </a:t>
            </a:r>
            <a:r>
              <a:rPr lang="en-US" dirty="0" err="1"/>
              <a:t>doi</a:t>
            </a:r>
            <a:r>
              <a:rPr lang="en-US" dirty="0"/>
              <a:t>: 10.1109/SYNASC.2012.73.</a:t>
            </a:r>
            <a:br>
              <a:rPr lang="en-US" dirty="0"/>
            </a:br>
            <a:r>
              <a:rPr lang="en-US" dirty="0"/>
              <a:t>[6] Q. </a:t>
            </a:r>
            <a:r>
              <a:rPr lang="en-US" dirty="0" err="1"/>
              <a:t>Chunawala</a:t>
            </a:r>
            <a:r>
              <a:rPr lang="en-US" dirty="0"/>
              <a:t>, “Fast Algorithms for Solving a System of Lin-</a:t>
            </a:r>
            <a:br>
              <a:rPr lang="en-US" dirty="0"/>
            </a:br>
            <a:r>
              <a:rPr lang="en-US" dirty="0"/>
              <a:t>ear Equations | </a:t>
            </a:r>
            <a:r>
              <a:rPr lang="en-US" dirty="0" err="1"/>
              <a:t>Baeldung</a:t>
            </a:r>
            <a:r>
              <a:rPr lang="en-US" dirty="0"/>
              <a:t> on Computer Science,” Apr. 22, 2022.</a:t>
            </a:r>
            <a:br>
              <a:rPr lang="en-US" dirty="0"/>
            </a:br>
            <a:r>
              <a:rPr lang="en-US" dirty="0"/>
              <a:t>https://www.baeldung.com/cs/solving-system-linear-equations (accessed</a:t>
            </a:r>
            <a:br>
              <a:rPr lang="en-US" dirty="0"/>
            </a:br>
            <a:r>
              <a:rPr lang="en-US" dirty="0"/>
              <a:t>Sep. 02, 2022).</a:t>
            </a:r>
            <a:br>
              <a:rPr lang="en-US" dirty="0"/>
            </a:br>
            <a:endParaRPr lang="en-US" dirty="0"/>
          </a:p>
        </p:txBody>
      </p:sp>
      <p:sp>
        <p:nvSpPr>
          <p:cNvPr id="7" name="Content Placeholder 6">
            <a:extLst>
              <a:ext uri="{FF2B5EF4-FFF2-40B4-BE49-F238E27FC236}">
                <a16:creationId xmlns:a16="http://schemas.microsoft.com/office/drawing/2014/main" id="{DEE281F2-B0B7-5F61-90B2-2AF9DF8F1A16}"/>
              </a:ext>
            </a:extLst>
          </p:cNvPr>
          <p:cNvSpPr>
            <a:spLocks noGrp="1"/>
          </p:cNvSpPr>
          <p:nvPr>
            <p:ph sz="quarter" idx="4"/>
          </p:nvPr>
        </p:nvSpPr>
        <p:spPr>
          <a:xfrm>
            <a:off x="5475901" y="1323975"/>
            <a:ext cx="4908307" cy="5087143"/>
          </a:xfrm>
        </p:spPr>
        <p:txBody>
          <a:bodyPr vert="horz" lIns="91440" tIns="45720" rIns="91440" bIns="45720" rtlCol="0" anchor="t">
            <a:normAutofit fontScale="62500" lnSpcReduction="20000"/>
          </a:bodyPr>
          <a:lstStyle/>
          <a:p>
            <a:r>
              <a:rPr lang="en-US" dirty="0">
                <a:ea typeface="+mj-lt"/>
                <a:cs typeface="+mj-lt"/>
              </a:rPr>
              <a:t>[7] T. J. Dekker, W. Hoffmann, and K. </a:t>
            </a:r>
            <a:r>
              <a:rPr lang="en-US" dirty="0" err="1">
                <a:ea typeface="+mj-lt"/>
                <a:cs typeface="+mj-lt"/>
              </a:rPr>
              <a:t>Potma</a:t>
            </a:r>
            <a:r>
              <a:rPr lang="en-US" dirty="0">
                <a:ea typeface="+mj-lt"/>
                <a:cs typeface="+mj-lt"/>
              </a:rPr>
              <a:t>, “Parallel algorithms</a:t>
            </a:r>
            <a:br>
              <a:rPr lang="en-US" dirty="0">
                <a:ea typeface="+mj-lt"/>
                <a:cs typeface="+mj-lt"/>
              </a:rPr>
            </a:br>
            <a:r>
              <a:rPr lang="en-US" dirty="0">
                <a:ea typeface="+mj-lt"/>
                <a:cs typeface="+mj-lt"/>
              </a:rPr>
              <a:t>for solving large linear systems,” Journal of Computational and Ap-</a:t>
            </a:r>
            <a:br>
              <a:rPr lang="en-US" dirty="0">
                <a:ea typeface="+mj-lt"/>
                <a:cs typeface="+mj-lt"/>
              </a:rPr>
            </a:br>
            <a:r>
              <a:rPr lang="en-US" dirty="0">
                <a:ea typeface="+mj-lt"/>
                <a:cs typeface="+mj-lt"/>
              </a:rPr>
              <a:t>plied Mathematics, vol. 50, no. 1, pp. 221–232, May 1994, </a:t>
            </a:r>
            <a:r>
              <a:rPr lang="en-US" dirty="0" err="1">
                <a:ea typeface="+mj-lt"/>
                <a:cs typeface="+mj-lt"/>
              </a:rPr>
              <a:t>doi</a:t>
            </a:r>
            <a:r>
              <a:rPr lang="en-US" dirty="0">
                <a:ea typeface="+mj-lt"/>
                <a:cs typeface="+mj-lt"/>
              </a:rPr>
              <a:t>:</a:t>
            </a:r>
            <a:br>
              <a:rPr lang="en-US" dirty="0">
                <a:ea typeface="+mj-lt"/>
                <a:cs typeface="+mj-lt"/>
              </a:rPr>
            </a:br>
            <a:r>
              <a:rPr lang="en-US" dirty="0">
                <a:ea typeface="+mj-lt"/>
                <a:cs typeface="+mj-lt"/>
              </a:rPr>
              <a:t>10.1016/0377-0427(94)90302-6.</a:t>
            </a:r>
            <a:br>
              <a:rPr lang="en-US" dirty="0">
                <a:ea typeface="+mj-lt"/>
                <a:cs typeface="+mj-lt"/>
              </a:rPr>
            </a:br>
            <a:r>
              <a:rPr lang="en-US" dirty="0">
                <a:ea typeface="+mj-lt"/>
                <a:cs typeface="+mj-lt"/>
              </a:rPr>
              <a:t>[8] L. Yao, X. Ji, S. Liu, and J. Yang, “Parallel Implementation and Per-</a:t>
            </a:r>
            <a:br>
              <a:rPr lang="en-US" dirty="0">
                <a:ea typeface="+mj-lt"/>
                <a:cs typeface="+mj-lt"/>
              </a:rPr>
            </a:br>
            <a:r>
              <a:rPr lang="en-US" dirty="0" err="1">
                <a:ea typeface="+mj-lt"/>
                <a:cs typeface="+mj-lt"/>
              </a:rPr>
              <a:t>formance</a:t>
            </a:r>
            <a:r>
              <a:rPr lang="en-US" dirty="0">
                <a:ea typeface="+mj-lt"/>
                <a:cs typeface="+mj-lt"/>
              </a:rPr>
              <a:t> Comparison of </a:t>
            </a:r>
            <a:r>
              <a:rPr lang="en-US" dirty="0" err="1">
                <a:ea typeface="+mj-lt"/>
                <a:cs typeface="+mj-lt"/>
              </a:rPr>
              <a:t>BiCGStab</a:t>
            </a:r>
            <a:r>
              <a:rPr lang="en-US" dirty="0">
                <a:ea typeface="+mj-lt"/>
                <a:cs typeface="+mj-lt"/>
              </a:rPr>
              <a:t> for Massive Sparse Linear Sys-</a:t>
            </a:r>
            <a:br>
              <a:rPr lang="en-US" dirty="0">
                <a:ea typeface="+mj-lt"/>
                <a:cs typeface="+mj-lt"/>
              </a:rPr>
            </a:br>
            <a:r>
              <a:rPr lang="en-US" dirty="0" err="1">
                <a:ea typeface="+mj-lt"/>
                <a:cs typeface="+mj-lt"/>
              </a:rPr>
              <a:t>tem</a:t>
            </a:r>
            <a:r>
              <a:rPr lang="en-US" dirty="0">
                <a:ea typeface="+mj-lt"/>
                <a:cs typeface="+mj-lt"/>
              </a:rPr>
              <a:t> of Equations on GPU Libraries,” in 2015 IEEE 12th Intl Conf</a:t>
            </a:r>
            <a:br>
              <a:rPr lang="en-US" dirty="0">
                <a:ea typeface="+mj-lt"/>
                <a:cs typeface="+mj-lt"/>
              </a:rPr>
            </a:br>
            <a:r>
              <a:rPr lang="en-US" dirty="0">
                <a:ea typeface="+mj-lt"/>
                <a:cs typeface="+mj-lt"/>
              </a:rPr>
              <a:t>on Ubiquitous Intelligence and Computing and 2015 IEEE 12th Intl</a:t>
            </a:r>
            <a:br>
              <a:rPr lang="en-US" dirty="0">
                <a:ea typeface="+mj-lt"/>
                <a:cs typeface="+mj-lt"/>
              </a:rPr>
            </a:br>
            <a:r>
              <a:rPr lang="en-US" dirty="0">
                <a:ea typeface="+mj-lt"/>
                <a:cs typeface="+mj-lt"/>
              </a:rPr>
              <a:t>Conf on Autonomic and Trusted Computing and 2015 IEEE 15th Intl</a:t>
            </a:r>
            <a:br>
              <a:rPr lang="en-US" dirty="0">
                <a:ea typeface="+mj-lt"/>
                <a:cs typeface="+mj-lt"/>
              </a:rPr>
            </a:br>
            <a:r>
              <a:rPr lang="en-US" dirty="0">
                <a:ea typeface="+mj-lt"/>
                <a:cs typeface="+mj-lt"/>
              </a:rPr>
              <a:t>Conf on Scalable Computing and Communications and Its </a:t>
            </a:r>
            <a:r>
              <a:rPr lang="en-US" dirty="0" err="1">
                <a:ea typeface="+mj-lt"/>
                <a:cs typeface="+mj-lt"/>
              </a:rPr>
              <a:t>Associ</a:t>
            </a:r>
            <a:r>
              <a:rPr lang="en-US" dirty="0">
                <a:ea typeface="+mj-lt"/>
                <a:cs typeface="+mj-lt"/>
              </a:rPr>
              <a:t>-</a:t>
            </a:r>
            <a:br>
              <a:rPr lang="en-US" dirty="0">
                <a:ea typeface="+mj-lt"/>
                <a:cs typeface="+mj-lt"/>
              </a:rPr>
            </a:br>
            <a:r>
              <a:rPr lang="en-US" dirty="0" err="1">
                <a:ea typeface="+mj-lt"/>
                <a:cs typeface="+mj-lt"/>
              </a:rPr>
              <a:t>ated</a:t>
            </a:r>
            <a:r>
              <a:rPr lang="en-US" dirty="0">
                <a:ea typeface="+mj-lt"/>
                <a:cs typeface="+mj-lt"/>
              </a:rPr>
              <a:t> Workshops (UIC-ATC-</a:t>
            </a:r>
            <a:r>
              <a:rPr lang="en-US" dirty="0" err="1">
                <a:ea typeface="+mj-lt"/>
                <a:cs typeface="+mj-lt"/>
              </a:rPr>
              <a:t>ScalCom</a:t>
            </a:r>
            <a:r>
              <a:rPr lang="en-US" dirty="0">
                <a:ea typeface="+mj-lt"/>
                <a:cs typeface="+mj-lt"/>
              </a:rPr>
              <a:t>), Aug. 2015, pp. 603–608. </a:t>
            </a:r>
            <a:r>
              <a:rPr lang="en-US" dirty="0" err="1">
                <a:ea typeface="+mj-lt"/>
                <a:cs typeface="+mj-lt"/>
              </a:rPr>
              <a:t>doi</a:t>
            </a:r>
            <a:r>
              <a:rPr lang="en-US" dirty="0">
                <a:ea typeface="+mj-lt"/>
                <a:cs typeface="+mj-lt"/>
              </a:rPr>
              <a:t>:</a:t>
            </a:r>
            <a:br>
              <a:rPr lang="en-US" dirty="0">
                <a:ea typeface="+mj-lt"/>
                <a:cs typeface="+mj-lt"/>
              </a:rPr>
            </a:br>
            <a:r>
              <a:rPr lang="en-US" dirty="0">
                <a:ea typeface="+mj-lt"/>
                <a:cs typeface="+mj-lt"/>
              </a:rPr>
              <a:t>10.1109/UIC-ATC-ScalCom-CBDCom-IoP.2015.119.</a:t>
            </a:r>
            <a:br>
              <a:rPr lang="en-US" dirty="0">
                <a:ea typeface="+mj-lt"/>
                <a:cs typeface="+mj-lt"/>
              </a:rPr>
            </a:br>
            <a:r>
              <a:rPr lang="en-US" dirty="0">
                <a:ea typeface="+mj-lt"/>
                <a:cs typeface="+mj-lt"/>
              </a:rPr>
              <a:t>[9] R. Peng and S. </a:t>
            </a:r>
            <a:r>
              <a:rPr lang="en-US" dirty="0" err="1">
                <a:ea typeface="+mj-lt"/>
                <a:cs typeface="+mj-lt"/>
              </a:rPr>
              <a:t>Vempala</a:t>
            </a:r>
            <a:r>
              <a:rPr lang="en-US" dirty="0">
                <a:ea typeface="+mj-lt"/>
                <a:cs typeface="+mj-lt"/>
              </a:rPr>
              <a:t>, “Solving Sparse Linear Systems Faster than</a:t>
            </a:r>
            <a:br>
              <a:rPr lang="en-US" dirty="0">
                <a:ea typeface="+mj-lt"/>
                <a:cs typeface="+mj-lt"/>
              </a:rPr>
            </a:br>
            <a:r>
              <a:rPr lang="en-US" dirty="0">
                <a:ea typeface="+mj-lt"/>
                <a:cs typeface="+mj-lt"/>
              </a:rPr>
              <a:t>Matrix Multiplication,” in Proceedings of the 2021 ACM-SIAM </a:t>
            </a:r>
            <a:r>
              <a:rPr lang="en-US" dirty="0" err="1">
                <a:ea typeface="+mj-lt"/>
                <a:cs typeface="+mj-lt"/>
              </a:rPr>
              <a:t>Sympo</a:t>
            </a:r>
            <a:r>
              <a:rPr lang="en-US" dirty="0">
                <a:ea typeface="+mj-lt"/>
                <a:cs typeface="+mj-lt"/>
              </a:rPr>
              <a:t>-</a:t>
            </a:r>
            <a:br>
              <a:rPr lang="en-US" dirty="0">
                <a:ea typeface="+mj-lt"/>
                <a:cs typeface="+mj-lt"/>
              </a:rPr>
            </a:br>
            <a:r>
              <a:rPr lang="en-US" dirty="0" err="1">
                <a:ea typeface="+mj-lt"/>
                <a:cs typeface="+mj-lt"/>
              </a:rPr>
              <a:t>sium</a:t>
            </a:r>
            <a:r>
              <a:rPr lang="en-US" dirty="0">
                <a:ea typeface="+mj-lt"/>
                <a:cs typeface="+mj-lt"/>
              </a:rPr>
              <a:t> on Discrete Algorithms (SODA), Society for Industrial and Applied</a:t>
            </a:r>
            <a:br>
              <a:rPr lang="en-US" dirty="0">
                <a:ea typeface="+mj-lt"/>
                <a:cs typeface="+mj-lt"/>
              </a:rPr>
            </a:br>
            <a:r>
              <a:rPr lang="en-US" dirty="0">
                <a:ea typeface="+mj-lt"/>
                <a:cs typeface="+mj-lt"/>
              </a:rPr>
              <a:t>Mathematics, 2021, pp. 504–521. </a:t>
            </a:r>
            <a:r>
              <a:rPr lang="en-US" dirty="0" err="1">
                <a:ea typeface="+mj-lt"/>
                <a:cs typeface="+mj-lt"/>
              </a:rPr>
              <a:t>doi</a:t>
            </a:r>
            <a:r>
              <a:rPr lang="en-US" dirty="0">
                <a:ea typeface="+mj-lt"/>
                <a:cs typeface="+mj-lt"/>
              </a:rPr>
              <a:t>: 10.1137/1.9781611976465.31.</a:t>
            </a:r>
            <a:br>
              <a:rPr lang="en-US" dirty="0">
                <a:ea typeface="+mj-lt"/>
                <a:cs typeface="+mj-lt"/>
              </a:rPr>
            </a:br>
            <a:r>
              <a:rPr lang="en-US" dirty="0">
                <a:ea typeface="+mj-lt"/>
                <a:cs typeface="+mj-lt"/>
              </a:rPr>
              <a:t>[10] M. A. </a:t>
            </a:r>
            <a:r>
              <a:rPr lang="en-US" dirty="0" err="1">
                <a:ea typeface="+mj-lt"/>
                <a:cs typeface="+mj-lt"/>
              </a:rPr>
              <a:t>Tchakorom</a:t>
            </a:r>
            <a:r>
              <a:rPr lang="en-US" dirty="0">
                <a:ea typeface="+mj-lt"/>
                <a:cs typeface="+mj-lt"/>
              </a:rPr>
              <a:t>, R. Couturier, and J.-C. Charr, “Synchronous parallel</a:t>
            </a:r>
            <a:br>
              <a:rPr lang="en-US" dirty="0">
                <a:ea typeface="+mj-lt"/>
                <a:cs typeface="+mj-lt"/>
              </a:rPr>
            </a:br>
            <a:r>
              <a:rPr lang="en-US" dirty="0" err="1">
                <a:ea typeface="+mj-lt"/>
                <a:cs typeface="+mj-lt"/>
              </a:rPr>
              <a:t>multisplitting</a:t>
            </a:r>
            <a:r>
              <a:rPr lang="en-US" dirty="0">
                <a:ea typeface="+mj-lt"/>
                <a:cs typeface="+mj-lt"/>
              </a:rPr>
              <a:t> method with convergence acceleration using a local Krylov-</a:t>
            </a:r>
            <a:br>
              <a:rPr lang="en-US" dirty="0">
                <a:ea typeface="+mj-lt"/>
                <a:cs typeface="+mj-lt"/>
              </a:rPr>
            </a:br>
            <a:r>
              <a:rPr lang="en-US" dirty="0">
                <a:ea typeface="+mj-lt"/>
                <a:cs typeface="+mj-lt"/>
              </a:rPr>
              <a:t>based minimization for solving linear systems,” in 2022 IEEE International</a:t>
            </a:r>
            <a:br>
              <a:rPr lang="en-US" dirty="0">
                <a:ea typeface="+mj-lt"/>
                <a:cs typeface="+mj-lt"/>
              </a:rPr>
            </a:br>
            <a:r>
              <a:rPr lang="en-US" dirty="0">
                <a:ea typeface="+mj-lt"/>
                <a:cs typeface="+mj-lt"/>
              </a:rPr>
              <a:t>Parallel and Distributed Processing Symposium Workshops (IPDPSW),</a:t>
            </a:r>
            <a:br>
              <a:rPr lang="en-US" dirty="0">
                <a:ea typeface="+mj-lt"/>
                <a:cs typeface="+mj-lt"/>
              </a:rPr>
            </a:br>
            <a:r>
              <a:rPr lang="en-US" dirty="0">
                <a:ea typeface="+mj-lt"/>
                <a:cs typeface="+mj-lt"/>
              </a:rPr>
              <a:t>May 2022, pp. 900–906. </a:t>
            </a:r>
            <a:r>
              <a:rPr lang="en-US" dirty="0" err="1">
                <a:ea typeface="+mj-lt"/>
                <a:cs typeface="+mj-lt"/>
              </a:rPr>
              <a:t>doi</a:t>
            </a:r>
            <a:r>
              <a:rPr lang="en-US" dirty="0">
                <a:ea typeface="+mj-lt"/>
                <a:cs typeface="+mj-lt"/>
              </a:rPr>
              <a:t>: 10.1109/IPDPSW55747.2022.00146</a:t>
            </a:r>
          </a:p>
          <a:p>
            <a:pPr>
              <a:buClr>
                <a:srgbClr val="8AD0D6"/>
              </a:buClr>
            </a:pPr>
            <a:endParaRPr lang="en-US" dirty="0"/>
          </a:p>
        </p:txBody>
      </p:sp>
    </p:spTree>
    <p:extLst>
      <p:ext uri="{BB962C8B-B14F-4D97-AF65-F5344CB8AC3E}">
        <p14:creationId xmlns:p14="http://schemas.microsoft.com/office/powerpoint/2010/main" val="229354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A46B443C-2FC2-4E2D-85B2-45096BE4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23" name="Freeform 7">
            <a:extLst>
              <a:ext uri="{FF2B5EF4-FFF2-40B4-BE49-F238E27FC236}">
                <a16:creationId xmlns:a16="http://schemas.microsoft.com/office/drawing/2014/main" id="{F8595138-C2F6-4C4C-B5E4-AA951F931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C5837F1-DC56-DC89-DE22-55BCADB6C5F7}"/>
              </a:ext>
            </a:extLst>
          </p:cNvPr>
          <p:cNvSpPr>
            <a:spLocks noGrp="1"/>
          </p:cNvSpPr>
          <p:nvPr>
            <p:ph type="title"/>
          </p:nvPr>
        </p:nvSpPr>
        <p:spPr>
          <a:xfrm>
            <a:off x="646111" y="452718"/>
            <a:ext cx="9404723" cy="1180711"/>
          </a:xfrm>
        </p:spPr>
        <p:txBody>
          <a:bodyPr>
            <a:normAutofit/>
          </a:bodyPr>
          <a:lstStyle/>
          <a:p>
            <a:r>
              <a:rPr lang="en-US"/>
              <a:t>Matrix Shape</a:t>
            </a:r>
          </a:p>
        </p:txBody>
      </p:sp>
      <p:sp>
        <p:nvSpPr>
          <p:cNvPr id="3" name="Content Placeholder 2">
            <a:extLst>
              <a:ext uri="{FF2B5EF4-FFF2-40B4-BE49-F238E27FC236}">
                <a16:creationId xmlns:a16="http://schemas.microsoft.com/office/drawing/2014/main" id="{AB783A97-E567-7558-AD97-DBE410CE2932}"/>
              </a:ext>
            </a:extLst>
          </p:cNvPr>
          <p:cNvSpPr>
            <a:spLocks noGrp="1"/>
          </p:cNvSpPr>
          <p:nvPr>
            <p:ph idx="1"/>
          </p:nvPr>
        </p:nvSpPr>
        <p:spPr>
          <a:xfrm>
            <a:off x="643856" y="2548281"/>
            <a:ext cx="7152860" cy="3654389"/>
          </a:xfrm>
        </p:spPr>
        <p:txBody>
          <a:bodyPr vert="horz" lIns="91440" tIns="45720" rIns="91440" bIns="45720" rtlCol="0">
            <a:normAutofit/>
          </a:bodyPr>
          <a:lstStyle/>
          <a:p>
            <a:endParaRPr lang="en-US">
              <a:solidFill>
                <a:schemeClr val="bg1"/>
              </a:solidFill>
            </a:endParaRPr>
          </a:p>
          <a:p>
            <a:pPr>
              <a:buClr>
                <a:srgbClr val="F7F7F7"/>
              </a:buClr>
            </a:pPr>
            <a:endParaRPr lang="en-US">
              <a:solidFill>
                <a:schemeClr val="bg1"/>
              </a:solidFill>
            </a:endParaRPr>
          </a:p>
        </p:txBody>
      </p:sp>
      <p:pic>
        <p:nvPicPr>
          <p:cNvPr id="7" name="Graphic 6" descr="Mathematics">
            <a:extLst>
              <a:ext uri="{FF2B5EF4-FFF2-40B4-BE49-F238E27FC236}">
                <a16:creationId xmlns:a16="http://schemas.microsoft.com/office/drawing/2014/main" id="{A12F35A9-E4B7-E082-7FD8-91DFC1A414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80199" y="2724750"/>
            <a:ext cx="3172643" cy="3172643"/>
          </a:xfrm>
          <a:prstGeom prst="rect">
            <a:avLst/>
          </a:prstGeom>
          <a:effectLst/>
        </p:spPr>
      </p:pic>
      <p:pic>
        <p:nvPicPr>
          <p:cNvPr id="5" name="Picture 5" descr="Chart, scatter chart&#10;&#10;Description automatically generated">
            <a:extLst>
              <a:ext uri="{FF2B5EF4-FFF2-40B4-BE49-F238E27FC236}">
                <a16:creationId xmlns:a16="http://schemas.microsoft.com/office/drawing/2014/main" id="{79B3D0E0-2C08-7C24-0BF6-7FBF87B7E2CC}"/>
              </a:ext>
            </a:extLst>
          </p:cNvPr>
          <p:cNvPicPr>
            <a:picLocks noChangeAspect="1"/>
          </p:cNvPicPr>
          <p:nvPr/>
        </p:nvPicPr>
        <p:blipFill>
          <a:blip r:embed="rId6"/>
          <a:stretch>
            <a:fillRect/>
          </a:stretch>
        </p:blipFill>
        <p:spPr>
          <a:xfrm>
            <a:off x="8454407" y="2888767"/>
            <a:ext cx="3767629" cy="2855046"/>
          </a:xfrm>
          <a:prstGeom prst="rect">
            <a:avLst/>
          </a:prstGeom>
          <a:effectLst/>
        </p:spPr>
      </p:pic>
      <p:pic>
        <p:nvPicPr>
          <p:cNvPr id="4" name="Picture 4" descr="A picture containing calendar&#10;&#10;Description automatically generated">
            <a:extLst>
              <a:ext uri="{FF2B5EF4-FFF2-40B4-BE49-F238E27FC236}">
                <a16:creationId xmlns:a16="http://schemas.microsoft.com/office/drawing/2014/main" id="{760F6A07-1AEF-18F2-781C-9E4AE6BB7E22}"/>
              </a:ext>
            </a:extLst>
          </p:cNvPr>
          <p:cNvPicPr>
            <a:picLocks noChangeAspect="1"/>
          </p:cNvPicPr>
          <p:nvPr/>
        </p:nvPicPr>
        <p:blipFill>
          <a:blip r:embed="rId7"/>
          <a:stretch>
            <a:fillRect/>
          </a:stretch>
        </p:blipFill>
        <p:spPr>
          <a:xfrm>
            <a:off x="217289" y="2893023"/>
            <a:ext cx="4447685" cy="2837111"/>
          </a:xfrm>
          <a:prstGeom prst="rect">
            <a:avLst/>
          </a:prstGeom>
          <a:effectLst/>
        </p:spPr>
      </p:pic>
    </p:spTree>
    <p:extLst>
      <p:ext uri="{BB962C8B-B14F-4D97-AF65-F5344CB8AC3E}">
        <p14:creationId xmlns:p14="http://schemas.microsoft.com/office/powerpoint/2010/main" val="393860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047DEF6-FED2-CBE3-2EC9-4539B9C92E5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Jacobi Iteration: Tutorial</a:t>
            </a:r>
          </a:p>
        </p:txBody>
      </p:sp>
      <p:sp>
        <p:nvSpPr>
          <p:cNvPr id="3" name="Content Placeholder 2">
            <a:extLst>
              <a:ext uri="{FF2B5EF4-FFF2-40B4-BE49-F238E27FC236}">
                <a16:creationId xmlns:a16="http://schemas.microsoft.com/office/drawing/2014/main" id="{9C36774C-B1B6-9095-5C12-AA2F2E47B092}"/>
              </a:ext>
            </a:extLst>
          </p:cNvPr>
          <p:cNvSpPr>
            <a:spLocks noGrp="1"/>
          </p:cNvSpPr>
          <p:nvPr>
            <p:ph idx="1"/>
          </p:nvPr>
        </p:nvSpPr>
        <p:spPr>
          <a:xfrm>
            <a:off x="140029" y="2706011"/>
            <a:ext cx="8946541" cy="3484879"/>
          </a:xfrm>
        </p:spPr>
        <p:txBody>
          <a:bodyPr vert="horz" lIns="91440" tIns="45720" rIns="91440" bIns="45720" rtlCol="0" anchor="t">
            <a:noAutofit/>
          </a:bodyPr>
          <a:lstStyle/>
          <a:p>
            <a:pPr>
              <a:buClr>
                <a:srgbClr val="F7F7F7"/>
              </a:buClr>
            </a:pPr>
            <a:r>
              <a:rPr lang="en-US" dirty="0">
                <a:ea typeface="+mj-lt"/>
                <a:cs typeface="+mj-lt"/>
              </a:rPr>
              <a:t>Given a linear system such as: </a:t>
            </a:r>
          </a:p>
          <a:p>
            <a:pPr>
              <a:buClr>
                <a:srgbClr val="F7F7F7"/>
              </a:buClr>
            </a:pPr>
            <a:r>
              <a:rPr lang="en-US" dirty="0">
                <a:ea typeface="+mj-lt"/>
                <a:cs typeface="+mj-lt"/>
              </a:rPr>
              <a:t>A)       3x +1y + 2z = 9</a:t>
            </a:r>
            <a:endParaRPr lang="en-US" dirty="0"/>
          </a:p>
          <a:p>
            <a:pPr>
              <a:buClr>
                <a:srgbClr val="F7F7F7"/>
              </a:buClr>
            </a:pPr>
            <a:r>
              <a:rPr lang="en-US" dirty="0">
                <a:ea typeface="+mj-lt"/>
                <a:cs typeface="+mj-lt"/>
              </a:rPr>
              <a:t>B)       2x + 4y +1z = 8</a:t>
            </a:r>
            <a:endParaRPr lang="en-US" dirty="0"/>
          </a:p>
          <a:p>
            <a:pPr>
              <a:buClr>
                <a:srgbClr val="F7F7F7"/>
              </a:buClr>
            </a:pPr>
            <a:r>
              <a:rPr lang="en-US" dirty="0">
                <a:ea typeface="+mj-lt"/>
                <a:cs typeface="+mj-lt"/>
              </a:rPr>
              <a:t>C)      4x + 4y + 12z = 20</a:t>
            </a:r>
            <a:endParaRPr lang="en-US" dirty="0"/>
          </a:p>
          <a:p>
            <a:pPr>
              <a:buClr>
                <a:srgbClr val="F7F7F7"/>
              </a:buClr>
            </a:pPr>
            <a:endParaRPr lang="en-US" dirty="0">
              <a:ea typeface="+mj-lt"/>
              <a:cs typeface="+mj-lt"/>
            </a:endParaRPr>
          </a:p>
          <a:p>
            <a:pPr>
              <a:buClr>
                <a:srgbClr val="F7F7F7"/>
              </a:buClr>
            </a:pPr>
            <a:r>
              <a:rPr lang="en-US" dirty="0">
                <a:ea typeface="+mj-lt"/>
                <a:cs typeface="+mj-lt"/>
              </a:rPr>
              <a:t>Step1. Solve for one variable per row</a:t>
            </a:r>
            <a:endParaRPr lang="en-US"/>
          </a:p>
          <a:p>
            <a:pPr>
              <a:buClr>
                <a:srgbClr val="F7F7F7"/>
              </a:buClr>
            </a:pPr>
            <a:r>
              <a:rPr lang="en-US" dirty="0">
                <a:ea typeface="+mj-lt"/>
                <a:cs typeface="+mj-lt"/>
              </a:rPr>
              <a:t>D)       x = (9 - y -2z)/3</a:t>
            </a:r>
          </a:p>
          <a:p>
            <a:pPr>
              <a:buClr>
                <a:srgbClr val="F7F7F7"/>
              </a:buClr>
            </a:pPr>
            <a:r>
              <a:rPr lang="en-US" dirty="0">
                <a:ea typeface="+mj-lt"/>
                <a:cs typeface="+mj-lt"/>
              </a:rPr>
              <a:t>E)        y = (8-2x-z)/4</a:t>
            </a:r>
            <a:endParaRPr lang="en-US" dirty="0"/>
          </a:p>
          <a:p>
            <a:pPr>
              <a:buClr>
                <a:srgbClr val="F7F7F7"/>
              </a:buClr>
            </a:pPr>
            <a:r>
              <a:rPr lang="en-US" dirty="0">
                <a:ea typeface="+mj-lt"/>
                <a:cs typeface="+mj-lt"/>
              </a:rPr>
              <a:t>F)        z = (20-4x-4y)/12</a:t>
            </a:r>
            <a:endParaRPr lang="en-US" dirty="0"/>
          </a:p>
          <a:p>
            <a:pPr>
              <a:lnSpc>
                <a:spcPct val="90000"/>
              </a:lnSpc>
              <a:buClr>
                <a:srgbClr val="F7F7F7"/>
              </a:buClr>
            </a:pPr>
            <a:endParaRPr lang="en-US" dirty="0"/>
          </a:p>
          <a:p>
            <a:pPr marL="0" indent="0">
              <a:lnSpc>
                <a:spcPct val="90000"/>
              </a:lnSpc>
              <a:buClr>
                <a:srgbClr val="8AD0D6"/>
              </a:buClr>
              <a:buNone/>
            </a:pPr>
            <a:endParaRPr lang="en-US" dirty="0"/>
          </a:p>
        </p:txBody>
      </p:sp>
    </p:spTree>
    <p:extLst>
      <p:ext uri="{BB962C8B-B14F-4D97-AF65-F5344CB8AC3E}">
        <p14:creationId xmlns:p14="http://schemas.microsoft.com/office/powerpoint/2010/main" val="13370022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9965D6B-4DC8-8BB7-857A-DD75C7428171}"/>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Jacobi Iteration: Tutorial</a:t>
            </a:r>
          </a:p>
        </p:txBody>
      </p:sp>
      <p:sp>
        <p:nvSpPr>
          <p:cNvPr id="3" name="Content Placeholder 2">
            <a:extLst>
              <a:ext uri="{FF2B5EF4-FFF2-40B4-BE49-F238E27FC236}">
                <a16:creationId xmlns:a16="http://schemas.microsoft.com/office/drawing/2014/main" id="{CB2F68C0-FCCA-859A-BF2D-CDDD4B45D8F8}"/>
              </a:ext>
            </a:extLst>
          </p:cNvPr>
          <p:cNvSpPr>
            <a:spLocks noGrp="1"/>
          </p:cNvSpPr>
          <p:nvPr>
            <p:ph idx="1"/>
          </p:nvPr>
        </p:nvSpPr>
        <p:spPr>
          <a:xfrm>
            <a:off x="1103312" y="2763520"/>
            <a:ext cx="8946541" cy="3484879"/>
          </a:xfrm>
        </p:spPr>
        <p:txBody>
          <a:bodyPr vert="horz" lIns="91440" tIns="45720" rIns="91440" bIns="45720" rtlCol="0" anchor="t">
            <a:normAutofit/>
          </a:bodyPr>
          <a:lstStyle/>
          <a:p>
            <a:pPr>
              <a:lnSpc>
                <a:spcPct val="90000"/>
              </a:lnSpc>
            </a:pPr>
            <a:r>
              <a:rPr lang="en-US" dirty="0">
                <a:ea typeface="+mj-lt"/>
                <a:cs typeface="+mj-lt"/>
              </a:rPr>
              <a:t>Step 2. Assumed values (x=0, y=0, z=0)</a:t>
            </a:r>
            <a:endParaRPr lang="en-US" dirty="0"/>
          </a:p>
          <a:p>
            <a:pPr>
              <a:lnSpc>
                <a:spcPct val="90000"/>
              </a:lnSpc>
              <a:buClr>
                <a:srgbClr val="8AD0D6"/>
              </a:buClr>
            </a:pPr>
            <a:endParaRPr lang="en-US" dirty="0">
              <a:ea typeface="+mj-lt"/>
              <a:cs typeface="+mj-lt"/>
            </a:endParaRPr>
          </a:p>
          <a:p>
            <a:pPr>
              <a:lnSpc>
                <a:spcPct val="90000"/>
              </a:lnSpc>
              <a:buClr>
                <a:srgbClr val="8AD0D6"/>
              </a:buClr>
            </a:pPr>
            <a:r>
              <a:rPr lang="en-US" dirty="0">
                <a:ea typeface="+mj-lt"/>
                <a:cs typeface="+mj-lt"/>
              </a:rPr>
              <a:t>Step 3. </a:t>
            </a:r>
          </a:p>
          <a:p>
            <a:pPr>
              <a:lnSpc>
                <a:spcPct val="90000"/>
              </a:lnSpc>
              <a:buClr>
                <a:srgbClr val="8AD0D6"/>
              </a:buClr>
            </a:pPr>
            <a:r>
              <a:rPr lang="en-US" dirty="0">
                <a:ea typeface="+mj-lt"/>
                <a:cs typeface="+mj-lt"/>
              </a:rPr>
              <a:t>G)     x = (9 - 0 -2(0))/3   --&gt; x = 9/3 = 3</a:t>
            </a:r>
          </a:p>
          <a:p>
            <a:pPr>
              <a:lnSpc>
                <a:spcPct val="90000"/>
              </a:lnSpc>
              <a:buClr>
                <a:srgbClr val="8AD0D6"/>
              </a:buClr>
            </a:pPr>
            <a:r>
              <a:rPr lang="en-US" dirty="0">
                <a:ea typeface="+mj-lt"/>
                <a:cs typeface="+mj-lt"/>
              </a:rPr>
              <a:t>H)     y = (8-2(0)-0)/4     --&gt; y = 8/4 = 2</a:t>
            </a:r>
            <a:endParaRPr lang="en-US" sz="1600" dirty="0">
              <a:ea typeface="+mj-lt"/>
              <a:cs typeface="+mj-lt"/>
            </a:endParaRPr>
          </a:p>
          <a:p>
            <a:pPr>
              <a:lnSpc>
                <a:spcPct val="90000"/>
              </a:lnSpc>
              <a:buClr>
                <a:srgbClr val="8AD0D6"/>
              </a:buClr>
            </a:pPr>
            <a:r>
              <a:rPr lang="en-US" dirty="0">
                <a:ea typeface="+mj-lt"/>
                <a:cs typeface="+mj-lt"/>
              </a:rPr>
              <a:t>I)       z = (20-4(0)-4(0))/12    --&gt;  z = 20/12 = 1.66</a:t>
            </a:r>
            <a:endParaRPr lang="en-US" sz="1600"/>
          </a:p>
          <a:p>
            <a:pPr>
              <a:lnSpc>
                <a:spcPct val="90000"/>
              </a:lnSpc>
              <a:buClr>
                <a:srgbClr val="8AD0D6"/>
              </a:buClr>
            </a:pPr>
            <a:endParaRPr lang="en-US" sz="1400" dirty="0">
              <a:ea typeface="+mj-lt"/>
              <a:cs typeface="+mj-lt"/>
            </a:endParaRPr>
          </a:p>
          <a:p>
            <a:pPr>
              <a:lnSpc>
                <a:spcPct val="90000"/>
              </a:lnSpc>
              <a:buClr>
                <a:srgbClr val="8AD0D6"/>
              </a:buClr>
            </a:pPr>
            <a:endParaRPr lang="en-US" sz="1400" dirty="0">
              <a:ea typeface="+mj-lt"/>
              <a:cs typeface="+mj-lt"/>
            </a:endParaRPr>
          </a:p>
          <a:p>
            <a:pPr>
              <a:lnSpc>
                <a:spcPct val="90000"/>
              </a:lnSpc>
              <a:buClr>
                <a:srgbClr val="8AD0D6"/>
              </a:buClr>
            </a:pPr>
            <a:endParaRPr lang="en-US" sz="1400"/>
          </a:p>
          <a:p>
            <a:pPr>
              <a:lnSpc>
                <a:spcPct val="90000"/>
              </a:lnSpc>
              <a:buClr>
                <a:srgbClr val="8AD0D6"/>
              </a:buClr>
            </a:pPr>
            <a:endParaRPr lang="en-US" sz="1400"/>
          </a:p>
        </p:txBody>
      </p:sp>
      <p:pic>
        <p:nvPicPr>
          <p:cNvPr id="4" name="Picture 4" descr="Text&#10;&#10;Description automatically generated">
            <a:extLst>
              <a:ext uri="{FF2B5EF4-FFF2-40B4-BE49-F238E27FC236}">
                <a16:creationId xmlns:a16="http://schemas.microsoft.com/office/drawing/2014/main" id="{09F9444D-D657-E786-6557-B92B1A318A2F}"/>
              </a:ext>
            </a:extLst>
          </p:cNvPr>
          <p:cNvPicPr>
            <a:picLocks noChangeAspect="1"/>
          </p:cNvPicPr>
          <p:nvPr/>
        </p:nvPicPr>
        <p:blipFill>
          <a:blip r:embed="rId3"/>
          <a:stretch>
            <a:fillRect/>
          </a:stretch>
        </p:blipFill>
        <p:spPr>
          <a:xfrm>
            <a:off x="7873042" y="2580381"/>
            <a:ext cx="4367841" cy="2660520"/>
          </a:xfrm>
          <a:prstGeom prst="rect">
            <a:avLst/>
          </a:prstGeom>
        </p:spPr>
      </p:pic>
    </p:spTree>
    <p:extLst>
      <p:ext uri="{BB962C8B-B14F-4D97-AF65-F5344CB8AC3E}">
        <p14:creationId xmlns:p14="http://schemas.microsoft.com/office/powerpoint/2010/main" val="176923807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C5F1599-07BC-5F45-B83E-2BF279DC261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Jacobi Iteration Tutorial</a:t>
            </a:r>
          </a:p>
        </p:txBody>
      </p:sp>
      <p:sp>
        <p:nvSpPr>
          <p:cNvPr id="3" name="Content Placeholder 2">
            <a:extLst>
              <a:ext uri="{FF2B5EF4-FFF2-40B4-BE49-F238E27FC236}">
                <a16:creationId xmlns:a16="http://schemas.microsoft.com/office/drawing/2014/main" id="{9AC41A61-9C5D-4FA6-E52C-11B9E20CD146}"/>
              </a:ext>
            </a:extLst>
          </p:cNvPr>
          <p:cNvSpPr>
            <a:spLocks noGrp="1"/>
          </p:cNvSpPr>
          <p:nvPr>
            <p:ph idx="1"/>
          </p:nvPr>
        </p:nvSpPr>
        <p:spPr>
          <a:xfrm>
            <a:off x="298180" y="2274689"/>
            <a:ext cx="11462577" cy="4290011"/>
          </a:xfrm>
        </p:spPr>
        <p:txBody>
          <a:bodyPr vert="horz" lIns="91440" tIns="45720" rIns="91440" bIns="45720" rtlCol="0" anchor="t">
            <a:noAutofit/>
          </a:bodyPr>
          <a:lstStyle/>
          <a:p>
            <a:r>
              <a:rPr lang="en-US" sz="2600" dirty="0">
                <a:ea typeface="+mj-lt"/>
                <a:cs typeface="+mj-lt"/>
              </a:rPr>
              <a:t>Step 4. Use these values as input to the original system</a:t>
            </a:r>
            <a:endParaRPr lang="en-US" sz="2600" dirty="0"/>
          </a:p>
          <a:p>
            <a:pPr>
              <a:buClr>
                <a:srgbClr val="F7F7F7"/>
              </a:buClr>
            </a:pPr>
            <a:r>
              <a:rPr lang="en-US" sz="2600" dirty="0">
                <a:ea typeface="+mj-lt"/>
                <a:cs typeface="+mj-lt"/>
              </a:rPr>
              <a:t>J)      3x +1y + 2z = 9       becomes      3(3) + 2 + 2(1.66) = 9</a:t>
            </a:r>
            <a:endParaRPr lang="en-US" sz="2600" dirty="0"/>
          </a:p>
          <a:p>
            <a:pPr>
              <a:buClr>
                <a:srgbClr val="F7F7F7"/>
              </a:buClr>
            </a:pPr>
            <a:r>
              <a:rPr lang="en-US" sz="2600" dirty="0">
                <a:ea typeface="+mj-lt"/>
                <a:cs typeface="+mj-lt"/>
              </a:rPr>
              <a:t>K)     14.32 = 9</a:t>
            </a:r>
            <a:endParaRPr lang="en-US" sz="2600" dirty="0"/>
          </a:p>
          <a:p>
            <a:pPr>
              <a:buClr>
                <a:srgbClr val="F7F7F7"/>
              </a:buClr>
            </a:pPr>
            <a:endParaRPr lang="en-US" sz="2600" dirty="0">
              <a:ea typeface="+mj-lt"/>
              <a:cs typeface="+mj-lt"/>
            </a:endParaRPr>
          </a:p>
          <a:p>
            <a:pPr>
              <a:buClr>
                <a:srgbClr val="F7F7F7"/>
              </a:buClr>
            </a:pPr>
            <a:r>
              <a:rPr lang="en-US" sz="2600" dirty="0">
                <a:ea typeface="+mj-lt"/>
                <a:cs typeface="+mj-lt"/>
              </a:rPr>
              <a:t>L)      2x + 4y +1z = 8       becomes     (3) + 4(2) + 1.66 = 8</a:t>
            </a:r>
            <a:endParaRPr lang="en-US" sz="2600" dirty="0"/>
          </a:p>
          <a:p>
            <a:pPr>
              <a:buClr>
                <a:srgbClr val="F7F7F7"/>
              </a:buClr>
            </a:pPr>
            <a:r>
              <a:rPr lang="en-US" sz="2600" dirty="0">
                <a:ea typeface="+mj-lt"/>
                <a:cs typeface="+mj-lt"/>
              </a:rPr>
              <a:t>M)     15.66 = 8</a:t>
            </a:r>
            <a:endParaRPr lang="en-US" sz="2600" dirty="0"/>
          </a:p>
          <a:p>
            <a:pPr>
              <a:buClr>
                <a:srgbClr val="F7F7F7"/>
              </a:buClr>
            </a:pPr>
            <a:endParaRPr lang="en-US" sz="2600" dirty="0">
              <a:ea typeface="+mj-lt"/>
              <a:cs typeface="+mj-lt"/>
            </a:endParaRPr>
          </a:p>
          <a:p>
            <a:pPr>
              <a:buClr>
                <a:srgbClr val="F7F7F7"/>
              </a:buClr>
            </a:pPr>
            <a:r>
              <a:rPr lang="en-US" sz="2600" dirty="0">
                <a:ea typeface="+mj-lt"/>
                <a:cs typeface="+mj-lt"/>
              </a:rPr>
              <a:t>N)     4x + 4y + 12z = 20 becomes 4(3) + 4(2) + 12(1.66) = 20</a:t>
            </a:r>
            <a:endParaRPr lang="en-US" sz="2600" dirty="0"/>
          </a:p>
          <a:p>
            <a:pPr>
              <a:buClr>
                <a:srgbClr val="F7F7F7"/>
              </a:buClr>
            </a:pPr>
            <a:r>
              <a:rPr lang="en-US" sz="2600" dirty="0">
                <a:ea typeface="+mj-lt"/>
                <a:cs typeface="+mj-lt"/>
              </a:rPr>
              <a:t>O)     39.92 = 20</a:t>
            </a:r>
            <a:endParaRPr lang="en-US" sz="2600" dirty="0"/>
          </a:p>
          <a:p>
            <a:pPr>
              <a:buClr>
                <a:srgbClr val="F7F7F7"/>
              </a:buClr>
            </a:pPr>
            <a:endParaRPr lang="en-US" dirty="0"/>
          </a:p>
        </p:txBody>
      </p:sp>
    </p:spTree>
    <p:extLst>
      <p:ext uri="{BB962C8B-B14F-4D97-AF65-F5344CB8AC3E}">
        <p14:creationId xmlns:p14="http://schemas.microsoft.com/office/powerpoint/2010/main" val="3017722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FF9AB1E-21A8-12EA-6C01-59BB4F1442C2}"/>
              </a:ext>
            </a:extLst>
          </p:cNvPr>
          <p:cNvSpPr>
            <a:spLocks noGrp="1"/>
          </p:cNvSpPr>
          <p:nvPr>
            <p:ph type="title"/>
          </p:nvPr>
        </p:nvSpPr>
        <p:spPr>
          <a:xfrm>
            <a:off x="648930" y="629267"/>
            <a:ext cx="9252154" cy="1016654"/>
          </a:xfrm>
        </p:spPr>
        <p:txBody>
          <a:bodyPr>
            <a:normAutofit/>
          </a:bodyPr>
          <a:lstStyle/>
          <a:p>
            <a:r>
              <a:rPr lang="en-US">
                <a:solidFill>
                  <a:srgbClr val="EBEBEB"/>
                </a:solidFill>
              </a:rPr>
              <a:t>Jacobi Iteration: Tutorial</a:t>
            </a: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CF61F6F5-5D08-4453-CEB6-9F20296FA1C9}"/>
              </a:ext>
            </a:extLst>
          </p:cNvPr>
          <p:cNvGraphicFramePr>
            <a:graphicFrameLocks noGrp="1"/>
          </p:cNvGraphicFramePr>
          <p:nvPr>
            <p:ph idx="1"/>
            <p:extLst>
              <p:ext uri="{D42A27DB-BD31-4B8C-83A1-F6EECF244321}">
                <p14:modId xmlns:p14="http://schemas.microsoft.com/office/powerpoint/2010/main" val="182503509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34531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CF110-A5B8-90C1-861B-78F54B21EDD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Jacobi Iteration</a:t>
            </a:r>
          </a:p>
        </p:txBody>
      </p:sp>
      <p:sp>
        <p:nvSpPr>
          <p:cNvPr id="3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6" name="Freeform: Shape 3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Text&#10;&#10;Description automatically generated">
            <a:extLst>
              <a:ext uri="{FF2B5EF4-FFF2-40B4-BE49-F238E27FC236}">
                <a16:creationId xmlns:a16="http://schemas.microsoft.com/office/drawing/2014/main" id="{27B4F7C7-17DB-2E22-AAAD-CE6E89CD49B5}"/>
              </a:ext>
            </a:extLst>
          </p:cNvPr>
          <p:cNvPicPr>
            <a:picLocks noGrp="1" noChangeAspect="1"/>
          </p:cNvPicPr>
          <p:nvPr>
            <p:ph idx="1"/>
          </p:nvPr>
        </p:nvPicPr>
        <p:blipFill>
          <a:blip r:embed="rId7"/>
          <a:stretch>
            <a:fillRect/>
          </a:stretch>
        </p:blipFill>
        <p:spPr>
          <a:xfrm>
            <a:off x="643854" y="975371"/>
            <a:ext cx="6270662" cy="4906793"/>
          </a:xfrm>
          <a:prstGeom prst="rect">
            <a:avLst/>
          </a:prstGeom>
          <a:effectLst/>
        </p:spPr>
      </p:pic>
    </p:spTree>
    <p:extLst>
      <p:ext uri="{BB962C8B-B14F-4D97-AF65-F5344CB8AC3E}">
        <p14:creationId xmlns:p14="http://schemas.microsoft.com/office/powerpoint/2010/main" val="112056278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13</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Ion</vt:lpstr>
      <vt:lpstr>Parallelization of Linear Equations </vt:lpstr>
      <vt:lpstr>Abstract</vt:lpstr>
      <vt:lpstr>Introduction</vt:lpstr>
      <vt:lpstr>Matrix Shape</vt:lpstr>
      <vt:lpstr>Jacobi Iteration: Tutorial</vt:lpstr>
      <vt:lpstr>Jacobi Iteration: Tutorial</vt:lpstr>
      <vt:lpstr>Jacobi Iteration Tutorial</vt:lpstr>
      <vt:lpstr>Jacobi Iteration: Tutorial</vt:lpstr>
      <vt:lpstr>Jacobi Iteration</vt:lpstr>
      <vt:lpstr>Starting Out:</vt:lpstr>
      <vt:lpstr>Creating a dataset</vt:lpstr>
      <vt:lpstr>Different Datasets</vt:lpstr>
      <vt:lpstr>Code for sparse &amp; very sparse array</vt:lpstr>
      <vt:lpstr>Code for upper triangular matrix </vt:lpstr>
      <vt:lpstr>Recap</vt:lpstr>
      <vt:lpstr>Parallel targets and strategies</vt:lpstr>
      <vt:lpstr>Strategy</vt:lpstr>
      <vt:lpstr>Pthread Jacobi</vt:lpstr>
      <vt:lpstr>Pthread Jacobi</vt:lpstr>
      <vt:lpstr>OpenMP Jacobi</vt:lpstr>
      <vt:lpstr>MPI Jacobi</vt:lpstr>
      <vt:lpstr>MPI Jacobi</vt:lpstr>
      <vt:lpstr>Testing</vt:lpstr>
      <vt:lpstr>Pthread Average Times</vt:lpstr>
      <vt:lpstr>Pthread Max and Min Times</vt:lpstr>
      <vt:lpstr>OpenMP Average times</vt:lpstr>
      <vt:lpstr>OpenMP Max and Min Times</vt:lpstr>
      <vt:lpstr>MPI Average times</vt:lpstr>
      <vt:lpstr>MPI Max and Min Times</vt:lpstr>
      <vt:lpstr>What does this tell us</vt:lpstr>
      <vt:lpstr>Questions?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1007</cp:revision>
  <dcterms:created xsi:type="dcterms:W3CDTF">2022-08-26T15:24:05Z</dcterms:created>
  <dcterms:modified xsi:type="dcterms:W3CDTF">2022-11-28T14:32:13Z</dcterms:modified>
</cp:coreProperties>
</file>