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71" r:id="rId4"/>
    <p:sldId id="257" r:id="rId5"/>
    <p:sldId id="268" r:id="rId6"/>
    <p:sldId id="267" r:id="rId7"/>
    <p:sldId id="260" r:id="rId8"/>
    <p:sldId id="261" r:id="rId9"/>
    <p:sldId id="269" r:id="rId10"/>
    <p:sldId id="262" r:id="rId11"/>
    <p:sldId id="263" r:id="rId12"/>
    <p:sldId id="270" r:id="rId13"/>
    <p:sldId id="264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6FF95E-F22B-47C4-93BB-DE45FE471F66}" v="2268" dt="2023-12-05T05:40:17.883"/>
    <p1510:client id="{E41BA237-6F9C-4BDB-AD64-1F9308C870B9}" v="4" dt="2023-12-05T16:35:56.104"/>
    <p1510:client id="{EEE1A836-C48A-4F20-8BC4-88D479C7E419}" v="299" dt="2023-12-05T13:30:42.3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93B0A-FF57-4392-B388-6AB1A3A24218}" type="datetimeFigureOut"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D2C82-6706-4871-8ABE-2A765A17DE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9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Word Overlap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Language / Contextual understanding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Tools / Metrics are not yet refined for evaluating recommendations in a conversational setting 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D2C82-6706-4871-8ABE-2A765A17DE28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9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hari4om/word-embedding-d816f643140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ea typeface="+mj-lt"/>
                <a:cs typeface="+mj-lt"/>
              </a:rPr>
              <a:t>Using BERT and GPT-2 to classify Explanations of Movie</a:t>
            </a:r>
            <a:br>
              <a:rPr lang="en-US" sz="4400" dirty="0">
                <a:ea typeface="+mj-lt"/>
                <a:cs typeface="+mj-lt"/>
              </a:rPr>
            </a:br>
            <a:r>
              <a:rPr lang="en-US" sz="4400" dirty="0">
                <a:solidFill>
                  <a:schemeClr val="tx2"/>
                </a:solidFill>
                <a:ea typeface="+mj-lt"/>
                <a:cs typeface="+mj-lt"/>
              </a:rPr>
              <a:t>Recommendations as Good or Bad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8656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solidFill>
                  <a:schemeClr val="tx2"/>
                </a:solidFill>
                <a:cs typeface="Calibri"/>
              </a:rPr>
              <a:t>Presenter: Joseph May</a:t>
            </a:r>
          </a:p>
          <a:p>
            <a:r>
              <a:rPr lang="en-US" sz="2200">
                <a:solidFill>
                  <a:schemeClr val="tx2"/>
                </a:solidFill>
                <a:cs typeface="Calibri"/>
              </a:rPr>
              <a:t>Date: 12/4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5316-6A71-68EC-5E63-962AB5D1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Experiment Details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DCA99-F7E6-4CC5-67E5-E1A5298B4DB2}"/>
              </a:ext>
            </a:extLst>
          </p:cNvPr>
          <p:cNvSpPr/>
          <p:nvPr/>
        </p:nvSpPr>
        <p:spPr>
          <a:xfrm>
            <a:off x="537306" y="2471616"/>
            <a:ext cx="2295769" cy="38979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cs typeface="Calibri"/>
            </a:endParaRPr>
          </a:p>
          <a:p>
            <a:pPr algn="ctr"/>
            <a:endParaRPr lang="en-US" sz="2400" dirty="0">
              <a:cs typeface="Calibri"/>
            </a:endParaRPr>
          </a:p>
          <a:p>
            <a:pPr algn="ctr"/>
            <a:endParaRPr lang="en-US" sz="2400" dirty="0">
              <a:cs typeface="Calibri"/>
            </a:endParaRPr>
          </a:p>
          <a:p>
            <a:pPr algn="ctr"/>
            <a:endParaRPr lang="en-US" sz="2400" dirty="0">
              <a:cs typeface="Calibri"/>
            </a:endParaRPr>
          </a:p>
          <a:p>
            <a:pPr algn="ctr"/>
            <a:endParaRPr lang="en-US" sz="2400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4BA632-7202-45C7-7507-54A93E96E797}"/>
              </a:ext>
            </a:extLst>
          </p:cNvPr>
          <p:cNvSpPr/>
          <p:nvPr/>
        </p:nvSpPr>
        <p:spPr>
          <a:xfrm>
            <a:off x="537305" y="1651000"/>
            <a:ext cx="2295769" cy="8206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 algn="ctr">
              <a:buAutoNum type="arabicPeriod"/>
            </a:pPr>
            <a:r>
              <a:rPr lang="en-US" sz="2400" dirty="0">
                <a:cs typeface="Calibri"/>
              </a:rPr>
              <a:t>Optimizers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91DEF-35BD-A294-9151-025B992EA373}"/>
              </a:ext>
            </a:extLst>
          </p:cNvPr>
          <p:cNvSpPr/>
          <p:nvPr/>
        </p:nvSpPr>
        <p:spPr>
          <a:xfrm>
            <a:off x="537307" y="2481384"/>
            <a:ext cx="2295767" cy="713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lphaUcPeriod"/>
            </a:pPr>
            <a:r>
              <a:rPr lang="en-US" sz="2400" dirty="0">
                <a:cs typeface="Calibri"/>
              </a:rPr>
              <a:t>    SGD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8CFD8F-8063-2B0F-0B9A-3EE4B55B8426}"/>
              </a:ext>
            </a:extLst>
          </p:cNvPr>
          <p:cNvSpPr/>
          <p:nvPr/>
        </p:nvSpPr>
        <p:spPr>
          <a:xfrm>
            <a:off x="537306" y="4005384"/>
            <a:ext cx="2295767" cy="537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cs typeface="Calibri"/>
              </a:rPr>
              <a:t>B.      Adam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4A38D9-9F61-BC46-9249-19E2F293C251}"/>
              </a:ext>
            </a:extLst>
          </p:cNvPr>
          <p:cNvSpPr/>
          <p:nvPr/>
        </p:nvSpPr>
        <p:spPr>
          <a:xfrm>
            <a:off x="537306" y="5832229"/>
            <a:ext cx="2295767" cy="537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cs typeface="Calibri"/>
              </a:rPr>
              <a:t>C.      </a:t>
            </a:r>
            <a:r>
              <a:rPr lang="en-US" sz="2400" dirty="0" err="1">
                <a:cs typeface="Calibri"/>
              </a:rPr>
              <a:t>RMSProp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240B5D-58AD-4BB1-18FD-6DB5D38AFF73}"/>
              </a:ext>
            </a:extLst>
          </p:cNvPr>
          <p:cNvSpPr/>
          <p:nvPr/>
        </p:nvSpPr>
        <p:spPr>
          <a:xfrm>
            <a:off x="3399690" y="2481385"/>
            <a:ext cx="2295769" cy="38979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cs typeface="Calibri"/>
            </a:endParaRPr>
          </a:p>
          <a:p>
            <a:pPr algn="ctr"/>
            <a:endParaRPr lang="en-US" sz="2400" dirty="0">
              <a:cs typeface="Calibri"/>
            </a:endParaRPr>
          </a:p>
          <a:p>
            <a:pPr algn="ctr"/>
            <a:endParaRPr lang="en-US" sz="2400" dirty="0">
              <a:cs typeface="Calibri"/>
            </a:endParaRPr>
          </a:p>
          <a:p>
            <a:pPr algn="ctr"/>
            <a:endParaRPr lang="en-US" sz="2400" dirty="0">
              <a:cs typeface="Calibri"/>
            </a:endParaRPr>
          </a:p>
          <a:p>
            <a:pPr algn="ctr"/>
            <a:endParaRPr lang="en-US" sz="2400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D3977B-F4EA-842F-4282-2B782F9A0010}"/>
              </a:ext>
            </a:extLst>
          </p:cNvPr>
          <p:cNvSpPr/>
          <p:nvPr/>
        </p:nvSpPr>
        <p:spPr>
          <a:xfrm>
            <a:off x="3399689" y="1660769"/>
            <a:ext cx="2295769" cy="8206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cs typeface="Calibri"/>
              </a:rPr>
              <a:t>2.  Pretrained Model</a:t>
            </a:r>
            <a:endParaRPr lang="en-US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7A20CD-0D6D-059C-A3A0-62033DFC4366}"/>
              </a:ext>
            </a:extLst>
          </p:cNvPr>
          <p:cNvSpPr/>
          <p:nvPr/>
        </p:nvSpPr>
        <p:spPr>
          <a:xfrm>
            <a:off x="3399691" y="2471615"/>
            <a:ext cx="2295767" cy="7229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457200" indent="-457200">
              <a:buAutoNum type="alphaUcPeriod"/>
            </a:pPr>
            <a:r>
              <a:rPr lang="en-US" sz="2400" dirty="0">
                <a:cs typeface="Calibri"/>
              </a:rPr>
              <a:t>BERT-base uncased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7114F-1951-16BE-865F-B23AACD7FFFD}"/>
              </a:ext>
            </a:extLst>
          </p:cNvPr>
          <p:cNvSpPr/>
          <p:nvPr/>
        </p:nvSpPr>
        <p:spPr>
          <a:xfrm>
            <a:off x="3399690" y="4015153"/>
            <a:ext cx="2295767" cy="537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cs typeface="Calibri"/>
              </a:rPr>
              <a:t>B.      GPT-2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F87555-1623-06B8-0474-1358E36DA38D}"/>
              </a:ext>
            </a:extLst>
          </p:cNvPr>
          <p:cNvSpPr/>
          <p:nvPr/>
        </p:nvSpPr>
        <p:spPr>
          <a:xfrm>
            <a:off x="3404258" y="5302536"/>
            <a:ext cx="2297670" cy="10780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cs typeface="Calibri"/>
              </a:rPr>
              <a:t>60 Epochs </a:t>
            </a:r>
            <a:endParaRPr lang="en-US" dirty="0">
              <a:cs typeface="Calibri"/>
            </a:endParaRPr>
          </a:p>
          <a:p>
            <a:r>
              <a:rPr lang="en-US" sz="2400" dirty="0">
                <a:cs typeface="Calibri"/>
              </a:rPr>
              <a:t>10 Independent Runs</a:t>
            </a:r>
            <a:endParaRPr lang="en-US">
              <a:cs typeface="Calibri"/>
            </a:endParaRPr>
          </a:p>
        </p:txBody>
      </p: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75391B4D-9064-4739-E2E3-568AAF0D5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037" y="771529"/>
            <a:ext cx="4554186" cy="282112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C7ADA7-7B57-6657-F0FD-579B235DBCEE}"/>
              </a:ext>
            </a:extLst>
          </p:cNvPr>
          <p:cNvSpPr txBox="1"/>
          <p:nvPr/>
        </p:nvSpPr>
        <p:spPr>
          <a:xfrm>
            <a:off x="7699168" y="98960"/>
            <a:ext cx="24938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cs typeface="Calibri"/>
              </a:rPr>
              <a:t>GPT2</a:t>
            </a:r>
            <a:endParaRPr lang="en-US" sz="2400">
              <a:cs typeface="Calibri" panose="020F050202020403020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B81A06-8A0C-B400-1EC3-E6D94195F3D2}"/>
              </a:ext>
            </a:extLst>
          </p:cNvPr>
          <p:cNvSpPr txBox="1"/>
          <p:nvPr/>
        </p:nvSpPr>
        <p:spPr>
          <a:xfrm>
            <a:off x="7699168" y="3819895"/>
            <a:ext cx="24938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cs typeface="Calibri"/>
              </a:rPr>
              <a:t>BERT</a:t>
            </a:r>
            <a:endParaRPr lang="en-US" dirty="0"/>
          </a:p>
        </p:txBody>
      </p:sp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304FDA7D-B70F-0E05-E30E-0B390EA05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63" y="4228020"/>
            <a:ext cx="4554186" cy="256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5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CD37-74F6-25A2-DD8C-CB3061CB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Results: </a:t>
            </a:r>
            <a:endParaRPr lang="en-US" dirty="0"/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FC883E7-EFEA-CB4E-AE4E-DA1549FC7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5" y="1795171"/>
            <a:ext cx="5405251" cy="4247372"/>
          </a:xfrm>
          <a:prstGeom prst="rect">
            <a:avLst/>
          </a:prstGeo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D12AF09-E2FC-8886-78B2-0A25BBF90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659" y="1836266"/>
            <a:ext cx="5405252" cy="410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64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405A-CE33-84BF-43C3-89F75708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Summary: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D5E65A-1345-AEF3-9B1C-3CBF125A0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Calculate the cosine similarity between seeker and recommender to generate target labels.</a:t>
            </a:r>
          </a:p>
          <a:p>
            <a:r>
              <a:rPr lang="en-US" dirty="0">
                <a:cs typeface="Calibri"/>
              </a:rPr>
              <a:t>Examine how Adam, SGD, RMSPROP effects model accuracy</a:t>
            </a:r>
          </a:p>
          <a:p>
            <a:r>
              <a:rPr lang="en-US" dirty="0">
                <a:cs typeface="Calibri"/>
              </a:rPr>
              <a:t>Examine how pretrained model effects model accuracy</a:t>
            </a:r>
          </a:p>
          <a:p>
            <a:r>
              <a:rPr lang="en-US" dirty="0">
                <a:cs typeface="Calibri"/>
              </a:rPr>
              <a:t>Adam performed best overall</a:t>
            </a:r>
          </a:p>
          <a:p>
            <a:r>
              <a:rPr lang="en-US" dirty="0">
                <a:cs typeface="Calibri"/>
              </a:rPr>
              <a:t>GPT2 performed better than BERT</a:t>
            </a:r>
          </a:p>
        </p:txBody>
      </p:sp>
    </p:spTree>
    <p:extLst>
      <p:ext uri="{BB962C8B-B14F-4D97-AF65-F5344CB8AC3E}">
        <p14:creationId xmlns:p14="http://schemas.microsoft.com/office/powerpoint/2010/main" val="2419038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FE637-7A58-0DCB-B3CA-8058CCDC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Questions?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0A348-8B12-35E6-C8E4-0BE0265B3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Thanks!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457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706E-EBB6-198D-CE4B-F575894F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420B3-5307-1719-F939-91DC9492E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[1] Banerjee, S. and Lavie, A. METEOR: An automatic metric for MT evaluation with improved correlation with human judgments. In Goldstein, J., Lavie, A., Lin, C.-Y., and Voss, C., editors, Proceedings of the ACL Workshop on Intrinsic and Extrinsic Evaluation Measures for Machine Translation and/or Summarization, pages 65–72. Association for Computational Linguistics. </a:t>
            </a:r>
          </a:p>
          <a:p>
            <a:r>
              <a:rPr lang="en-US">
                <a:ea typeface="+mn-lt"/>
                <a:cs typeface="+mn-lt"/>
              </a:rPr>
              <a:t>[2] Chen, X., Zhang, Y., and Wen, J.-R. Measuring </a:t>
            </a:r>
            <a:r>
              <a:rPr lang="en-US" dirty="0">
                <a:ea typeface="+mn-lt"/>
                <a:cs typeface="+mn-lt"/>
              </a:rPr>
              <a:t>”why” in recommender systems: a comprehensive survey on the evaluation of explainable recommendation. 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[3] Devlin, J., Chang, M.-W., Lee, K., and Toutanova, K. BERT: Pre-training of deep bidirectional transformers for language understanding. 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[4] Fu, Z., Xian, Y., Zhang, Y., and Zhang, Y. Tutorial on Conversational Recommendation Systems. In Proceedings of </a:t>
            </a:r>
            <a:r>
              <a:rPr lang="en-US" dirty="0">
                <a:ea typeface="+mn-lt"/>
                <a:cs typeface="+mn-lt"/>
              </a:rPr>
              <a:t>the 14th ACM Conference on Recommender Systems, </a:t>
            </a:r>
            <a:r>
              <a:rPr lang="en-US" err="1">
                <a:ea typeface="+mn-lt"/>
                <a:cs typeface="+mn-lt"/>
              </a:rPr>
              <a:t>RecSys</a:t>
            </a:r>
            <a:r>
              <a:rPr lang="en-US" dirty="0">
                <a:ea typeface="+mn-lt"/>
                <a:cs typeface="+mn-lt"/>
              </a:rPr>
              <a:t> ’20, pages 751–753, New York, NY, USA, September 2020. Association for Computing Machinery.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[5] Gao, C., Lei, W., He, X., de Rijke, M., and Chua, T.-S. Advances and challenges in conversational recommender systems: A survey. AI Open, 2:100–126, January 2021. 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[6] Guo, S., Zhang, S., Sun, W., Ren, P., Chen, Z., and Ren, Z. Towards explainable conversational recommender systems. In Proceedings of the 46th International ACM SIGIR Conference on Research and Develop- </a:t>
            </a:r>
            <a:r>
              <a:rPr lang="en-US" dirty="0" err="1">
                <a:ea typeface="+mn-lt"/>
                <a:cs typeface="+mn-lt"/>
              </a:rPr>
              <a:t>ment</a:t>
            </a:r>
            <a:r>
              <a:rPr lang="en-US" dirty="0">
                <a:ea typeface="+mn-lt"/>
                <a:cs typeface="+mn-lt"/>
              </a:rPr>
              <a:t> in Information Retrieval, pages 2786–2795.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[7] Hayati, S. A., Kang, D., Zhu, Q., Shi, W., and Yu, Z. INSPIRED: Toward Sociable Recommendation Dialog Systems. In Proceedings of the 2020 Conference on Empirical Methods in Natural Language Processing (EMNLP), pages 8142–8152, Online, November 2020. Association for Computational Linguistics.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[8] Lewis, M., Liu, Y., Goyal, N., </a:t>
            </a:r>
            <a:r>
              <a:rPr lang="en-US" err="1">
                <a:ea typeface="+mn-lt"/>
                <a:cs typeface="+mn-lt"/>
              </a:rPr>
              <a:t>Ghazvininejad</a:t>
            </a:r>
            <a:r>
              <a:rPr lang="en-US" dirty="0">
                <a:ea typeface="+mn-lt"/>
                <a:cs typeface="+mn-lt"/>
              </a:rPr>
              <a:t>, M., Mohamed, A., Levy, O., Stoyanov, V., and Zettlemoyer, L. BART: Denoising sequence-to- sequence pre-training for natural language generation, translation, and comprehension. In </a:t>
            </a:r>
            <a:r>
              <a:rPr lang="en-US" err="1">
                <a:ea typeface="+mn-lt"/>
                <a:cs typeface="+mn-lt"/>
              </a:rPr>
              <a:t>Jurafsky</a:t>
            </a:r>
            <a:r>
              <a:rPr lang="en-US" dirty="0">
                <a:ea typeface="+mn-lt"/>
                <a:cs typeface="+mn-lt"/>
              </a:rPr>
              <a:t>, D., Chai, J., Schluter, N., and Tetreault, J., editors, Proceedings of the 58th Annual Meeting of the Association for Computational Linguistics, pages 7871–7880. Association for Compu- </a:t>
            </a:r>
            <a:r>
              <a:rPr lang="en-US" err="1">
                <a:ea typeface="+mn-lt"/>
                <a:cs typeface="+mn-lt"/>
              </a:rPr>
              <a:t>tational</a:t>
            </a:r>
            <a:r>
              <a:rPr lang="en-US" dirty="0">
                <a:ea typeface="+mn-lt"/>
                <a:cs typeface="+mn-lt"/>
              </a:rPr>
              <a:t> Linguistics.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[9] Li, R., Kahou, S., Schulz, H., Michalski, V., Charlin, L., and Pal, C. Towards Deep Conversational Recommendations, March 2019. arXiv:1812.07617 [cs, stat]. 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6803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F7CC-44EF-8D00-C90F-767860F2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FBCA2-27E1-F4E7-35A7-E20E33AF5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[10] Lin, C.-Y. ROUGE: A package for automatic evaluation of summaries. In Text Summarization Branches Out, pages 74–81. Association for Computational Linguistics. </a:t>
            </a:r>
          </a:p>
          <a:p>
            <a:r>
              <a:rPr lang="en-US" dirty="0">
                <a:ea typeface="+mn-lt"/>
                <a:cs typeface="+mn-lt"/>
              </a:rPr>
              <a:t>[11] Liu, C.-W., Lowe, R., Serban, I., Noseworthy, M., Charlin, L., and Pineau, J. How NOT To Evaluate Your Dialogue System: An </a:t>
            </a:r>
            <a:r>
              <a:rPr lang="en-US" err="1">
                <a:ea typeface="+mn-lt"/>
                <a:cs typeface="+mn-lt"/>
              </a:rPr>
              <a:t>Empir</a:t>
            </a:r>
            <a:r>
              <a:rPr lang="en-US" dirty="0">
                <a:ea typeface="+mn-lt"/>
                <a:cs typeface="+mn-lt"/>
              </a:rPr>
              <a:t>- </a:t>
            </a:r>
            <a:r>
              <a:rPr lang="en-US" err="1">
                <a:ea typeface="+mn-lt"/>
                <a:cs typeface="+mn-lt"/>
              </a:rPr>
              <a:t>ical</a:t>
            </a:r>
            <a:r>
              <a:rPr lang="en-US" dirty="0">
                <a:ea typeface="+mn-lt"/>
                <a:cs typeface="+mn-lt"/>
              </a:rPr>
              <a:t> Study of Unsupervised Evaluation Metrics for Dialogue Response Generation. In Proceedings of the 2016 Conference on Empirical Methods in Natural Language Processing, pages 2122–2132, Austin, Texas, November 2016. Association for </a:t>
            </a:r>
            <a:r>
              <a:rPr lang="en-US">
                <a:ea typeface="+mn-lt"/>
                <a:cs typeface="+mn-lt"/>
              </a:rPr>
              <a:t>Computational Linguistics.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[12] </a:t>
            </a:r>
            <a:r>
              <a:rPr lang="en-US" err="1">
                <a:ea typeface="+mn-lt"/>
                <a:cs typeface="+mn-lt"/>
              </a:rPr>
              <a:t>Papineni</a:t>
            </a:r>
            <a:r>
              <a:rPr lang="en-US" dirty="0">
                <a:ea typeface="+mn-lt"/>
                <a:cs typeface="+mn-lt"/>
              </a:rPr>
              <a:t>, K., </a:t>
            </a:r>
            <a:r>
              <a:rPr lang="en-US" err="1">
                <a:ea typeface="+mn-lt"/>
                <a:cs typeface="+mn-lt"/>
              </a:rPr>
              <a:t>Roukos</a:t>
            </a:r>
            <a:r>
              <a:rPr lang="en-US" dirty="0">
                <a:ea typeface="+mn-lt"/>
                <a:cs typeface="+mn-lt"/>
              </a:rPr>
              <a:t>, S., Ward, T., and Zhu, W.-J. BLEU: a method for automatic evaluation of machine translation. In Proceedings of the 40th Annual Meeting on Association for Computational Linguistics, ACL ’02, pages 311–318. Association for Computational Linguistics.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[13] </a:t>
            </a:r>
            <a:r>
              <a:rPr lang="en-US" dirty="0" err="1">
                <a:ea typeface="+mn-lt"/>
                <a:cs typeface="+mn-lt"/>
              </a:rPr>
              <a:t>Sezerer</a:t>
            </a:r>
            <a:r>
              <a:rPr lang="en-US" dirty="0">
                <a:ea typeface="+mn-lt"/>
                <a:cs typeface="+mn-lt"/>
              </a:rPr>
              <a:t>, E. and </a:t>
            </a:r>
            <a:r>
              <a:rPr lang="en-US" dirty="0" err="1">
                <a:ea typeface="+mn-lt"/>
                <a:cs typeface="+mn-lt"/>
              </a:rPr>
              <a:t>Tekir</a:t>
            </a:r>
            <a:r>
              <a:rPr lang="en-US" dirty="0">
                <a:ea typeface="+mn-lt"/>
                <a:cs typeface="+mn-lt"/>
              </a:rPr>
              <a:t>, S. A survey on neural word embeddings.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[14] Vaswani, A., </a:t>
            </a:r>
            <a:r>
              <a:rPr lang="en-US" dirty="0" err="1">
                <a:ea typeface="+mn-lt"/>
                <a:cs typeface="+mn-lt"/>
              </a:rPr>
              <a:t>Shazeer</a:t>
            </a:r>
            <a:r>
              <a:rPr lang="en-US" dirty="0">
                <a:ea typeface="+mn-lt"/>
                <a:cs typeface="+mn-lt"/>
              </a:rPr>
              <a:t>, N., Parmar, N., </a:t>
            </a:r>
            <a:r>
              <a:rPr lang="en-US" dirty="0" err="1">
                <a:ea typeface="+mn-lt"/>
                <a:cs typeface="+mn-lt"/>
              </a:rPr>
              <a:t>Uszkoreit</a:t>
            </a:r>
            <a:r>
              <a:rPr lang="en-US" dirty="0">
                <a:ea typeface="+mn-lt"/>
                <a:cs typeface="+mn-lt"/>
              </a:rPr>
              <a:t>, J., Jones, L., Gomez, A. N., Kaiser, L., and </a:t>
            </a:r>
            <a:r>
              <a:rPr lang="en-US" dirty="0" err="1">
                <a:ea typeface="+mn-lt"/>
                <a:cs typeface="+mn-lt"/>
              </a:rPr>
              <a:t>Polosukhin</a:t>
            </a:r>
            <a:r>
              <a:rPr lang="en-US" dirty="0">
                <a:ea typeface="+mn-lt"/>
                <a:cs typeface="+mn-lt"/>
              </a:rPr>
              <a:t>, I. Attention is all you need.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[15] Wen, B., Feng, Y., Zhang, Y., and Shah, C. </a:t>
            </a:r>
            <a:r>
              <a:rPr lang="en-US" err="1">
                <a:ea typeface="+mn-lt"/>
                <a:cs typeface="+mn-lt"/>
              </a:rPr>
              <a:t>ExpScore</a:t>
            </a:r>
            <a:r>
              <a:rPr lang="en-US" dirty="0">
                <a:ea typeface="+mn-lt"/>
                <a:cs typeface="+mn-lt"/>
              </a:rPr>
              <a:t>: Learning metrics for recommendation explanation. In Proceedings of the ACM Web Conference 2022, WWW ’22, pages 3740–3744. Association for Computing Machinery.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[16] Zhang, Y., Chen, X., Ai, Q., Yang, L., and Croft, W. B. Towards Conversational Search and Recommendation: System Ask, User Re- </a:t>
            </a:r>
            <a:r>
              <a:rPr lang="en-US" dirty="0" err="1">
                <a:ea typeface="+mn-lt"/>
                <a:cs typeface="+mn-lt"/>
              </a:rPr>
              <a:t>spond</a:t>
            </a:r>
            <a:r>
              <a:rPr lang="en-US" dirty="0">
                <a:ea typeface="+mn-lt"/>
                <a:cs typeface="+mn-lt"/>
              </a:rPr>
              <a:t>. In Proceedings of the 27th ACM International Conference on Information and Knowledge Management, pages 177–186, Torino Italy, October 2018. ACM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473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A0433-071B-D31A-9EB5-B2E01351B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62" y="1229702"/>
            <a:ext cx="1124829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   </a:t>
            </a:r>
            <a:r>
              <a:rPr lang="en-US" u="sng" dirty="0">
                <a:cs typeface="Calibri"/>
              </a:rPr>
              <a:t>Chatbots</a:t>
            </a:r>
            <a:r>
              <a:rPr lang="en-US" dirty="0">
                <a:cs typeface="Calibri"/>
              </a:rPr>
              <a:t>                        </a:t>
            </a:r>
            <a:r>
              <a:rPr lang="en-US" u="sng" dirty="0">
                <a:cs typeface="Calibri"/>
              </a:rPr>
              <a:t>Recommender system</a:t>
            </a:r>
            <a:r>
              <a:rPr lang="en-US" dirty="0">
                <a:cs typeface="Calibri"/>
              </a:rPr>
              <a:t>          </a:t>
            </a:r>
            <a:r>
              <a:rPr lang="en-US" u="sng" dirty="0">
                <a:cs typeface="Calibri"/>
              </a:rPr>
              <a:t>Large Language Models</a:t>
            </a:r>
            <a:endParaRPr lang="en-US" u="sng" dirty="0"/>
          </a:p>
          <a:p>
            <a:endParaRPr lang="en-US" dirty="0"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5E6BF3-6982-3E12-BF71-16A185D96A74}"/>
              </a:ext>
            </a:extLst>
          </p:cNvPr>
          <p:cNvSpPr txBox="1">
            <a:spLocks/>
          </p:cNvSpPr>
          <p:nvPr/>
        </p:nvSpPr>
        <p:spPr>
          <a:xfrm>
            <a:off x="264348" y="-74490"/>
            <a:ext cx="11823229" cy="1344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Background: Conversational Recommender Systems</a:t>
            </a:r>
            <a:endParaRPr lang="en-US" dirty="0"/>
          </a:p>
        </p:txBody>
      </p:sp>
      <p:pic>
        <p:nvPicPr>
          <p:cNvPr id="6" name="Picture 5" descr="Dawn of the Chatbots: What Do Consumers Want and Expect? | TechnologyAdvice">
            <a:extLst>
              <a:ext uri="{FF2B5EF4-FFF2-40B4-BE49-F238E27FC236}">
                <a16:creationId xmlns:a16="http://schemas.microsoft.com/office/drawing/2014/main" id="{5A292F10-F0B1-C66D-4D03-EB7F20A70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" y="1662966"/>
            <a:ext cx="3287836" cy="3287836"/>
          </a:xfrm>
          <a:prstGeom prst="rect">
            <a:avLst/>
          </a:prstGeom>
        </p:spPr>
      </p:pic>
      <p:pic>
        <p:nvPicPr>
          <p:cNvPr id="7" name="Picture 6" descr="ChatGPT Icon Logo">
            <a:extLst>
              <a:ext uri="{FF2B5EF4-FFF2-40B4-BE49-F238E27FC236}">
                <a16:creationId xmlns:a16="http://schemas.microsoft.com/office/drawing/2014/main" id="{E7003EF4-60A9-335E-1C58-7CCD2E9F9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422" y="2640012"/>
            <a:ext cx="4514850" cy="1323975"/>
          </a:xfrm>
          <a:prstGeom prst="rect">
            <a:avLst/>
          </a:prstGeom>
        </p:spPr>
      </p:pic>
      <p:pic>
        <p:nvPicPr>
          <p:cNvPr id="10" name="Picture 9" descr="Red round stamp with text&#10;&#10;Description automatically generated">
            <a:extLst>
              <a:ext uri="{FF2B5EF4-FFF2-40B4-BE49-F238E27FC236}">
                <a16:creationId xmlns:a16="http://schemas.microsoft.com/office/drawing/2014/main" id="{06230497-5209-08D9-1C04-DCD5F8918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939" y="2196709"/>
            <a:ext cx="2743200" cy="22301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18FD87-90A1-B771-0CE5-978D517A964F}"/>
              </a:ext>
            </a:extLst>
          </p:cNvPr>
          <p:cNvSpPr txBox="1"/>
          <p:nvPr/>
        </p:nvSpPr>
        <p:spPr>
          <a:xfrm>
            <a:off x="2549769" y="5841999"/>
            <a:ext cx="568569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>
                <a:ea typeface="Calibri"/>
                <a:cs typeface="Calibri"/>
              </a:rPr>
              <a:t>CRS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290D75-C847-F4D1-A500-1B2A62738E75}"/>
              </a:ext>
            </a:extLst>
          </p:cNvPr>
          <p:cNvCxnSpPr/>
          <p:nvPr/>
        </p:nvCxnSpPr>
        <p:spPr>
          <a:xfrm flipH="1">
            <a:off x="1420690" y="4423752"/>
            <a:ext cx="13676" cy="192063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43E374-F0AD-5D60-7D29-38813115682F}"/>
              </a:ext>
            </a:extLst>
          </p:cNvPr>
          <p:cNvCxnSpPr>
            <a:cxnSpLocks/>
          </p:cNvCxnSpPr>
          <p:nvPr/>
        </p:nvCxnSpPr>
        <p:spPr>
          <a:xfrm flipH="1">
            <a:off x="10300921" y="3866905"/>
            <a:ext cx="23445" cy="242863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510792-6ADE-1D18-4F87-E60DDC523C6A}"/>
              </a:ext>
            </a:extLst>
          </p:cNvPr>
          <p:cNvCxnSpPr/>
          <p:nvPr/>
        </p:nvCxnSpPr>
        <p:spPr>
          <a:xfrm flipH="1">
            <a:off x="5451719" y="4429858"/>
            <a:ext cx="13677" cy="1510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1FEAEE-7B37-D915-720A-055EEDF21862}"/>
              </a:ext>
            </a:extLst>
          </p:cNvPr>
          <p:cNvCxnSpPr>
            <a:cxnSpLocks/>
          </p:cNvCxnSpPr>
          <p:nvPr/>
        </p:nvCxnSpPr>
        <p:spPr>
          <a:xfrm flipV="1">
            <a:off x="1430703" y="6330949"/>
            <a:ext cx="2878016" cy="1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AAD66C-3804-D68A-4CFF-A7DA0CE320E7}"/>
              </a:ext>
            </a:extLst>
          </p:cNvPr>
          <p:cNvCxnSpPr>
            <a:cxnSpLocks/>
          </p:cNvCxnSpPr>
          <p:nvPr/>
        </p:nvCxnSpPr>
        <p:spPr>
          <a:xfrm flipH="1" flipV="1">
            <a:off x="6682641" y="6282103"/>
            <a:ext cx="3638061" cy="1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05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07D4-F764-2681-28AD-DB101DC3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Search Vs. CRS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74989-018D-130C-FF47-E6290F3F1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E0B90-8093-6853-85E6-28C86A3178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Keywords</a:t>
            </a:r>
          </a:p>
          <a:p>
            <a:r>
              <a:rPr lang="en-US" dirty="0">
                <a:ea typeface="Calibri"/>
                <a:cs typeface="Calibri"/>
              </a:rPr>
              <a:t>Single Interaction</a:t>
            </a:r>
          </a:p>
          <a:p>
            <a:r>
              <a:rPr lang="en-US" dirty="0">
                <a:ea typeface="Calibri"/>
                <a:cs typeface="Calibri"/>
              </a:rPr>
              <a:t>Specific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BF8A4-2B1A-2C8A-E78B-6277949CD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CRS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DC68C-48C8-8175-88B9-016F7A52111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Natural Language</a:t>
            </a:r>
          </a:p>
          <a:p>
            <a:r>
              <a:rPr lang="en-US" dirty="0">
                <a:ea typeface="Calibri"/>
                <a:cs typeface="Calibri"/>
              </a:rPr>
              <a:t>Multi-round</a:t>
            </a:r>
          </a:p>
          <a:p>
            <a:r>
              <a:rPr lang="en-US" dirty="0">
                <a:ea typeface="Calibri"/>
                <a:cs typeface="Calibri"/>
              </a:rPr>
              <a:t>Exploratory</a:t>
            </a:r>
          </a:p>
          <a:p>
            <a:r>
              <a:rPr lang="en-US" dirty="0">
                <a:ea typeface="Calibri"/>
                <a:cs typeface="Calibri"/>
              </a:rPr>
              <a:t>Feedback</a:t>
            </a:r>
          </a:p>
          <a:p>
            <a:r>
              <a:rPr lang="en-US" dirty="0">
                <a:ea typeface="Calibri"/>
                <a:cs typeface="Calibri"/>
              </a:rPr>
              <a:t>Context window</a:t>
            </a:r>
          </a:p>
        </p:txBody>
      </p:sp>
    </p:spTree>
    <p:extLst>
      <p:ext uri="{BB962C8B-B14F-4D97-AF65-F5344CB8AC3E}">
        <p14:creationId xmlns:p14="http://schemas.microsoft.com/office/powerpoint/2010/main" val="34824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EFDB-8190-C6C9-1F19-77025F7B3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5"/>
            <a:ext cx="11823229" cy="1344377"/>
          </a:xfrm>
        </p:spPr>
        <p:txBody>
          <a:bodyPr/>
          <a:lstStyle/>
          <a:p>
            <a:r>
              <a:rPr lang="en-US" dirty="0">
                <a:cs typeface="Calibri Light"/>
              </a:rPr>
              <a:t>CRS: How Do They work?</a:t>
            </a:r>
            <a:endParaRPr lang="en-US" dirty="0">
              <a:ea typeface="Calibri Light"/>
              <a:cs typeface="Calibri Light"/>
            </a:endParaRPr>
          </a:p>
        </p:txBody>
      </p:sp>
      <p:pic>
        <p:nvPicPr>
          <p:cNvPr id="4" name="Content Placeholder 3" descr="Diagram of a diagram&#10;&#10;Description automatically generated">
            <a:extLst>
              <a:ext uri="{FF2B5EF4-FFF2-40B4-BE49-F238E27FC236}">
                <a16:creationId xmlns:a16="http://schemas.microsoft.com/office/drawing/2014/main" id="{BEF1DCD2-82F4-6736-1A0C-545CED728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881" y="1425514"/>
            <a:ext cx="8853853" cy="5122251"/>
          </a:xfrm>
        </p:spPr>
      </p:pic>
    </p:spTree>
    <p:extLst>
      <p:ext uri="{BB962C8B-B14F-4D97-AF65-F5344CB8AC3E}">
        <p14:creationId xmlns:p14="http://schemas.microsoft.com/office/powerpoint/2010/main" val="177612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5699-2ED8-367E-8A06-ABC26ED2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27" y="3663"/>
            <a:ext cx="9929446" cy="1345101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What Makes A Good recommendation?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84B218E-6081-49E1-AB84-4D2185B2B4A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46457601"/>
              </p:ext>
            </p:extLst>
          </p:nvPr>
        </p:nvGraphicFramePr>
        <p:xfrm>
          <a:off x="117230" y="1006230"/>
          <a:ext cx="7043278" cy="5239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628">
                  <a:extLst>
                    <a:ext uri="{9D8B030D-6E8A-4147-A177-3AD203B41FA5}">
                      <a16:colId xmlns:a16="http://schemas.microsoft.com/office/drawing/2014/main" val="1058192229"/>
                    </a:ext>
                  </a:extLst>
                </a:gridCol>
                <a:gridCol w="4779650">
                  <a:extLst>
                    <a:ext uri="{9D8B030D-6E8A-4147-A177-3AD203B41FA5}">
                      <a16:colId xmlns:a16="http://schemas.microsoft.com/office/drawing/2014/main" val="3909777389"/>
                    </a:ext>
                  </a:extLst>
                </a:gridCol>
              </a:tblGrid>
              <a:tr h="51132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Factors of </a:t>
                      </a:r>
                      <a:r>
                        <a:rPr lang="en-US" sz="1800" b="1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Explainability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Definition</a:t>
                      </a:r>
                    </a:p>
                  </a:txBody>
                  <a:tcPr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97789"/>
                  </a:ext>
                </a:extLst>
              </a:tr>
              <a:tr h="462627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Relevance</a:t>
                      </a:r>
                    </a:p>
                  </a:txBody>
                  <a:tcPr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dirty="0">
                          <a:effectLst/>
                          <a:latin typeface="Calibri"/>
                        </a:rPr>
                        <a:t>If the recommendation is relevant to the query</a:t>
                      </a:r>
                    </a:p>
                  </a:txBody>
                  <a:tcPr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758605"/>
                  </a:ext>
                </a:extLst>
              </a:tr>
              <a:tr h="29218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Length</a:t>
                      </a:r>
                    </a:p>
                  </a:txBody>
                  <a:tcPr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dirty="0">
                          <a:effectLst/>
                          <a:latin typeface="Calibri"/>
                        </a:rPr>
                        <a:t>How long the explanation is</a:t>
                      </a:r>
                    </a:p>
                  </a:txBody>
                  <a:tcPr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81588"/>
                  </a:ext>
                </a:extLst>
              </a:tr>
              <a:tr h="29218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Readability</a:t>
                      </a:r>
                    </a:p>
                  </a:txBody>
                  <a:tcPr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dirty="0">
                          <a:effectLst/>
                          <a:latin typeface="Calibri"/>
                        </a:rPr>
                        <a:t>How easy the recommendation is to read</a:t>
                      </a:r>
                    </a:p>
                  </a:txBody>
                  <a:tcPr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74228"/>
                  </a:ext>
                </a:extLst>
              </a:tr>
              <a:tr h="51132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Word Importance</a:t>
                      </a:r>
                    </a:p>
                  </a:txBody>
                  <a:tcPr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dirty="0">
                          <a:effectLst/>
                          <a:latin typeface="Calibri"/>
                        </a:rPr>
                        <a:t>The importance of words in the recommendation</a:t>
                      </a:r>
                    </a:p>
                  </a:txBody>
                  <a:tcPr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082392"/>
                  </a:ext>
                </a:extLst>
              </a:tr>
              <a:tr h="51132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Repetition</a:t>
                      </a:r>
                    </a:p>
                  </a:txBody>
                  <a:tcPr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dirty="0">
                          <a:effectLst/>
                          <a:latin typeface="Calibri"/>
                        </a:rPr>
                        <a:t>How many duplicate segments are in a sentence</a:t>
                      </a:r>
                    </a:p>
                  </a:txBody>
                  <a:tcPr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0216"/>
                  </a:ext>
                </a:extLst>
              </a:tr>
              <a:tr h="51132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Subjectivity</a:t>
                      </a:r>
                    </a:p>
                  </a:txBody>
                  <a:tcPr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dirty="0">
                          <a:effectLst/>
                          <a:latin typeface="Calibri"/>
                        </a:rPr>
                        <a:t>If the recommendation includes personal opinions and emotion</a:t>
                      </a:r>
                    </a:p>
                  </a:txBody>
                  <a:tcPr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2286"/>
                  </a:ext>
                </a:extLst>
              </a:tr>
              <a:tr h="51132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Polarity</a:t>
                      </a:r>
                    </a:p>
                  </a:txBody>
                  <a:tcPr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dirty="0">
                          <a:effectLst/>
                          <a:latin typeface="Calibri"/>
                        </a:rPr>
                        <a:t>Confidence level that the recommendation is positive or negative</a:t>
                      </a:r>
                    </a:p>
                  </a:txBody>
                  <a:tcPr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491069"/>
                  </a:ext>
                </a:extLst>
              </a:tr>
              <a:tr h="51132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Grammatical 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Correctness</a:t>
                      </a:r>
                    </a:p>
                  </a:txBody>
                  <a:tcPr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dirty="0">
                          <a:effectLst/>
                          <a:latin typeface="Calibri"/>
                        </a:rPr>
                        <a:t>Misspelled words and incorrect usage of language</a:t>
                      </a:r>
                    </a:p>
                  </a:txBody>
                  <a:tcPr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930418"/>
                  </a:ext>
                </a:extLst>
              </a:tr>
              <a:tr h="462627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 Appearance</a:t>
                      </a:r>
                    </a:p>
                  </a:txBody>
                  <a:tcPr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dirty="0">
                          <a:effectLst/>
                          <a:latin typeface="Calibri"/>
                        </a:rPr>
                        <a:t>If an explanation captures item features</a:t>
                      </a:r>
                    </a:p>
                  </a:txBody>
                  <a:tcPr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27587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60852AD-BDFD-A2EE-1880-E872D299615A}"/>
              </a:ext>
            </a:extLst>
          </p:cNvPr>
          <p:cNvSpPr txBox="1"/>
          <p:nvPr/>
        </p:nvSpPr>
        <p:spPr>
          <a:xfrm>
            <a:off x="7033846" y="1006230"/>
            <a:ext cx="455246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ea typeface="Calibri"/>
                <a:cs typeface="Calibri"/>
              </a:rPr>
              <a:t>Quality can be subjective!</a:t>
            </a:r>
          </a:p>
          <a:p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0DB51-3215-E4AF-CB1A-6F9F29E1B5FD}"/>
              </a:ext>
            </a:extLst>
          </p:cNvPr>
          <p:cNvSpPr txBox="1"/>
          <p:nvPr/>
        </p:nvSpPr>
        <p:spPr>
          <a:xfrm>
            <a:off x="767861" y="6482861"/>
            <a:ext cx="5156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Calibri"/>
                <a:ea typeface="Calibri"/>
                <a:cs typeface="Calibri"/>
              </a:rPr>
              <a:t>ExpScore</a:t>
            </a:r>
            <a:r>
              <a:rPr lang="en-US" sz="1200" dirty="0">
                <a:latin typeface="Calibri"/>
                <a:ea typeface="Calibri"/>
                <a:cs typeface="Calibri"/>
              </a:rPr>
              <a:t>: Learning Metrics for Recommendation Explanation Wen et al.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C5A339-E8CB-517F-4409-0BBD6A0DB45A}"/>
              </a:ext>
            </a:extLst>
          </p:cNvPr>
          <p:cNvSpPr/>
          <p:nvPr/>
        </p:nvSpPr>
        <p:spPr>
          <a:xfrm>
            <a:off x="7336692" y="1514230"/>
            <a:ext cx="4347307" cy="14556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ea typeface="Calibri"/>
                <a:cs typeface="Calibri"/>
              </a:rPr>
              <a:t>User: I'm looking for a fun movie with Samuel L. Jackson in it, or a movie with cool gadgets.</a:t>
            </a:r>
            <a:endParaRPr lang="en-US" sz="2400">
              <a:ea typeface="Calibri"/>
              <a:cs typeface="Calibri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CF7DD48-B528-731E-BFD0-9BD6A847975F}"/>
              </a:ext>
            </a:extLst>
          </p:cNvPr>
          <p:cNvSpPr/>
          <p:nvPr/>
        </p:nvSpPr>
        <p:spPr>
          <a:xfrm rot="1500000">
            <a:off x="8591690" y="3003430"/>
            <a:ext cx="498230" cy="98669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BCFFE6F-3978-869F-671B-0EC625987E3D}"/>
              </a:ext>
            </a:extLst>
          </p:cNvPr>
          <p:cNvSpPr/>
          <p:nvPr/>
        </p:nvSpPr>
        <p:spPr>
          <a:xfrm rot="-1620000">
            <a:off x="10180018" y="3006074"/>
            <a:ext cx="498230" cy="9378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8FA9FD-FE2E-E017-D44B-D692B2F0A33A}"/>
              </a:ext>
            </a:extLst>
          </p:cNvPr>
          <p:cNvSpPr/>
          <p:nvPr/>
        </p:nvSpPr>
        <p:spPr>
          <a:xfrm>
            <a:off x="7336692" y="4044460"/>
            <a:ext cx="2344616" cy="1318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ea typeface="Calibri"/>
                <a:cs typeface="Calibri"/>
              </a:rPr>
              <a:t>Try Captain America Winter Soldier</a:t>
            </a:r>
            <a:endParaRPr lang="en-US" sz="2400">
              <a:ea typeface="Calibri"/>
              <a:cs typeface="Calibri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D6EA6BD-9032-826C-B396-1B6E6AB3D638}"/>
              </a:ext>
            </a:extLst>
          </p:cNvPr>
          <p:cNvSpPr/>
          <p:nvPr/>
        </p:nvSpPr>
        <p:spPr>
          <a:xfrm>
            <a:off x="9788768" y="4044460"/>
            <a:ext cx="2344616" cy="1318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ea typeface="Calibri"/>
                <a:cs typeface="Calibri"/>
              </a:rPr>
              <a:t>Try Spiral</a:t>
            </a:r>
            <a:endParaRPr lang="en-US" dirty="0"/>
          </a:p>
          <a:p>
            <a:pPr algn="ctr"/>
            <a:r>
              <a:rPr lang="en-US" sz="2400" dirty="0">
                <a:ea typeface="Calibri"/>
                <a:cs typeface="Calibri"/>
              </a:rPr>
              <a:t>(Saw 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4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05D0-B4E3-B7D0-BB3E-8FFC2359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73" y="77578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Quality Gaps 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C136E-426C-49BD-AB20-3496F8310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788" y="1006349"/>
            <a:ext cx="5157787" cy="823912"/>
          </a:xfrm>
        </p:spPr>
        <p:txBody>
          <a:bodyPr/>
          <a:lstStyle/>
          <a:p>
            <a:r>
              <a:rPr lang="en-US" b="0" u="sng" dirty="0">
                <a:ea typeface="Calibri"/>
                <a:cs typeface="Calibri"/>
              </a:rPr>
              <a:t>Assessment Metrics</a:t>
            </a:r>
            <a:endParaRPr lang="en-US" b="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06782-DCD0-20F3-CF5E-1A14B5460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392" y="2059377"/>
            <a:ext cx="5157787" cy="36845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444444"/>
                </a:solidFill>
                <a:ea typeface="Calibri"/>
                <a:cs typeface="Calibri"/>
              </a:rPr>
              <a:t>BLEU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444444"/>
                </a:solidFill>
                <a:ea typeface="Calibri"/>
                <a:cs typeface="Calibri"/>
              </a:rPr>
              <a:t>ROGUE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444444"/>
                </a:solidFill>
                <a:ea typeface="Calibri"/>
                <a:cs typeface="Calibri"/>
              </a:rPr>
              <a:t>METEOR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444444"/>
                </a:solidFill>
                <a:ea typeface="Calibri"/>
                <a:cs typeface="Calibri"/>
              </a:rPr>
              <a:t>Perplexity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444444"/>
                </a:solidFill>
                <a:ea typeface="Calibri"/>
                <a:cs typeface="Calibri"/>
              </a:rPr>
              <a:t>Deep Learning Regimes</a:t>
            </a:r>
            <a:endParaRPr lang="en-US" sz="2400"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444444"/>
                </a:solidFill>
                <a:ea typeface="Calibri"/>
                <a:cs typeface="Calibri"/>
              </a:rPr>
              <a:t>BERT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444444"/>
                </a:solidFill>
                <a:ea typeface="Calibri"/>
                <a:cs typeface="Calibri"/>
              </a:rPr>
              <a:t>ChatGPT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444444"/>
                </a:solidFill>
                <a:ea typeface="Calibri"/>
                <a:cs typeface="Calibri"/>
              </a:rPr>
              <a:t>Transformers 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444444"/>
                </a:solidFill>
                <a:ea typeface="Calibri"/>
                <a:cs typeface="Calibri"/>
              </a:rPr>
              <a:t>Contrastive Learning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444444"/>
                </a:solidFill>
                <a:ea typeface="Calibri"/>
                <a:cs typeface="Calibri"/>
              </a:rPr>
              <a:t>Word embeddings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100" dirty="0">
              <a:solidFill>
                <a:srgbClr val="444444"/>
              </a:solidFill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3A61D4-6665-BA1A-498A-DBA2539E8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23030" y="502219"/>
            <a:ext cx="2163943" cy="507610"/>
          </a:xfrm>
        </p:spPr>
        <p:txBody>
          <a:bodyPr/>
          <a:lstStyle/>
          <a:p>
            <a:pPr algn="ctr"/>
            <a:r>
              <a:rPr lang="en-US" b="0" dirty="0">
                <a:ea typeface="Calibri"/>
                <a:cs typeface="Calibri"/>
              </a:rPr>
              <a:t>Word Overlap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03C7233-D619-1842-1EAB-F5EB277520B3}"/>
              </a:ext>
            </a:extLst>
          </p:cNvPr>
          <p:cNvSpPr txBox="1">
            <a:spLocks/>
          </p:cNvSpPr>
          <p:nvPr/>
        </p:nvSpPr>
        <p:spPr>
          <a:xfrm>
            <a:off x="7417279" y="3328808"/>
            <a:ext cx="2552131" cy="8957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ea typeface="Calibri"/>
                <a:cs typeface="Calibri"/>
              </a:rPr>
              <a:t>Translation Accuracy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A430C6-CB4C-877E-666B-2169EA25E427}"/>
              </a:ext>
            </a:extLst>
          </p:cNvPr>
          <p:cNvSpPr/>
          <p:nvPr/>
        </p:nvSpPr>
        <p:spPr>
          <a:xfrm>
            <a:off x="5770818" y="1004300"/>
            <a:ext cx="2530414" cy="2027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ea typeface="Calibri"/>
                <a:cs typeface="Calibri"/>
              </a:rPr>
              <a:t>Comedy movies are </a:t>
            </a:r>
            <a:r>
              <a:rPr lang="en-US" sz="2400" b="1" dirty="0">
                <a:ea typeface="Calibri"/>
                <a:cs typeface="Calibri"/>
              </a:rPr>
              <a:t>GOOD</a:t>
            </a: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DC50E7-5CFE-7AF8-357F-F91A053E95D2}"/>
              </a:ext>
            </a:extLst>
          </p:cNvPr>
          <p:cNvSpPr/>
          <p:nvPr/>
        </p:nvSpPr>
        <p:spPr>
          <a:xfrm>
            <a:off x="9034479" y="1004299"/>
            <a:ext cx="2645433" cy="2027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sz="2400" dirty="0">
                <a:ea typeface="Calibri"/>
                <a:cs typeface="Calibri"/>
              </a:rPr>
              <a:t>Comedy movies are </a:t>
            </a:r>
            <a:r>
              <a:rPr lang="en-US" sz="2400" b="1" dirty="0">
                <a:ea typeface="Calibri"/>
                <a:cs typeface="Calibri"/>
              </a:rPr>
              <a:t>BAD</a:t>
            </a:r>
            <a:endParaRPr lang="en-US" sz="2400" b="1" dirty="0" err="1">
              <a:ea typeface="Calibri"/>
              <a:cs typeface="Calibri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DA41F7-196F-8039-102B-46FC878333A0}"/>
              </a:ext>
            </a:extLst>
          </p:cNvPr>
          <p:cNvSpPr/>
          <p:nvPr/>
        </p:nvSpPr>
        <p:spPr>
          <a:xfrm>
            <a:off x="7611120" y="1162451"/>
            <a:ext cx="2170981" cy="1710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ea typeface="Calibri"/>
                <a:cs typeface="Calibri"/>
              </a:rPr>
              <a:t>Comedy movies are</a:t>
            </a:r>
            <a:endParaRPr lang="en-US" sz="2400" b="1" dirty="0">
              <a:ea typeface="Calibri"/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D217F2-0328-66D8-83EA-FACCB3C5B30A}"/>
              </a:ext>
            </a:extLst>
          </p:cNvPr>
          <p:cNvSpPr/>
          <p:nvPr/>
        </p:nvSpPr>
        <p:spPr>
          <a:xfrm>
            <a:off x="6077393" y="4475586"/>
            <a:ext cx="5233359" cy="1639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rabicPeriod"/>
            </a:pPr>
            <a:r>
              <a:rPr lang="en-US" sz="2400" dirty="0">
                <a:ea typeface="Calibri"/>
                <a:cs typeface="Calibri"/>
              </a:rPr>
              <a:t>The cat ran fast</a:t>
            </a:r>
          </a:p>
          <a:p>
            <a:pPr marL="457200" indent="-457200" algn="ctr">
              <a:buAutoNum type="arabicPeriod"/>
            </a:pPr>
            <a:r>
              <a:rPr lang="en-US" sz="2400" dirty="0">
                <a:ea typeface="Calibri"/>
                <a:cs typeface="Calibri"/>
              </a:rPr>
              <a:t>The animal moved hastily</a:t>
            </a:r>
          </a:p>
          <a:p>
            <a:pPr marL="457200" indent="-457200" algn="ctr">
              <a:buAutoNum type="arabicPeriod"/>
            </a:pPr>
            <a:r>
              <a:rPr lang="en-US" sz="2400" dirty="0">
                <a:ea typeface="Calibri"/>
                <a:cs typeface="Calibri"/>
              </a:rPr>
              <a:t>The beast moved</a:t>
            </a:r>
          </a:p>
        </p:txBody>
      </p:sp>
    </p:spTree>
    <p:extLst>
      <p:ext uri="{BB962C8B-B14F-4D97-AF65-F5344CB8AC3E}">
        <p14:creationId xmlns:p14="http://schemas.microsoft.com/office/powerpoint/2010/main" val="60996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2505-18AE-E04C-58E1-1600A307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431" y="42741"/>
            <a:ext cx="10515600" cy="954333"/>
          </a:xfrm>
        </p:spPr>
        <p:txBody>
          <a:bodyPr/>
          <a:lstStyle/>
          <a:p>
            <a:r>
              <a:rPr lang="en-US" dirty="0">
                <a:cs typeface="Calibri Light"/>
              </a:rPr>
              <a:t>Dataset: E-Redial</a:t>
            </a:r>
            <a:endParaRPr lang="en-US" dirty="0"/>
          </a:p>
        </p:txBody>
      </p:sp>
      <p:pic>
        <p:nvPicPr>
          <p:cNvPr id="4" name="Content Placeholder 3" descr="A screenshot of a movie&#10;&#10;Description automatically generated">
            <a:extLst>
              <a:ext uri="{FF2B5EF4-FFF2-40B4-BE49-F238E27FC236}">
                <a16:creationId xmlns:a16="http://schemas.microsoft.com/office/drawing/2014/main" id="{C8215B9F-81C7-7DCF-359D-6B0C41207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626" y="1933758"/>
            <a:ext cx="6669209" cy="418391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1C2CD3-53B7-43BA-0DBB-D7ED84AE66D9}"/>
              </a:ext>
            </a:extLst>
          </p:cNvPr>
          <p:cNvSpPr txBox="1"/>
          <p:nvPr/>
        </p:nvSpPr>
        <p:spPr>
          <a:xfrm>
            <a:off x="6096000" y="6359770"/>
            <a:ext cx="53046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Towards Explainable Conversational Recommender Systems Guo et al.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13ED0-3C40-B387-9075-81DA4758AD38}"/>
              </a:ext>
            </a:extLst>
          </p:cNvPr>
          <p:cNvSpPr txBox="1"/>
          <p:nvPr/>
        </p:nvSpPr>
        <p:spPr>
          <a:xfrm>
            <a:off x="293077" y="1504461"/>
            <a:ext cx="5128845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Calibri"/>
                <a:cs typeface="Calibri"/>
              </a:rPr>
              <a:t>Redial Dataset ----&gt; Extended Redial 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Calibri"/>
                <a:cs typeface="Calibri"/>
              </a:rPr>
              <a:t>Recorded conversations between two humans </a:t>
            </a:r>
            <a:r>
              <a:rPr lang="en-US" sz="2400" u="sng" dirty="0">
                <a:ea typeface="Calibri"/>
                <a:cs typeface="Calibri"/>
              </a:rPr>
              <a:t>SEEKER</a:t>
            </a:r>
            <a:r>
              <a:rPr lang="en-US" sz="2400" dirty="0">
                <a:ea typeface="Calibri"/>
                <a:cs typeface="Calibri"/>
              </a:rPr>
              <a:t> and </a:t>
            </a:r>
            <a:r>
              <a:rPr lang="en-US" sz="2400" u="sng" dirty="0">
                <a:ea typeface="Calibri"/>
                <a:cs typeface="Calibri"/>
              </a:rPr>
              <a:t>RECOMMENDER</a:t>
            </a:r>
            <a:r>
              <a:rPr lang="en-US" sz="2400" dirty="0">
                <a:ea typeface="Calibri"/>
                <a:cs typeface="Calibri"/>
              </a:rPr>
              <a:t> talking about movies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ea typeface="Calibri"/>
                <a:cs typeface="Calibri"/>
              </a:rPr>
              <a:t>Minimum conversation length 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ea typeface="Calibri"/>
                <a:cs typeface="Calibri"/>
              </a:rPr>
              <a:t>Minimum movies mentioned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ea typeface="Calibri"/>
                <a:cs typeface="Calibri"/>
              </a:rPr>
              <a:t>Recommendation Requirements</a:t>
            </a:r>
          </a:p>
          <a:p>
            <a:pPr marL="1200150" lvl="2" indent="-285750">
              <a:buFont typeface="Wingdings"/>
              <a:buChar char="§"/>
            </a:pPr>
            <a:r>
              <a:rPr lang="en-US" sz="2400" dirty="0">
                <a:ea typeface="Calibri"/>
                <a:cs typeface="Calibri"/>
              </a:rPr>
              <a:t>Movie Description (purple)</a:t>
            </a:r>
          </a:p>
          <a:p>
            <a:pPr marL="1200150" lvl="2" indent="-285750">
              <a:buFont typeface="Wingdings"/>
              <a:buChar char="§"/>
            </a:pPr>
            <a:r>
              <a:rPr lang="en-US" sz="2400" dirty="0">
                <a:ea typeface="Calibri"/>
                <a:cs typeface="Calibri"/>
              </a:rPr>
              <a:t>Personal Opinion (green)</a:t>
            </a:r>
          </a:p>
          <a:p>
            <a:pPr marL="1200150" lvl="2" indent="-285750">
              <a:buFont typeface="Wingdings"/>
              <a:buChar char="§"/>
            </a:pPr>
            <a:r>
              <a:rPr lang="en-US" sz="2400" dirty="0">
                <a:ea typeface="Calibri"/>
                <a:cs typeface="Calibri"/>
              </a:rPr>
              <a:t>Wiki Info (pink)</a:t>
            </a:r>
          </a:p>
          <a:p>
            <a:pPr marL="1200150" lvl="2" indent="-285750">
              <a:buFont typeface="Wingdings"/>
              <a:buChar char="§"/>
            </a:pPr>
            <a:r>
              <a:rPr lang="en-US" sz="2400" dirty="0">
                <a:ea typeface="Calibri"/>
                <a:cs typeface="Calibri"/>
              </a:rPr>
              <a:t>Plot Description (peach)</a:t>
            </a:r>
          </a:p>
          <a:p>
            <a:pPr marL="1200150" lvl="2" indent="-285750">
              <a:buFont typeface="Wingdings"/>
              <a:buChar char="§"/>
            </a:pPr>
            <a:r>
              <a:rPr lang="en-US" sz="2400" dirty="0">
                <a:ea typeface="Calibri"/>
                <a:cs typeface="Calibri"/>
              </a:rPr>
              <a:t>Review (cyan)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Calibri"/>
                <a:cs typeface="Calibri"/>
              </a:rPr>
              <a:t>No turn order requirements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FBD2F-F68D-0866-127A-320FA496B935}"/>
              </a:ext>
            </a:extLst>
          </p:cNvPr>
          <p:cNvSpPr txBox="1"/>
          <p:nvPr/>
        </p:nvSpPr>
        <p:spPr>
          <a:xfrm>
            <a:off x="801077" y="1045307"/>
            <a:ext cx="37513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u="sng" dirty="0">
                <a:ea typeface="Calibri"/>
                <a:cs typeface="Calibri"/>
              </a:rPr>
              <a:t>Dataset Information: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6BE53D-5A1E-48C8-1188-34D596E165E2}"/>
              </a:ext>
            </a:extLst>
          </p:cNvPr>
          <p:cNvSpPr txBox="1"/>
          <p:nvPr/>
        </p:nvSpPr>
        <p:spPr>
          <a:xfrm>
            <a:off x="6877538" y="1045307"/>
            <a:ext cx="37513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u="sng" dirty="0">
                <a:ea typeface="Calibri"/>
                <a:cs typeface="Calibri"/>
              </a:rPr>
              <a:t>Sample Conversation:</a:t>
            </a:r>
          </a:p>
        </p:txBody>
      </p:sp>
    </p:spTree>
    <p:extLst>
      <p:ext uri="{BB962C8B-B14F-4D97-AF65-F5344CB8AC3E}">
        <p14:creationId xmlns:p14="http://schemas.microsoft.com/office/powerpoint/2010/main" val="215193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D1F9-C0A1-A120-B1D7-24DB1FE8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26" y="5468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Generating Target Labels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77BE-C58E-C80A-8535-81A0C585B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59" y="1496366"/>
            <a:ext cx="5181600" cy="6071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Calibri"/>
                <a:cs typeface="Calibri"/>
              </a:rPr>
              <a:t>1. Divide conversation into 2 parts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B23756-BB7B-C843-CD98-C3392039BC09}"/>
              </a:ext>
            </a:extLst>
          </p:cNvPr>
          <p:cNvSpPr/>
          <p:nvPr/>
        </p:nvSpPr>
        <p:spPr>
          <a:xfrm>
            <a:off x="319852" y="2304813"/>
            <a:ext cx="1514593" cy="1091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Calibri"/>
              </a:rPr>
              <a:t>Seeker</a:t>
            </a:r>
            <a:endParaRPr lang="en-US" sz="240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FC7591-78BD-9793-CB05-0785E12E4368}"/>
              </a:ext>
            </a:extLst>
          </p:cNvPr>
          <p:cNvSpPr/>
          <p:nvPr/>
        </p:nvSpPr>
        <p:spPr>
          <a:xfrm>
            <a:off x="2605852" y="2304813"/>
            <a:ext cx="2013185" cy="1091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cs typeface="Calibri"/>
              </a:rPr>
              <a:t>Recommender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34A60F-C6F2-773B-E62B-272BAE5071C3}"/>
              </a:ext>
            </a:extLst>
          </p:cNvPr>
          <p:cNvSpPr/>
          <p:nvPr/>
        </p:nvSpPr>
        <p:spPr>
          <a:xfrm>
            <a:off x="2116668" y="2041407"/>
            <a:ext cx="206962" cy="161807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30E1B6-AB01-E918-1069-5DA46AF4A103}"/>
              </a:ext>
            </a:extLst>
          </p:cNvPr>
          <p:cNvSpPr/>
          <p:nvPr/>
        </p:nvSpPr>
        <p:spPr>
          <a:xfrm>
            <a:off x="5194336" y="2604404"/>
            <a:ext cx="1456701" cy="4515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5390B3-0682-F038-3CBB-ABF187CA51BE}"/>
              </a:ext>
            </a:extLst>
          </p:cNvPr>
          <p:cNvSpPr txBox="1">
            <a:spLocks/>
          </p:cNvSpPr>
          <p:nvPr/>
        </p:nvSpPr>
        <p:spPr>
          <a:xfrm>
            <a:off x="6982033" y="1497162"/>
            <a:ext cx="5181600" cy="607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cs typeface="Calibri"/>
              </a:rPr>
              <a:t>2. Use BART to summarize each half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16" name="Picture 15" descr="A diagram of a word&#10;&#10;Description automatically generated">
            <a:extLst>
              <a:ext uri="{FF2B5EF4-FFF2-40B4-BE49-F238E27FC236}">
                <a16:creationId xmlns:a16="http://schemas.microsoft.com/office/drawing/2014/main" id="{01B95461-B1A8-905A-B47A-A5D21BE4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938" y="4331843"/>
            <a:ext cx="6680200" cy="2522082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665AFA9-714B-7C94-A84A-C27401A9945B}"/>
              </a:ext>
            </a:extLst>
          </p:cNvPr>
          <p:cNvSpPr txBox="1">
            <a:spLocks/>
          </p:cNvSpPr>
          <p:nvPr/>
        </p:nvSpPr>
        <p:spPr>
          <a:xfrm>
            <a:off x="5360704" y="3727079"/>
            <a:ext cx="5181600" cy="607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ea typeface="Calibri"/>
                <a:cs typeface="Calibri"/>
              </a:rPr>
              <a:t>3. Embed Summaries with BERT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03FD1F2-4839-F350-39F9-273FD935FA24}"/>
              </a:ext>
            </a:extLst>
          </p:cNvPr>
          <p:cNvSpPr/>
          <p:nvPr/>
        </p:nvSpPr>
        <p:spPr>
          <a:xfrm rot="9060000">
            <a:off x="9764792" y="3910438"/>
            <a:ext cx="1769316" cy="4515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B726B0-ED42-397B-34BF-C67626C42951}"/>
              </a:ext>
            </a:extLst>
          </p:cNvPr>
          <p:cNvSpPr/>
          <p:nvPr/>
        </p:nvSpPr>
        <p:spPr>
          <a:xfrm>
            <a:off x="9981621" y="2216890"/>
            <a:ext cx="2013185" cy="11791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cs typeface="Calibri"/>
              </a:rPr>
              <a:t>Recommender Summary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7C2409-8C06-F762-2C76-E4BE8E9F2FB5}"/>
              </a:ext>
            </a:extLst>
          </p:cNvPr>
          <p:cNvSpPr/>
          <p:nvPr/>
        </p:nvSpPr>
        <p:spPr>
          <a:xfrm>
            <a:off x="7041082" y="2216890"/>
            <a:ext cx="2013185" cy="11791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Seeker </a:t>
            </a:r>
            <a:r>
              <a:rPr lang="en-US" sz="2400" dirty="0">
                <a:cs typeface="Calibri"/>
              </a:rPr>
              <a:t>Summary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EE9C72-0551-5B9A-6389-CFF446DFD886}"/>
              </a:ext>
            </a:extLst>
          </p:cNvPr>
          <p:cNvSpPr/>
          <p:nvPr/>
        </p:nvSpPr>
        <p:spPr>
          <a:xfrm>
            <a:off x="9404514" y="1953483"/>
            <a:ext cx="206962" cy="16180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933DA8-5F0C-8ADA-C2E8-7AF77327A9A6}"/>
              </a:ext>
            </a:extLst>
          </p:cNvPr>
          <p:cNvSpPr txBox="1"/>
          <p:nvPr/>
        </p:nvSpPr>
        <p:spPr>
          <a:xfrm>
            <a:off x="29307" y="5324231"/>
            <a:ext cx="332153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Devlin et al. BERT: Pre-training</a:t>
            </a:r>
            <a:br>
              <a:rPr lang="en-US" sz="1000" dirty="0">
                <a:ea typeface="+mn-lt"/>
                <a:cs typeface="+mn-lt"/>
              </a:rPr>
            </a:br>
            <a:r>
              <a:rPr lang="en-US" sz="1000" dirty="0">
                <a:ea typeface="+mn-lt"/>
                <a:cs typeface="+mn-lt"/>
              </a:rPr>
              <a:t>of deep bidirectional transformers for language understanding.</a:t>
            </a:r>
          </a:p>
          <a:p>
            <a:r>
              <a:rPr lang="en-US" sz="1000" dirty="0">
                <a:ea typeface="+mn-lt"/>
                <a:cs typeface="+mn-lt"/>
              </a:rPr>
              <a:t>Lewis et al. BART: Denoising sequence-to-</a:t>
            </a:r>
            <a:br>
              <a:rPr lang="en-US" sz="1000" dirty="0">
                <a:ea typeface="+mn-lt"/>
                <a:cs typeface="+mn-lt"/>
              </a:rPr>
            </a:br>
            <a:r>
              <a:rPr lang="en-US" sz="1000" dirty="0">
                <a:ea typeface="+mn-lt"/>
                <a:cs typeface="+mn-lt"/>
              </a:rPr>
              <a:t>sequence pre-training for natural language generation, translation, and</a:t>
            </a:r>
            <a:br>
              <a:rPr lang="en-US" sz="1000" dirty="0">
                <a:ea typeface="+mn-lt"/>
                <a:cs typeface="+mn-lt"/>
              </a:rPr>
            </a:br>
            <a:r>
              <a:rPr lang="en-US" sz="1000" dirty="0">
                <a:ea typeface="+mn-lt"/>
                <a:cs typeface="+mn-lt"/>
              </a:rPr>
              <a:t>comprehension</a:t>
            </a:r>
          </a:p>
          <a:p>
            <a:r>
              <a:rPr lang="en-US" sz="1000" dirty="0">
                <a:cs typeface="Calibri"/>
              </a:rPr>
              <a:t>Embeddings Image: </a:t>
            </a:r>
            <a:r>
              <a:rPr lang="en-US" sz="1000" dirty="0">
                <a:ea typeface="+mn-lt"/>
                <a:cs typeface="+mn-lt"/>
                <a:hlinkClick r:id="rId3"/>
              </a:rPr>
              <a:t>Word Embedding: Basics. Create a vector from a word | by Hariom Gautam | Medium</a:t>
            </a:r>
            <a:endParaRPr lang="en-US" sz="1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930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704C-495A-95A6-D00B-E2D6A840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92" y="52509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Generating Target Labels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C2907A-F3CA-CF35-A7E9-33549A088459}"/>
              </a:ext>
            </a:extLst>
          </p:cNvPr>
          <p:cNvSpPr txBox="1">
            <a:spLocks/>
          </p:cNvSpPr>
          <p:nvPr/>
        </p:nvSpPr>
        <p:spPr>
          <a:xfrm>
            <a:off x="231855" y="1381016"/>
            <a:ext cx="4302370" cy="77542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ea typeface="Calibri"/>
                <a:cs typeface="Calibri"/>
              </a:rPr>
              <a:t>4. Calculate Cosine Similarity of </a:t>
            </a:r>
            <a:endParaRPr lang="en-US" dirty="0">
              <a:ea typeface="Calibri"/>
              <a:cs typeface="Calibri"/>
            </a:endParaRPr>
          </a:p>
          <a:p>
            <a:pPr algn="ctr"/>
            <a:r>
              <a:rPr lang="en-US" sz="2400" dirty="0">
                <a:cs typeface="Calibri" panose="020F0502020204030204"/>
              </a:rPr>
              <a:t>Summary Embeddings</a:t>
            </a:r>
          </a:p>
        </p:txBody>
      </p:sp>
      <p:pic>
        <p:nvPicPr>
          <p:cNvPr id="10" name="Picture 9" descr="Brand Recommendations - TF-IDF :: Dinis Peixoto">
            <a:extLst>
              <a:ext uri="{FF2B5EF4-FFF2-40B4-BE49-F238E27FC236}">
                <a16:creationId xmlns:a16="http://schemas.microsoft.com/office/drawing/2014/main" id="{3568CB5D-63C9-0BB8-BD3E-CBAE1489E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59" y="2204895"/>
            <a:ext cx="3895969" cy="3007593"/>
          </a:xfrm>
          <a:prstGeom prst="rect">
            <a:avLst/>
          </a:prstGeom>
        </p:spPr>
      </p:pic>
      <p:pic>
        <p:nvPicPr>
          <p:cNvPr id="15" name="Picture 14" descr="A blue and orange pie chart&#10;&#10;Description automatically generated">
            <a:extLst>
              <a:ext uri="{FF2B5EF4-FFF2-40B4-BE49-F238E27FC236}">
                <a16:creationId xmlns:a16="http://schemas.microsoft.com/office/drawing/2014/main" id="{2F01C313-661F-C5FD-0FF4-C50CF105B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632" y="1528683"/>
            <a:ext cx="6904891" cy="348801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72DE65A-17B3-EE48-A627-F79114ADA7C0}"/>
              </a:ext>
            </a:extLst>
          </p:cNvPr>
          <p:cNvSpPr/>
          <p:nvPr/>
        </p:nvSpPr>
        <p:spPr>
          <a:xfrm>
            <a:off x="654538" y="5216769"/>
            <a:ext cx="3038230" cy="1240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cs typeface="Calibri"/>
              </a:rPr>
              <a:t>&gt;0.88 = Good</a:t>
            </a:r>
            <a:endParaRPr lang="en-US" sz="2800" b="1" dirty="0">
              <a:cs typeface="Calibri" panose="020F050202020403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A42FA0-DA0B-F166-7D04-348186F2D5BA}"/>
              </a:ext>
            </a:extLst>
          </p:cNvPr>
          <p:cNvSpPr txBox="1"/>
          <p:nvPr/>
        </p:nvSpPr>
        <p:spPr>
          <a:xfrm>
            <a:off x="4839194" y="5838701"/>
            <a:ext cx="7422077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 panose="020F0502020204030204"/>
              </a:rPr>
              <a:t>*</a:t>
            </a:r>
            <a:r>
              <a:rPr lang="en-US" sz="1500" dirty="0">
                <a:cs typeface="Calibri" panose="020F0502020204030204"/>
              </a:rPr>
              <a:t>Imbalanced test set explicitly part of the dataset. </a:t>
            </a:r>
            <a:r>
              <a:rPr lang="en-US" sz="1500" dirty="0">
                <a:ea typeface="+mn-lt"/>
                <a:cs typeface="+mn-lt"/>
              </a:rPr>
              <a:t>823 of the system responses in the test set are idle with no movie 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289571-E2C8-3858-FEE4-53CE98FE1511}"/>
              </a:ext>
            </a:extLst>
          </p:cNvPr>
          <p:cNvSpPr txBox="1"/>
          <p:nvPr/>
        </p:nvSpPr>
        <p:spPr>
          <a:xfrm>
            <a:off x="11271662" y="1999013"/>
            <a:ext cx="51459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cs typeface="Calibri"/>
              </a:rPr>
              <a:t>*</a:t>
            </a:r>
            <a:endParaRPr lang="en-US" sz="2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221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Using BERT and GPT-2 to classify Explanations of Movie Recommendations as Good or Bad</vt:lpstr>
      <vt:lpstr>PowerPoint Presentation</vt:lpstr>
      <vt:lpstr>Search Vs. CRS</vt:lpstr>
      <vt:lpstr>CRS: How Do They work?</vt:lpstr>
      <vt:lpstr>What Makes A Good recommendation?</vt:lpstr>
      <vt:lpstr>Quality Gaps </vt:lpstr>
      <vt:lpstr>Dataset: E-Redial</vt:lpstr>
      <vt:lpstr>Generating Target Labels</vt:lpstr>
      <vt:lpstr>Generating Target Labels</vt:lpstr>
      <vt:lpstr>Experiment Details</vt:lpstr>
      <vt:lpstr>Results: </vt:lpstr>
      <vt:lpstr>Summary:</vt:lpstr>
      <vt:lpstr>Questions?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749</cp:revision>
  <dcterms:created xsi:type="dcterms:W3CDTF">2023-12-04T22:16:53Z</dcterms:created>
  <dcterms:modified xsi:type="dcterms:W3CDTF">2023-12-13T01:09:10Z</dcterms:modified>
</cp:coreProperties>
</file>