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58" r:id="rId3"/>
    <p:sldId id="260" r:id="rId4"/>
    <p:sldId id="273" r:id="rId5"/>
    <p:sldId id="262" r:id="rId6"/>
    <p:sldId id="261" r:id="rId7"/>
    <p:sldId id="263" r:id="rId8"/>
    <p:sldId id="259" r:id="rId9"/>
    <p:sldId id="267" r:id="rId10"/>
    <p:sldId id="264" r:id="rId11"/>
    <p:sldId id="266" r:id="rId12"/>
    <p:sldId id="265" r:id="rId13"/>
    <p:sldId id="269" r:id="rId14"/>
    <p:sldId id="271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8" autoAdjust="0"/>
    <p:restoredTop sz="88911" autoAdjust="0"/>
  </p:normalViewPr>
  <p:slideViewPr>
    <p:cSldViewPr snapToGrid="0">
      <p:cViewPr varScale="1">
        <p:scale>
          <a:sx n="56" d="100"/>
          <a:sy n="56" d="100"/>
        </p:scale>
        <p:origin x="50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9FC5A-8BAD-4654-8B9E-B378901E98B5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77AAF-76F2-4EFF-BBDA-5B3BEFBDE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14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7 segment display has no visual representation. It is possible to write a Wish/TCL GUI but is a deviation from the main aims.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7AAF-76F2-4EFF-BBDA-5B3BEFBDE4A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24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7AAF-76F2-4EFF-BBDA-5B3BEFBDE4A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53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Xilinx's </a:t>
            </a:r>
            <a:r>
              <a:rPr lang="en-GB" dirty="0" err="1"/>
              <a:t>Vivado</a:t>
            </a:r>
            <a:r>
              <a:rPr lang="en-GB" dirty="0"/>
              <a:t> (I think this is '</a:t>
            </a:r>
            <a:r>
              <a:rPr lang="en-GB" dirty="0" err="1"/>
              <a:t>Webpack</a:t>
            </a:r>
            <a:r>
              <a:rPr lang="en-GB" dirty="0"/>
              <a:t>' too when no license is used)</a:t>
            </a:r>
          </a:p>
          <a:p>
            <a:r>
              <a:rPr lang="en-GB" dirty="0"/>
              <a:t>\\lead\Xilinx\Vivado 2020.1\Xilinx_Unified_2020.1_0602_1208.tar.gz</a:t>
            </a:r>
          </a:p>
          <a:p>
            <a:endParaRPr lang="en-GB" dirty="0"/>
          </a:p>
          <a:p>
            <a:r>
              <a:rPr lang="en-GB" dirty="0"/>
              <a:t>Intel's </a:t>
            </a:r>
            <a:r>
              <a:rPr lang="en-GB" dirty="0" err="1"/>
              <a:t>Quartus</a:t>
            </a:r>
            <a:r>
              <a:rPr lang="en-GB" dirty="0"/>
              <a:t> Prime</a:t>
            </a:r>
          </a:p>
          <a:p>
            <a:r>
              <a:rPr lang="en-GB" dirty="0"/>
              <a:t>\\lead\IT Software Library\General Q-T\</a:t>
            </a:r>
            <a:r>
              <a:rPr lang="en-GB" dirty="0" err="1"/>
              <a:t>QuartusPrime</a:t>
            </a:r>
            <a:r>
              <a:rPr lang="en-GB" dirty="0"/>
              <a:t>\QuartusLiteSetup-16.1.0.196-windows.exe</a:t>
            </a:r>
          </a:p>
          <a:p>
            <a:r>
              <a:rPr lang="en-GB" dirty="0"/>
              <a:t>\\lead\IT Software Library\General Q-T\</a:t>
            </a:r>
            <a:r>
              <a:rPr lang="en-GB" dirty="0" err="1"/>
              <a:t>QuartusPrime</a:t>
            </a:r>
            <a:r>
              <a:rPr lang="en-GB" dirty="0"/>
              <a:t>\QuartusLiteSetup-20.1.1.720-windows.exe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7AAF-76F2-4EFF-BBDA-5B3BEFBDE4A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6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7AAF-76F2-4EFF-BBDA-5B3BEFBDE4A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10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18E3-7BF6-4374-AF4C-7D63D108F3D7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33C-DB24-43CA-80D0-965703E9B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18E3-7BF6-4374-AF4C-7D63D108F3D7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33C-DB24-43CA-80D0-965703E9B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2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18E3-7BF6-4374-AF4C-7D63D108F3D7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33C-DB24-43CA-80D0-965703E9B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83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18E3-7BF6-4374-AF4C-7D63D108F3D7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33C-DB24-43CA-80D0-965703E9B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73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18E3-7BF6-4374-AF4C-7D63D108F3D7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33C-DB24-43CA-80D0-965703E9B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51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18E3-7BF6-4374-AF4C-7D63D108F3D7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33C-DB24-43CA-80D0-965703E9B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35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18E3-7BF6-4374-AF4C-7D63D108F3D7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33C-DB24-43CA-80D0-965703E9B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58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18E3-7BF6-4374-AF4C-7D63D108F3D7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33C-DB24-43CA-80D0-965703E9B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3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18E3-7BF6-4374-AF4C-7D63D108F3D7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33C-DB24-43CA-80D0-965703E9B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71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18E3-7BF6-4374-AF4C-7D63D108F3D7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33C-DB24-43CA-80D0-965703E9B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9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18E3-7BF6-4374-AF4C-7D63D108F3D7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33C-DB24-43CA-80D0-965703E9B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9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E18E3-7BF6-4374-AF4C-7D63D108F3D7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233C-DB24-43CA-80D0-965703E9B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2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lead\Xilinx\Vivado%202020.1\Xilinx_Unified_2020.1_0602_1208.tar.g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lead\IT%20Software%20Library\General%20Q-T\QuartusPrime\QuartusLiteSetup-20.1.1.720-windows.ex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ndland.com/vhdl/tutorials/tutorial-introduction-to-vhdl-for-beginners.html" TargetMode="External"/><Relationship Id="rId2" Type="http://schemas.openxmlformats.org/officeDocument/2006/relationships/hyperlink" Target="https://vhdlwhiz.com/basic-vhdl-tutorials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pga4student.com/" TargetMode="External"/><Relationship Id="rId5" Type="http://schemas.openxmlformats.org/officeDocument/2006/relationships/hyperlink" Target="https://fpgatutorial.com/introduction-to-fpga-development/" TargetMode="External"/><Relationship Id="rId4" Type="http://schemas.openxmlformats.org/officeDocument/2006/relationships/hyperlink" Target="https://www.tutorialspoint.com/vlsi_design/vlsi_design_vhdl_introduction.ht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VHDL Taster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Philip Abbey</a:t>
            </a:r>
          </a:p>
        </p:txBody>
      </p:sp>
    </p:spTree>
    <p:extLst>
      <p:ext uri="{BB962C8B-B14F-4D97-AF65-F5344CB8AC3E}">
        <p14:creationId xmlns:p14="http://schemas.microsoft.com/office/powerpoint/2010/main" val="363718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Vivado</a:t>
            </a:r>
            <a:r>
              <a:rPr lang="en-GB" dirty="0"/>
              <a:t> Installation 1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25625"/>
            <a:ext cx="4754137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Check you PC’s disk space</a:t>
            </a:r>
          </a:p>
          <a:p>
            <a:pPr lvl="1"/>
            <a:r>
              <a:rPr lang="en-GB" dirty="0"/>
              <a:t>Ensure you have ~55GB spare for </a:t>
            </a:r>
            <a:r>
              <a:rPr lang="en-GB" dirty="0" err="1"/>
              <a:t>Vivado</a:t>
            </a:r>
            <a:r>
              <a:rPr lang="en-GB" dirty="0"/>
              <a:t> </a:t>
            </a:r>
            <a:r>
              <a:rPr lang="en-GB" dirty="0" err="1"/>
              <a:t>ver</a:t>
            </a:r>
            <a:r>
              <a:rPr lang="en-GB" dirty="0"/>
              <a:t> 2019</a:t>
            </a:r>
          </a:p>
          <a:p>
            <a:pPr lvl="1"/>
            <a:r>
              <a:rPr lang="en-GB" dirty="0"/>
              <a:t>~110GB for </a:t>
            </a:r>
            <a:r>
              <a:rPr lang="en-GB" dirty="0" err="1"/>
              <a:t>ver</a:t>
            </a:r>
            <a:r>
              <a:rPr lang="en-GB" dirty="0"/>
              <a:t> 2022!</a:t>
            </a:r>
          </a:p>
          <a:p>
            <a:pPr lvl="1"/>
            <a:r>
              <a:rPr lang="en-GB" dirty="0"/>
              <a:t>Actually, a </a:t>
            </a:r>
            <a:r>
              <a:rPr lang="en-GB" dirty="0" err="1"/>
              <a:t>Webpack</a:t>
            </a:r>
            <a:r>
              <a:rPr lang="en-GB" dirty="0"/>
              <a:t> installation can be nearer to a mere 22GB or 85GB respectively.</a:t>
            </a:r>
          </a:p>
          <a:p>
            <a:r>
              <a:rPr lang="en-GB" dirty="0"/>
              <a:t>Using the following options we can trim the installation down</a:t>
            </a:r>
          </a:p>
          <a:p>
            <a:pPr lvl="1"/>
            <a:r>
              <a:rPr lang="en-GB" dirty="0" err="1"/>
              <a:t>Vivado</a:t>
            </a:r>
            <a:r>
              <a:rPr lang="en-GB" dirty="0"/>
              <a:t> (not </a:t>
            </a:r>
            <a:r>
              <a:rPr lang="en-GB" dirty="0" err="1"/>
              <a:t>Vitis</a:t>
            </a:r>
            <a:r>
              <a:rPr lang="en-GB" dirty="0"/>
              <a:t>)</a:t>
            </a:r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83" y="1825625"/>
            <a:ext cx="56815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7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Vivado</a:t>
            </a:r>
            <a:r>
              <a:rPr lang="en-GB" dirty="0"/>
              <a:t> Installation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4083" cy="4351338"/>
          </a:xfrm>
        </p:spPr>
        <p:txBody>
          <a:bodyPr/>
          <a:lstStyle/>
          <a:p>
            <a:r>
              <a:rPr lang="en-GB" dirty="0" err="1"/>
              <a:t>Vivado</a:t>
            </a:r>
            <a:r>
              <a:rPr lang="en-GB" dirty="0"/>
              <a:t> ML Standard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83" y="1825625"/>
            <a:ext cx="56815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2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Vivado</a:t>
            </a:r>
            <a:r>
              <a:rPr lang="en-GB" dirty="0"/>
              <a:t> Installation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44990" cy="4351338"/>
          </a:xfrm>
        </p:spPr>
        <p:txBody>
          <a:bodyPr/>
          <a:lstStyle/>
          <a:p>
            <a:r>
              <a:rPr lang="en-GB" dirty="0"/>
              <a:t>Trim the devices down if you are short on disk space</a:t>
            </a:r>
          </a:p>
          <a:p>
            <a:pPr lvl="1"/>
            <a:r>
              <a:rPr lang="en-GB" dirty="0"/>
              <a:t>E.g. just </a:t>
            </a:r>
            <a:r>
              <a:rPr lang="en-GB" dirty="0" err="1"/>
              <a:t>Kintex</a:t>
            </a:r>
            <a:r>
              <a:rPr lang="en-GB" dirty="0"/>
              <a:t> </a:t>
            </a:r>
            <a:r>
              <a:rPr lang="en-GB" dirty="0" err="1"/>
              <a:t>UltraScale</a:t>
            </a:r>
            <a:endParaRPr lang="en-GB" dirty="0"/>
          </a:p>
          <a:p>
            <a:r>
              <a:rPr lang="en-GB" dirty="0"/>
              <a:t>Keep </a:t>
            </a:r>
            <a:r>
              <a:rPr lang="en-GB" dirty="0" err="1"/>
              <a:t>DocNav</a:t>
            </a:r>
            <a:endParaRPr lang="en-GB" dirty="0"/>
          </a:p>
          <a:p>
            <a:pPr lvl="1"/>
            <a:r>
              <a:rPr lang="en-GB" dirty="0"/>
              <a:t>In case </a:t>
            </a:r>
            <a:r>
              <a:rPr lang="en-GB" dirty="0" err="1"/>
              <a:t>Vivado</a:t>
            </a:r>
            <a:r>
              <a:rPr lang="en-GB" dirty="0"/>
              <a:t> offers you a help link</a:t>
            </a:r>
          </a:p>
          <a:p>
            <a:r>
              <a:rPr lang="en-GB" dirty="0"/>
              <a:t>No need for </a:t>
            </a:r>
            <a:r>
              <a:rPr lang="en-GB" dirty="0" err="1"/>
              <a:t>Matlab</a:t>
            </a:r>
            <a:r>
              <a:rPr lang="en-GB" dirty="0"/>
              <a:t> Simulink</a:t>
            </a:r>
          </a:p>
          <a:p>
            <a:r>
              <a:rPr lang="en-GB" dirty="0"/>
              <a:t>No need for cable  drivers</a:t>
            </a:r>
          </a:p>
          <a:p>
            <a:r>
              <a:rPr lang="en-GB" dirty="0"/>
              <a:t>You can return to the installer for anything you missed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221" y="1825625"/>
            <a:ext cx="3631580" cy="436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3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Simulated Display - Optional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ModelSim</a:t>
            </a:r>
            <a:r>
              <a:rPr lang="en-GB" dirty="0"/>
              <a:t> only (sorry)</a:t>
            </a:r>
          </a:p>
        </p:txBody>
      </p:sp>
    </p:spTree>
    <p:extLst>
      <p:ext uri="{BB962C8B-B14F-4D97-AF65-F5344CB8AC3E}">
        <p14:creationId xmlns:p14="http://schemas.microsoft.com/office/powerpoint/2010/main" val="234471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VHDL Assumptions or Pre-requisites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38200" y="1690688"/>
            <a:ext cx="7120053" cy="2305760"/>
            <a:chOff x="838200" y="1690688"/>
            <a:chExt cx="7120053" cy="2305760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2060020"/>
              <a:ext cx="7120053" cy="1936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library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dirty="0" err="1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ieee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use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ieee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GB" sz="140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std_logic_1164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all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package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sevseg_pkg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endPara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&lt;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snip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time_disp_t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array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GB" sz="1400" dirty="0">
                  <a:solidFill>
                    <a:srgbClr val="FF8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dirty="0">
                  <a:solidFill>
                    <a:srgbClr val="FF8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dirty="0" err="1">
                  <a:solidFill>
                    <a:srgbClr val="8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std_logic_vector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GB" sz="1400" dirty="0">
                  <a:solidFill>
                    <a:srgbClr val="FF8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1" dirty="0" err="1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downto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dirty="0">
                  <a:solidFill>
                    <a:srgbClr val="FF8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&lt;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snip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package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1690688"/>
              <a:ext cx="165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u="sng" dirty="0" err="1"/>
                <a:t>sevseg_pkg.vhd</a:t>
              </a:r>
              <a:endParaRPr lang="en-GB" u="sng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200" y="4160724"/>
            <a:ext cx="9487830" cy="2063801"/>
            <a:chOff x="838200" y="4411626"/>
            <a:chExt cx="9487830" cy="2063801"/>
          </a:xfrm>
        </p:grpSpPr>
        <p:sp>
          <p:nvSpPr>
            <p:cNvPr id="10" name="TextBox 9"/>
            <p:cNvSpPr txBox="1"/>
            <p:nvPr/>
          </p:nvSpPr>
          <p:spPr>
            <a:xfrm>
              <a:off x="838200" y="4779963"/>
              <a:ext cx="4557658" cy="1695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time_display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endPara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snip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GB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disp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dirty="0" err="1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work</a:t>
              </a:r>
              <a:r>
                <a:rPr lang="en-GB" sz="1400" b="1" dirty="0" err="1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GB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sevseg_pkg</a:t>
              </a:r>
              <a:r>
                <a:rPr lang="en-GB" sz="1400" b="1" dirty="0" err="1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GB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time_disp_t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snip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r>
                <a:rPr lang="en-GB" sz="1400" b="1" dirty="0">
                  <a:solidFill>
                    <a:srgbClr val="0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4411626"/>
              <a:ext cx="1761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u="sng" dirty="0" err="1"/>
                <a:t>time_display.vhd</a:t>
              </a:r>
              <a:endParaRPr lang="en-GB" u="sng" dirty="0"/>
            </a:p>
          </p:txBody>
        </p:sp>
        <p:sp>
          <p:nvSpPr>
            <p:cNvPr id="13" name="Right Arrow 12"/>
            <p:cNvSpPr/>
            <p:nvPr/>
          </p:nvSpPr>
          <p:spPr>
            <a:xfrm flipH="1">
              <a:off x="5347009" y="5385379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79104" y="5304529"/>
              <a:ext cx="3946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 4 element array of 7 bits each to drive the graphical display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398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Driving the display from TCL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Save this TCL file locally</a:t>
            </a:r>
          </a:p>
          <a:p>
            <a:r>
              <a:rPr lang="en-GB" dirty="0"/>
              <a:t>Amend your VHDL test bench simulation signal names to match: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Delete any you do not plan on using and amend “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display_cursor</a:t>
            </a:r>
            <a:r>
              <a:rPr lang="en-GB" dirty="0"/>
              <a:t>” to suit.</a:t>
            </a:r>
          </a:p>
          <a:p>
            <a:r>
              <a:rPr lang="en-GB" dirty="0"/>
              <a:t>Open your simulation in </a:t>
            </a:r>
            <a:r>
              <a:rPr lang="en-GB" dirty="0" err="1"/>
              <a:t>ModelSim</a:t>
            </a:r>
            <a:endParaRPr lang="en-GB" dirty="0"/>
          </a:p>
          <a:p>
            <a:r>
              <a:rPr lang="en-GB" dirty="0"/>
              <a:t>Source the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sevseg_display.tcl</a:t>
            </a:r>
            <a:r>
              <a:rPr lang="en-GB" dirty="0"/>
              <a:t> TCL script in the </a:t>
            </a:r>
            <a:r>
              <a:rPr lang="en-GB" dirty="0" err="1"/>
              <a:t>ModelSim</a:t>
            </a:r>
            <a:r>
              <a:rPr lang="en-GB" dirty="0"/>
              <a:t> TCL shell</a:t>
            </a:r>
          </a:p>
          <a:p>
            <a:pPr lvl="1"/>
            <a:r>
              <a:rPr lang="en-GB" dirty="0"/>
              <a:t>This should open up the graphical display in a separate window and set up the update trigger</a:t>
            </a:r>
          </a:p>
          <a:p>
            <a:pPr lvl="1"/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source {path\to\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sevseg_display.tcl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run -all</a:t>
            </a:r>
            <a:r>
              <a:rPr lang="en-GB" dirty="0"/>
              <a:t> multiple times until completion</a:t>
            </a:r>
          </a:p>
          <a:p>
            <a:pPr lvl="1"/>
            <a:r>
              <a:rPr lang="en-GB" dirty="0"/>
              <a:t>As provided, the update event calls a function which includes a “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GB" dirty="0"/>
              <a:t>” call to pause the simulation so you can see the change to the display before it runs to the next value too quickly.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360119"/>
              </p:ext>
            </p:extLst>
          </p:nvPr>
        </p:nvGraphicFramePr>
        <p:xfrm>
          <a:off x="10372725" y="1825625"/>
          <a:ext cx="9810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81000" imgH="464760" progId="Package">
                  <p:embed/>
                </p:oleObj>
              </mc:Choice>
              <mc:Fallback>
                <p:oleObj name="Packager Shell Object" showAsIcon="1" r:id="rId2" imgW="981000" imgH="464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72725" y="1825625"/>
                        <a:ext cx="981075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22218" y="2487264"/>
            <a:ext cx="5147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test_time_display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 alarm {/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test_time_display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/alarm}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 am    {/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test_time_display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/am}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 pm    {/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test_time_display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/pm}</a:t>
            </a:r>
          </a:p>
        </p:txBody>
      </p:sp>
    </p:spTree>
    <p:extLst>
      <p:ext uri="{BB962C8B-B14F-4D97-AF65-F5344CB8AC3E}">
        <p14:creationId xmlns:p14="http://schemas.microsoft.com/office/powerpoint/2010/main" val="3029534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Luck!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63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Project – Retro Alarm Clock</a:t>
            </a:r>
          </a:p>
        </p:txBody>
      </p:sp>
      <p:sp>
        <p:nvSpPr>
          <p:cNvPr id="83" name="Content Placeholder 82"/>
          <p:cNvSpPr>
            <a:spLocks noGrp="1"/>
          </p:cNvSpPr>
          <p:nvPr>
            <p:ph idx="1"/>
          </p:nvPr>
        </p:nvSpPr>
        <p:spPr>
          <a:xfrm>
            <a:off x="6119409" y="1825625"/>
            <a:ext cx="5234391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Basics</a:t>
            </a:r>
          </a:p>
          <a:p>
            <a:pPr marL="742950" lvl="1" indent="-285750"/>
            <a:r>
              <a:rPr lang="en-GB" dirty="0"/>
              <a:t>Given</a:t>
            </a:r>
          </a:p>
          <a:p>
            <a:pPr marL="1200150" lvl="2" indent="-285750"/>
            <a:r>
              <a:rPr lang="en-GB" dirty="0"/>
              <a:t>Clock</a:t>
            </a:r>
          </a:p>
          <a:p>
            <a:pPr marL="1200150" lvl="2" indent="-285750"/>
            <a:r>
              <a:rPr lang="en-GB" dirty="0"/>
              <a:t>Pulse Per Second (PPS)</a:t>
            </a:r>
          </a:p>
          <a:p>
            <a:pPr marL="1200150" lvl="2" indent="-285750"/>
            <a:r>
              <a:rPr lang="en-GB" dirty="0"/>
              <a:t>Limited number of panel buttons</a:t>
            </a:r>
          </a:p>
          <a:p>
            <a:pPr marL="742950" lvl="1" indent="-285750"/>
            <a:r>
              <a:rPr lang="en-GB" b="1" dirty="0"/>
              <a:t>Tell 24 hour time</a:t>
            </a:r>
          </a:p>
          <a:p>
            <a:r>
              <a:rPr lang="en-GB" dirty="0"/>
              <a:t>Extensions</a:t>
            </a:r>
          </a:p>
          <a:p>
            <a:pPr marL="742950" lvl="1" indent="-285750"/>
            <a:r>
              <a:rPr lang="en-GB" dirty="0"/>
              <a:t>Tell 12/24 hour time</a:t>
            </a:r>
          </a:p>
          <a:p>
            <a:pPr marL="742950" lvl="1" indent="-285750"/>
            <a:r>
              <a:rPr lang="en-GB" dirty="0"/>
              <a:t>One or more alarms</a:t>
            </a:r>
          </a:p>
          <a:p>
            <a:pPr marL="742950" lvl="1" indent="-285750"/>
            <a:r>
              <a:rPr lang="en-GB" dirty="0"/>
              <a:t>Stop watch mode (with lap)</a:t>
            </a:r>
          </a:p>
          <a:p>
            <a:pPr marL="742950" lvl="1" indent="-285750"/>
            <a:r>
              <a:rPr lang="en-GB" dirty="0"/>
              <a:t>Count down timer</a:t>
            </a:r>
          </a:p>
          <a:p>
            <a:pPr marL="742950" lvl="1" indent="-285750"/>
            <a:r>
              <a:rPr lang="en-GB" dirty="0"/>
              <a:t>Insights into synthesis results</a:t>
            </a:r>
          </a:p>
          <a:p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2827279" y="4206439"/>
            <a:ext cx="1726421" cy="16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FPGA</a:t>
            </a:r>
          </a:p>
        </p:txBody>
      </p:sp>
      <p:cxnSp>
        <p:nvCxnSpPr>
          <p:cNvPr id="78" name="Straight Connector 77"/>
          <p:cNvCxnSpPr>
            <a:stCxn id="79" idx="3"/>
          </p:cNvCxnSpPr>
          <p:nvPr/>
        </p:nvCxnSpPr>
        <p:spPr>
          <a:xfrm>
            <a:off x="2412670" y="4483999"/>
            <a:ext cx="4146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884961" y="429933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PPS</a:t>
            </a:r>
          </a:p>
        </p:txBody>
      </p:sp>
      <p:cxnSp>
        <p:nvCxnSpPr>
          <p:cNvPr id="81" name="Straight Connector 80"/>
          <p:cNvCxnSpPr>
            <a:stCxn id="82" idx="3"/>
          </p:cNvCxnSpPr>
          <p:nvPr/>
        </p:nvCxnSpPr>
        <p:spPr>
          <a:xfrm>
            <a:off x="2412670" y="4853331"/>
            <a:ext cx="4146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38200" y="4668665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100 MHz Clock</a:t>
            </a:r>
          </a:p>
        </p:txBody>
      </p:sp>
      <p:cxnSp>
        <p:nvCxnSpPr>
          <p:cNvPr id="84" name="Straight Connector 83"/>
          <p:cNvCxnSpPr>
            <a:stCxn id="85" idx="3"/>
          </p:cNvCxnSpPr>
          <p:nvPr/>
        </p:nvCxnSpPr>
        <p:spPr>
          <a:xfrm>
            <a:off x="2412670" y="5246044"/>
            <a:ext cx="4146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32008" y="5061378"/>
            <a:ext cx="14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Panel Buttons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2601326" y="5202870"/>
            <a:ext cx="95250" cy="92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48079" y="49264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</a:t>
            </a:r>
          </a:p>
        </p:txBody>
      </p:sp>
      <p:cxnSp>
        <p:nvCxnSpPr>
          <p:cNvPr id="90" name="Straight Connector 89"/>
          <p:cNvCxnSpPr>
            <a:stCxn id="74" idx="0"/>
            <a:endCxn id="70" idx="2"/>
          </p:cNvCxnSpPr>
          <p:nvPr/>
        </p:nvCxnSpPr>
        <p:spPr>
          <a:xfrm flipH="1" flipV="1">
            <a:off x="3687381" y="3508461"/>
            <a:ext cx="3109" cy="69797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3629962" y="3888547"/>
            <a:ext cx="114839" cy="111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06508" y="3703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/>
              <a:t>28</a:t>
            </a:r>
          </a:p>
        </p:txBody>
      </p:sp>
      <p:cxnSp>
        <p:nvCxnSpPr>
          <p:cNvPr id="94" name="Straight Connector 93"/>
          <p:cNvCxnSpPr>
            <a:stCxn id="74" idx="3"/>
          </p:cNvCxnSpPr>
          <p:nvPr/>
        </p:nvCxnSpPr>
        <p:spPr>
          <a:xfrm>
            <a:off x="4553700" y="5050989"/>
            <a:ext cx="4146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968309" y="486632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Bell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25" y="1825625"/>
            <a:ext cx="4102311" cy="168283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001984" y="3508461"/>
            <a:ext cx="0" cy="6979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081153" y="3508461"/>
            <a:ext cx="0" cy="6979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160322" y="3508461"/>
            <a:ext cx="0" cy="6979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3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Minimum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Drive 4 digits of a clock display</a:t>
            </a:r>
          </a:p>
          <a:p>
            <a:pPr lvl="1"/>
            <a:r>
              <a:rPr lang="en-GB" dirty="0"/>
              <a:t>These can simply be VHDL outputs driving four seven segment displays</a:t>
            </a:r>
          </a:p>
          <a:p>
            <a:pPr lvl="1"/>
            <a:r>
              <a:rPr lang="en-GB" dirty="0"/>
              <a:t>Use a design with a </a:t>
            </a:r>
            <a:r>
              <a:rPr lang="en-GB" i="1" dirty="0"/>
              <a:t>single clock</a:t>
            </a:r>
            <a:r>
              <a:rPr lang="en-GB" dirty="0"/>
              <a:t> for all synchronous logic</a:t>
            </a:r>
          </a:p>
          <a:p>
            <a:r>
              <a:rPr lang="en-GB" dirty="0"/>
              <a:t>Provide a means of setting the time via a small number of “buttons” (design inputs)</a:t>
            </a:r>
          </a:p>
          <a:p>
            <a:pPr lvl="1"/>
            <a:r>
              <a:rPr lang="en-GB" dirty="0"/>
              <a:t>Set / Up / Down (as required)</a:t>
            </a:r>
          </a:p>
          <a:p>
            <a:pPr lvl="1"/>
            <a:r>
              <a:rPr lang="en-GB" dirty="0"/>
              <a:t>Using a finite state machine or otherwise…</a:t>
            </a:r>
          </a:p>
          <a:p>
            <a:r>
              <a:rPr lang="en-GB" dirty="0"/>
              <a:t>A test bench to demonstrate the design</a:t>
            </a:r>
          </a:p>
          <a:p>
            <a:r>
              <a:rPr lang="en-GB" dirty="0"/>
              <a:t>Submit your design via Git for review</a:t>
            </a:r>
          </a:p>
          <a:p>
            <a:r>
              <a:rPr lang="en-GB" dirty="0"/>
              <a:t>Keep a list of the topics you discover you don’t know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363008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a minimum you will need a Xilinx </a:t>
            </a:r>
            <a:r>
              <a:rPr lang="en-GB" dirty="0" err="1"/>
              <a:t>Vivado</a:t>
            </a:r>
            <a:r>
              <a:rPr lang="en-GB" dirty="0"/>
              <a:t> </a:t>
            </a:r>
            <a:r>
              <a:rPr lang="en-GB" dirty="0" err="1"/>
              <a:t>Webpack</a:t>
            </a:r>
            <a:r>
              <a:rPr lang="en-GB" dirty="0"/>
              <a:t> installation</a:t>
            </a:r>
          </a:p>
          <a:p>
            <a:pPr lvl="1"/>
            <a:r>
              <a:rPr lang="en-GB" dirty="0"/>
              <a:t>Provides both simulation and synthesis</a:t>
            </a:r>
          </a:p>
          <a:p>
            <a:pPr lvl="1"/>
            <a:r>
              <a:rPr lang="en-GB" dirty="0"/>
              <a:t>No licence required</a:t>
            </a:r>
          </a:p>
          <a:p>
            <a:pPr lvl="1"/>
            <a:r>
              <a:rPr lang="en-GB" dirty="0">
                <a:hlinkClick r:id="rId3" action="ppaction://hlinkfile"/>
              </a:rPr>
              <a:t>\\lead\Xilinx\Vivado 2020.1\Xilinx_Unified_2020.1_0602_1208.tar.gz</a:t>
            </a:r>
            <a:endParaRPr lang="en-GB" dirty="0"/>
          </a:p>
          <a:p>
            <a:r>
              <a:rPr lang="en-GB" dirty="0"/>
              <a:t>An alternative is to install </a:t>
            </a:r>
            <a:r>
              <a:rPr lang="en-GB" dirty="0" err="1"/>
              <a:t>Quartus</a:t>
            </a:r>
            <a:r>
              <a:rPr lang="en-GB" dirty="0"/>
              <a:t> Prime </a:t>
            </a:r>
            <a:r>
              <a:rPr lang="en-GB" dirty="0" err="1"/>
              <a:t>Lite</a:t>
            </a:r>
            <a:endParaRPr lang="en-GB" dirty="0"/>
          </a:p>
          <a:p>
            <a:pPr lvl="1"/>
            <a:r>
              <a:rPr lang="en-GB" dirty="0"/>
              <a:t>Provides synthesis and</a:t>
            </a:r>
          </a:p>
          <a:p>
            <a:pPr lvl="1"/>
            <a:r>
              <a:rPr lang="en-GB" dirty="0"/>
              <a:t>A free but limited version of </a:t>
            </a:r>
            <a:r>
              <a:rPr lang="en-GB" dirty="0" err="1"/>
              <a:t>ModelSim</a:t>
            </a:r>
            <a:endParaRPr lang="en-GB" dirty="0"/>
          </a:p>
          <a:p>
            <a:pPr lvl="2"/>
            <a:r>
              <a:rPr lang="en-GB" dirty="0"/>
              <a:t>You might like to create a compilation script (batch file) using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vlib</a:t>
            </a:r>
            <a:r>
              <a:rPr lang="en-GB" dirty="0"/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vmap</a:t>
            </a:r>
            <a:r>
              <a:rPr lang="en-GB" dirty="0"/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vcom</a:t>
            </a:r>
            <a:r>
              <a:rPr lang="en-GB" dirty="0"/>
              <a:t> (and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vsim</a:t>
            </a:r>
            <a:r>
              <a:rPr lang="en-GB" dirty="0"/>
              <a:t>) to avoid repetitive point &amp; click</a:t>
            </a:r>
          </a:p>
          <a:p>
            <a:pPr lvl="1"/>
            <a:r>
              <a:rPr lang="en-GB" dirty="0">
                <a:hlinkClick r:id="rId4" action="ppaction://hlinkfile"/>
              </a:rPr>
              <a:t>\\lead\IT Software Library\General Q-T\</a:t>
            </a:r>
            <a:r>
              <a:rPr lang="en-GB" dirty="0" err="1">
                <a:hlinkClick r:id="rId4" action="ppaction://hlinkfile"/>
              </a:rPr>
              <a:t>QuartusPrime</a:t>
            </a:r>
            <a:r>
              <a:rPr lang="en-GB" dirty="0">
                <a:hlinkClick r:id="rId4" action="ppaction://hlinkfile"/>
              </a:rPr>
              <a:t>\QuartusLiteSetup-20.1.1.720-windows.exe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82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Stretch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Functional</a:t>
            </a:r>
          </a:p>
          <a:p>
            <a:pPr lvl="1"/>
            <a:r>
              <a:rPr lang="en-GB" dirty="0"/>
              <a:t>Swap the clock’s settings between 12h and 24h display</a:t>
            </a:r>
          </a:p>
          <a:p>
            <a:pPr lvl="1"/>
            <a:r>
              <a:rPr lang="en-GB" dirty="0"/>
              <a:t>Set one or more alarms to be optionally triggered by an “alarm on” setting</a:t>
            </a:r>
          </a:p>
          <a:p>
            <a:pPr lvl="1"/>
            <a:r>
              <a:rPr lang="en-GB" dirty="0"/>
              <a:t>Stop watch mode (with lap)</a:t>
            </a:r>
          </a:p>
          <a:p>
            <a:pPr lvl="1"/>
            <a:r>
              <a:rPr lang="en-GB" dirty="0"/>
              <a:t>Count down timer</a:t>
            </a:r>
          </a:p>
          <a:p>
            <a:pPr marL="285750" indent="-285750"/>
            <a:r>
              <a:rPr lang="en-GB" dirty="0"/>
              <a:t>Synthesis</a:t>
            </a:r>
          </a:p>
          <a:p>
            <a:pPr marL="742950" lvl="1" indent="-285750"/>
            <a:r>
              <a:rPr lang="en-GB" dirty="0"/>
              <a:t>Choose any device you fancy, it matters little here</a:t>
            </a:r>
          </a:p>
          <a:p>
            <a:pPr marL="742950" lvl="1" indent="-285750"/>
            <a:r>
              <a:rPr lang="en-GB" dirty="0"/>
              <a:t>“Elaborate” your design to generic gates and understand the logic inferred by your code</a:t>
            </a:r>
          </a:p>
          <a:p>
            <a:pPr marL="742950" lvl="1" indent="-285750"/>
            <a:r>
              <a:rPr lang="en-GB" dirty="0"/>
              <a:t>Inspect the log file to identify things that look ominous</a:t>
            </a:r>
          </a:p>
          <a:p>
            <a:pPr marL="1200150" lvl="2" indent="-285750"/>
            <a:r>
              <a:rPr lang="en-GB" dirty="0"/>
              <a:t>Search the Internet to find out what they mean (we’ve all made those mistakes)</a:t>
            </a:r>
          </a:p>
          <a:p>
            <a:pPr marL="742950" lvl="1" indent="-285750"/>
            <a:r>
              <a:rPr lang="en-GB" dirty="0"/>
              <a:t>Be ready to talk through the key features of your code and how it is realised in logic gates</a:t>
            </a:r>
          </a:p>
          <a:p>
            <a:pPr marL="742950" lvl="1" indent="-285750"/>
            <a:r>
              <a:rPr lang="en-GB" dirty="0"/>
              <a:t>“Synthesis” (mapping to a particular technology) and explain how generic gates are mapped to a real device</a:t>
            </a:r>
          </a:p>
          <a:p>
            <a:pPr marL="1200150" lvl="2" indent="-285750"/>
            <a:r>
              <a:rPr lang="en-GB" dirty="0"/>
              <a:t>You will get all sorts of warnings, lack of constraints, pin allocations etc. Ignore them.</a:t>
            </a:r>
          </a:p>
        </p:txBody>
      </p:sp>
    </p:spTree>
    <p:extLst>
      <p:ext uri="{BB962C8B-B14F-4D97-AF65-F5344CB8AC3E}">
        <p14:creationId xmlns:p14="http://schemas.microsoft.com/office/powerpoint/2010/main" val="355327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Stretch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14946" cy="4351338"/>
          </a:xfrm>
        </p:spPr>
        <p:txBody>
          <a:bodyPr>
            <a:normAutofit/>
          </a:bodyPr>
          <a:lstStyle/>
          <a:p>
            <a:r>
              <a:rPr lang="en-GB" dirty="0"/>
              <a:t>Swap </a:t>
            </a:r>
            <a:r>
              <a:rPr lang="en-GB" dirty="0" err="1"/>
              <a:t>Vivado’s</a:t>
            </a:r>
            <a:r>
              <a:rPr lang="en-GB" dirty="0"/>
              <a:t> simulator for </a:t>
            </a:r>
            <a:r>
              <a:rPr lang="en-GB" dirty="0" err="1"/>
              <a:t>ModelSim</a:t>
            </a:r>
            <a:endParaRPr lang="en-GB" dirty="0"/>
          </a:p>
          <a:p>
            <a:pPr lvl="1"/>
            <a:r>
              <a:rPr lang="en-GB" dirty="0"/>
              <a:t>You are offered a rudimentary “display” to drive</a:t>
            </a:r>
          </a:p>
          <a:p>
            <a:pPr lvl="1"/>
            <a:r>
              <a:rPr lang="en-GB" dirty="0"/>
              <a:t>Your VHDL outputs can be hooked up to the display using TCL</a:t>
            </a:r>
          </a:p>
          <a:p>
            <a:pPr lvl="1"/>
            <a:r>
              <a:rPr lang="en-GB" dirty="0"/>
              <a:t>Instructions are provided at the end</a:t>
            </a:r>
          </a:p>
          <a:p>
            <a:r>
              <a:rPr lang="en-GB" dirty="0"/>
              <a:t>We appreciate this tool may not be available for your use</a:t>
            </a:r>
          </a:p>
          <a:p>
            <a:pPr marL="0" indent="0">
              <a:buNone/>
            </a:pPr>
            <a:r>
              <a:rPr lang="en-GB" sz="1800" dirty="0"/>
              <a:t>You can get a free version of </a:t>
            </a:r>
            <a:r>
              <a:rPr lang="en-GB" sz="1800" dirty="0" err="1"/>
              <a:t>ModelSim</a:t>
            </a:r>
            <a:r>
              <a:rPr lang="en-GB" sz="1800" dirty="0"/>
              <a:t> by installing the </a:t>
            </a:r>
            <a:r>
              <a:rPr lang="en-GB" sz="1800" dirty="0" err="1"/>
              <a:t>Quartus</a:t>
            </a:r>
            <a:r>
              <a:rPr lang="en-GB" sz="1800" dirty="0"/>
              <a:t> Prime </a:t>
            </a:r>
            <a:r>
              <a:rPr lang="en-GB" sz="1800" dirty="0" err="1"/>
              <a:t>Webpack</a:t>
            </a:r>
            <a:r>
              <a:rPr lang="en-GB" sz="1800" dirty="0"/>
              <a:t> synthesis tool which includes a limited edition of </a:t>
            </a:r>
            <a:r>
              <a:rPr lang="en-GB" sz="1800" dirty="0" err="1"/>
              <a:t>ModelSim</a:t>
            </a:r>
            <a:r>
              <a:rPr lang="en-GB" sz="1800" dirty="0"/>
              <a:t> and is sufficient for this task. </a:t>
            </a:r>
            <a:r>
              <a:rPr lang="en-GB" sz="1800" b="1" dirty="0"/>
              <a:t>You are not obliged to do this.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89" y="2833688"/>
            <a:ext cx="4102311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8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Expected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Writing constraints for synthesis</a:t>
            </a:r>
          </a:p>
          <a:p>
            <a:r>
              <a:rPr lang="en-GB" dirty="0"/>
              <a:t>Understanding timing reports</a:t>
            </a:r>
          </a:p>
          <a:p>
            <a:r>
              <a:rPr lang="en-GB" dirty="0"/>
              <a:t>Re-working your code to resolve timing issues from synthesis</a:t>
            </a:r>
          </a:p>
          <a:p>
            <a:r>
              <a:rPr lang="en-GB" dirty="0"/>
              <a:t>Clock domain crossings</a:t>
            </a:r>
          </a:p>
          <a:p>
            <a:pPr lvl="1"/>
            <a:r>
              <a:rPr lang="en-GB" dirty="0"/>
              <a:t>Use a single clock for all synchronous logic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05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VHDL is a hardware </a:t>
            </a:r>
            <a:r>
              <a:rPr lang="en-GB" i="1" dirty="0"/>
              <a:t>description</a:t>
            </a:r>
            <a:r>
              <a:rPr lang="en-GB" dirty="0"/>
              <a:t> language</a:t>
            </a:r>
          </a:p>
          <a:p>
            <a:pPr lvl="1"/>
            <a:r>
              <a:rPr lang="en-GB" dirty="0"/>
              <a:t>Think of the logic first then write the code to describe it</a:t>
            </a:r>
          </a:p>
          <a:p>
            <a:r>
              <a:rPr lang="en-GB" dirty="0"/>
              <a:t>If you’re not enjoying this job as much as I do each day, you’re doing it wrong.</a:t>
            </a:r>
          </a:p>
          <a:p>
            <a:pPr lvl="1"/>
            <a:r>
              <a:rPr lang="en-GB" dirty="0"/>
              <a:t>Have some fun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VHDL Tutorials</a:t>
            </a:r>
          </a:p>
          <a:p>
            <a:pPr lvl="1"/>
            <a:r>
              <a:rPr lang="en-GB" dirty="0">
                <a:hlinkClick r:id="rId2"/>
              </a:rPr>
              <a:t>VHDL Whiz</a:t>
            </a:r>
            <a:endParaRPr lang="en-GB" dirty="0"/>
          </a:p>
          <a:p>
            <a:pPr lvl="1"/>
            <a:r>
              <a:rPr lang="en-GB" dirty="0" err="1">
                <a:hlinkClick r:id="rId3"/>
              </a:rPr>
              <a:t>Nandland</a:t>
            </a:r>
            <a:endParaRPr lang="en-GB" dirty="0"/>
          </a:p>
          <a:p>
            <a:pPr lvl="1"/>
            <a:r>
              <a:rPr lang="en-GB" dirty="0" err="1">
                <a:hlinkClick r:id="rId4"/>
              </a:rPr>
              <a:t>TutorialsPoint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FPGA Tutorial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FPGA4student</a:t>
            </a:r>
            <a:endParaRPr lang="en-GB" dirty="0"/>
          </a:p>
          <a:p>
            <a:r>
              <a:rPr lang="en-GB" dirty="0"/>
              <a:t>NB. </a:t>
            </a:r>
            <a:r>
              <a:rPr lang="en-GB" dirty="0" err="1"/>
              <a:t>Nandland</a:t>
            </a:r>
            <a:r>
              <a:rPr lang="en-GB" dirty="0"/>
              <a:t> have a known errata</a:t>
            </a:r>
          </a:p>
          <a:p>
            <a:pPr lvl="1"/>
            <a:r>
              <a:rPr lang="en-GB" dirty="0"/>
              <a:t>They are slightly confused about some details of finite state machines</a:t>
            </a:r>
          </a:p>
          <a:p>
            <a:pPr lvl="1"/>
            <a:r>
              <a:rPr lang="en-GB" dirty="0"/>
              <a:t>Look else where for that!</a:t>
            </a:r>
          </a:p>
        </p:txBody>
      </p:sp>
    </p:spTree>
    <p:extLst>
      <p:ext uri="{BB962C8B-B14F-4D97-AF65-F5344CB8AC3E}">
        <p14:creationId xmlns:p14="http://schemas.microsoft.com/office/powerpoint/2010/main" val="119998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Vivado</a:t>
            </a:r>
            <a:r>
              <a:rPr lang="en-GB" dirty="0"/>
              <a:t> Installation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will occupy 780 MB on completion</a:t>
            </a:r>
          </a:p>
        </p:txBody>
      </p:sp>
    </p:spTree>
    <p:extLst>
      <p:ext uri="{BB962C8B-B14F-4D97-AF65-F5344CB8AC3E}">
        <p14:creationId xmlns:p14="http://schemas.microsoft.com/office/powerpoint/2010/main" val="401656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1120</Words>
  <Application>Microsoft Office PowerPoint</Application>
  <PresentationFormat>Widescreen</PresentationFormat>
  <Paragraphs>153</Paragraphs>
  <Slides>16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Office Theme</vt:lpstr>
      <vt:lpstr>Packager Shell Object</vt:lpstr>
      <vt:lpstr>VHDL Taster Project</vt:lpstr>
      <vt:lpstr>Simple Project – Retro Alarm Clock</vt:lpstr>
      <vt:lpstr>Minimum Target</vt:lpstr>
      <vt:lpstr>Tools</vt:lpstr>
      <vt:lpstr>Stretch Opportunities</vt:lpstr>
      <vt:lpstr>Stretch Opportunities</vt:lpstr>
      <vt:lpstr>Not Expected</vt:lpstr>
      <vt:lpstr>Hints</vt:lpstr>
      <vt:lpstr>Vivado Installation</vt:lpstr>
      <vt:lpstr>Vivado Installation 1</vt:lpstr>
      <vt:lpstr>Vivado Installation 2</vt:lpstr>
      <vt:lpstr>Vivado Installation 3</vt:lpstr>
      <vt:lpstr>Simulated Display - Optional</vt:lpstr>
      <vt:lpstr>VHDL Assumptions or Pre-requisites</vt:lpstr>
      <vt:lpstr>Driving the display from TCL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Project</dc:title>
  <dc:creator>Abbey, Philip (FP) - IC</dc:creator>
  <cp:lastModifiedBy>Joseph Abbey</cp:lastModifiedBy>
  <cp:revision>19</cp:revision>
  <dcterms:created xsi:type="dcterms:W3CDTF">2022-08-02T15:44:37Z</dcterms:created>
  <dcterms:modified xsi:type="dcterms:W3CDTF">2022-10-09T10:04:49Z</dcterms:modified>
</cp:coreProperties>
</file>