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80" r:id="rId4"/>
    <p:sldId id="281" r:id="rId5"/>
    <p:sldId id="259" r:id="rId6"/>
    <p:sldId id="263" r:id="rId7"/>
    <p:sldId id="258" r:id="rId8"/>
    <p:sldId id="266" r:id="rId9"/>
    <p:sldId id="273" r:id="rId10"/>
    <p:sldId id="260" r:id="rId11"/>
    <p:sldId id="261" r:id="rId12"/>
    <p:sldId id="274" r:id="rId13"/>
    <p:sldId id="275" r:id="rId14"/>
    <p:sldId id="282" r:id="rId15"/>
    <p:sldId id="276" r:id="rId16"/>
    <p:sldId id="277" r:id="rId17"/>
    <p:sldId id="262" r:id="rId18"/>
    <p:sldId id="26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71" autoAdjust="0"/>
  </p:normalViewPr>
  <p:slideViewPr>
    <p:cSldViewPr snapToGrid="0">
      <p:cViewPr varScale="1">
        <p:scale>
          <a:sx n="113" d="100"/>
          <a:sy n="113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ASIC = Application Specific Integrated Circuit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Gate Array based ASICs, p and n types transistors are predefined on a silicon wafer as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channelled gate arrays, the interconnections between the logic cells are performed within the predefined channels between the rows of the logic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channel-less gate arrays, the connections are made on an upper metal layer on top of the logic cells.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Standard Cell based ASIC uses predesigned logic cells like Gates, Multiplexers, Flip-flops, Adders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logic cells are known as Standard Cells that are already designed and stored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library is imported into the CAD tool and the design can performed using the components of the library as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standard cell design may also contain a larger and more complex predesigned cells like Microcontrollers or Microprocessors. These larger cells of “hard IP” are called 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Megacells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Macrocells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BA8C-D5F1-4D0F-81BC-D583BE7165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introduction-to-asic-technolog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Start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906530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454763-9D02-26F0-7EF9-9FD27437ED14}"/>
              </a:ext>
            </a:extLst>
          </p:cNvPr>
          <p:cNvGrpSpPr/>
          <p:nvPr/>
        </p:nvGrpSpPr>
        <p:grpSpPr>
          <a:xfrm>
            <a:off x="1275329" y="2976457"/>
            <a:ext cx="4953389" cy="3136516"/>
            <a:chOff x="2806035" y="2580217"/>
            <a:chExt cx="4953389" cy="31365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1D1E68-9A17-4404-3711-B5B63610B7B7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242010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BFD87B-B3B5-B135-DBA5-2D0EAC2E09A2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695035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F7A4A-4050-9AAF-AA49-7A7192E0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0778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432300-257C-0EF2-95ED-574B7873809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78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AD9957-B14A-FB3F-B1A8-F5697884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242010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1AE189-9227-507F-4581-A709967E678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695035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438A7E-5AC7-B223-5BA0-DB0C4DAA7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751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90CEA6-EA7C-DA77-F94F-222DCC371760}"/>
                </a:ext>
              </a:extLst>
            </p:cNvPr>
            <p:cNvCxnSpPr>
              <a:cxnSpLocks/>
            </p:cNvCxnSpPr>
            <p:nvPr/>
          </p:nvCxnSpPr>
          <p:spPr>
            <a:xfrm>
              <a:off x="4474751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ACE16E-4D78-2A6A-D773-E579CE50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72745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BE9DA0-A5B0-D6E4-CBDF-B83F4AA8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745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F57D6-5B57-639C-D6D5-A879D557D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770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0E2DB8-0F8B-64AB-789D-AF77A9B58023}"/>
                </a:ext>
              </a:extLst>
            </p:cNvPr>
            <p:cNvCxnSpPr>
              <a:cxnSpLocks/>
            </p:cNvCxnSpPr>
            <p:nvPr/>
          </p:nvCxnSpPr>
          <p:spPr>
            <a:xfrm>
              <a:off x="5744770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B234B-0945-B282-8D16-DCEF6C92CA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240793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A6381A-0375-5290-5DDE-44B53C747F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693818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FBB868-11FD-D36E-2316-C5DA85334FF4}"/>
                </a:ext>
              </a:extLst>
            </p:cNvPr>
            <p:cNvCxnSpPr>
              <a:cxnSpLocks/>
            </p:cNvCxnSpPr>
            <p:nvPr/>
          </p:nvCxnSpPr>
          <p:spPr>
            <a:xfrm>
              <a:off x="5995622" y="3237618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EDFD76-5199-BC53-2F7D-F789A747B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622" y="3450560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926BCB-4A6D-401C-18FA-36028996B250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237618"/>
              <a:ext cx="5419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1B1BC-C304-E75B-D3A7-F308E147E326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690643"/>
              <a:ext cx="555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857969-DECE-1A54-2F41-669C42F3ED91}"/>
                </a:ext>
              </a:extLst>
            </p:cNvPr>
            <p:cNvCxnSpPr/>
            <p:nvPr/>
          </p:nvCxnSpPr>
          <p:spPr>
            <a:xfrm flipV="1">
              <a:off x="4015110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939497-1931-A292-C45B-5822824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34" y="2993576"/>
              <a:ext cx="13395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0E3CAD-4C5F-3B8D-3C06-8D1221108C45}"/>
                </a:ext>
              </a:extLst>
            </p:cNvPr>
            <p:cNvCxnSpPr/>
            <p:nvPr/>
          </p:nvCxnSpPr>
          <p:spPr>
            <a:xfrm flipV="1">
              <a:off x="5362334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2D87D-4AA5-98E5-A11C-129DCFB47BA2}"/>
                </a:ext>
              </a:extLst>
            </p:cNvPr>
            <p:cNvCxnSpPr/>
            <p:nvPr/>
          </p:nvCxnSpPr>
          <p:spPr>
            <a:xfrm flipV="1">
              <a:off x="6691565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A34EC5-79C8-4C73-495E-CDEEB2A1916C}"/>
                </a:ext>
              </a:extLst>
            </p:cNvPr>
            <p:cNvCxnSpPr/>
            <p:nvPr/>
          </p:nvCxnSpPr>
          <p:spPr>
            <a:xfrm>
              <a:off x="6691565" y="2580217"/>
              <a:ext cx="10146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7230C9-DD4A-C4CD-56F2-E59DCC2ECB4B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2993576"/>
              <a:ext cx="11022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31B70D-3DCB-FC71-C774-061849542C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000A6-97E3-7FE4-63A8-C67DA30B6883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7EC9A3-FF43-CF4E-C1E0-3A13C68B6E01}"/>
                </a:ext>
              </a:extLst>
            </p:cNvPr>
            <p:cNvSpPr txBox="1"/>
            <p:nvPr/>
          </p:nvSpPr>
          <p:spPr>
            <a:xfrm>
              <a:off x="6197925" y="3325414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SU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4CAF4E-1CB2-3BAA-A10E-B59B908EDA81}"/>
                </a:ext>
              </a:extLst>
            </p:cNvPr>
            <p:cNvSpPr txBox="1"/>
            <p:nvPr/>
          </p:nvSpPr>
          <p:spPr>
            <a:xfrm>
              <a:off x="2806035" y="32907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53E8DE-2688-9C4D-6D05-F402655872AC}"/>
                </a:ext>
              </a:extLst>
            </p:cNvPr>
            <p:cNvSpPr txBox="1"/>
            <p:nvPr/>
          </p:nvSpPr>
          <p:spPr>
            <a:xfrm>
              <a:off x="2806035" y="26369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Clock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6DFC48-500D-56AE-640E-C990DE0EF75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708" y="2580217"/>
              <a:ext cx="13496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31AE97-D71A-2013-A29F-7F439E0003FD}"/>
                </a:ext>
              </a:extLst>
            </p:cNvPr>
            <p:cNvSpPr txBox="1"/>
            <p:nvPr/>
          </p:nvSpPr>
          <p:spPr>
            <a:xfrm>
              <a:off x="4856247" y="33254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i="1" dirty="0"/>
                <a:t>Logic</a:t>
              </a:r>
              <a:endParaRPr lang="en-GB" sz="1200" i="1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643560-7EFE-6CEC-C57F-EEF8A87268BF}"/>
                </a:ext>
              </a:extLst>
            </p:cNvPr>
            <p:cNvSpPr txBox="1"/>
            <p:nvPr/>
          </p:nvSpPr>
          <p:spPr>
            <a:xfrm>
              <a:off x="5724030" y="3259049"/>
              <a:ext cx="369332" cy="40972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GB" sz="1200" i="1" dirty="0"/>
                <a:t>Slack</a:t>
              </a:r>
              <a:endParaRPr lang="en-GB" sz="1200" i="1" baseline="-250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32E195-CB22-DEC2-F54F-3D1CB62EE5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241851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2AC73C-0EA9-2B76-00CD-50588C532242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694876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B6A1D7-851B-8421-956E-546DE8684EA4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237618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9E448-242F-CC25-F6D0-1DD2D82D45A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690643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5717F0-AAA2-B012-5508-204E4A21C28B}"/>
                </a:ext>
              </a:extLst>
            </p:cNvPr>
            <p:cNvCxnSpPr>
              <a:cxnSpLocks/>
            </p:cNvCxnSpPr>
            <p:nvPr/>
          </p:nvCxnSpPr>
          <p:spPr>
            <a:xfrm>
              <a:off x="4386086" y="3247437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8A1BBC-B856-BD6A-766B-0F48F0282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6086" y="3460379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F1A4A1-AEDB-9AEC-D5C9-6E4BFAC5B8F1}"/>
                </a:ext>
              </a:extLst>
            </p:cNvPr>
            <p:cNvCxnSpPr>
              <a:cxnSpLocks/>
            </p:cNvCxnSpPr>
            <p:nvPr/>
          </p:nvCxnSpPr>
          <p:spPr>
            <a:xfrm>
              <a:off x="4021871" y="5625047"/>
              <a:ext cx="26660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48C1E7-0678-969F-B881-1256E62A3708}"/>
                </a:ext>
              </a:extLst>
            </p:cNvPr>
            <p:cNvSpPr txBox="1"/>
            <p:nvPr/>
          </p:nvSpPr>
          <p:spPr>
            <a:xfrm>
              <a:off x="4008350" y="5343118"/>
              <a:ext cx="267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Clock Period (s) = </a:t>
              </a:r>
              <a:r>
                <a:rPr lang="en-GB" sz="1200" i="1" dirty="0"/>
                <a:t>T</a:t>
              </a:r>
              <a:r>
                <a:rPr lang="en-GB" sz="1200" i="1" baseline="-25000" dirty="0"/>
                <a:t>P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C99222-5B2C-EAFE-129C-5960D6AF554F}"/>
                </a:ext>
              </a:extLst>
            </p:cNvPr>
            <p:cNvGrpSpPr/>
            <p:nvPr/>
          </p:nvGrpSpPr>
          <p:grpSpPr>
            <a:xfrm>
              <a:off x="2968877" y="3772983"/>
              <a:ext cx="4790547" cy="1509224"/>
              <a:chOff x="4368649" y="2490244"/>
              <a:chExt cx="4790547" cy="150922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14AF61-0B2A-3749-7708-65E936F3F606}"/>
                  </a:ext>
                </a:extLst>
              </p:cNvPr>
              <p:cNvSpPr/>
              <p:nvPr/>
            </p:nvSpPr>
            <p:spPr>
              <a:xfrm>
                <a:off x="5117385" y="2908492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2C0757D-2421-77F2-8F33-D6334FBF425F}"/>
                  </a:ext>
                </a:extLst>
              </p:cNvPr>
              <p:cNvGrpSpPr/>
              <p:nvPr/>
            </p:nvGrpSpPr>
            <p:grpSpPr>
              <a:xfrm>
                <a:off x="5111693" y="3374573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25FCF3-9458-81FD-A25D-2FBC72E98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3CE2D46-99A2-562E-F7CC-FE7B2BE1F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564E0-7779-D63B-182D-E8C533FA53DA}"/>
                  </a:ext>
                </a:extLst>
              </p:cNvPr>
              <p:cNvSpPr txBox="1"/>
              <p:nvPr/>
            </p:nvSpPr>
            <p:spPr>
              <a:xfrm>
                <a:off x="5066056" y="286658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5D4C73-2CD1-855B-8EAC-F19A1F4A9130}"/>
                  </a:ext>
                </a:extLst>
              </p:cNvPr>
              <p:cNvSpPr txBox="1"/>
              <p:nvPr/>
            </p:nvSpPr>
            <p:spPr>
              <a:xfrm>
                <a:off x="5367727" y="2866588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76C3527-3312-73B8-AA3A-B9A6138DC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649" y="3042976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8ED503-C184-BEA6-B942-2F1913C9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6374" y="3034919"/>
                <a:ext cx="21298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EF187E-F4F8-8482-1E6C-34BC2CCB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30" y="3479011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251EB5-8EBA-AB34-678A-47D36A22A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1892" y="3479011"/>
                <a:ext cx="0" cy="520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DDCBDE-DC36-B8AE-C012-DD93EBD0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362" y="3999468"/>
                <a:ext cx="2978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A684741-4F50-3301-6442-B0B2AC7179D2}"/>
                  </a:ext>
                </a:extLst>
              </p:cNvPr>
              <p:cNvSpPr/>
              <p:nvPr/>
            </p:nvSpPr>
            <p:spPr>
              <a:xfrm>
                <a:off x="7829044" y="2900434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6A0D11-214A-6580-15A8-183F3A32738F}"/>
                  </a:ext>
                </a:extLst>
              </p:cNvPr>
              <p:cNvGrpSpPr/>
              <p:nvPr/>
            </p:nvGrpSpPr>
            <p:grpSpPr>
              <a:xfrm>
                <a:off x="7823352" y="3366516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79C1549-A9B4-A73B-BCD4-EDFC0EB64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E93371-A33A-DEFD-106C-491E8846A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F23108-D971-2574-1F3C-E1F66E69EA34}"/>
                  </a:ext>
                </a:extLst>
              </p:cNvPr>
              <p:cNvSpPr txBox="1"/>
              <p:nvPr/>
            </p:nvSpPr>
            <p:spPr>
              <a:xfrm>
                <a:off x="7777714" y="285853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FFB122-B422-9290-913F-D5B8707F4BB6}"/>
                  </a:ext>
                </a:extLst>
              </p:cNvPr>
              <p:cNvSpPr txBox="1"/>
              <p:nvPr/>
            </p:nvSpPr>
            <p:spPr>
              <a:xfrm>
                <a:off x="8087675" y="285853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15E97F6-0DC9-D582-27A9-AB97B24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460" y="3034919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5E59CC8-BC20-FABA-2EEB-CF65C49A7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4588" y="3470954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1E8B4B-EE1B-BA3F-BB87-9948A54C1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588" y="3470954"/>
                <a:ext cx="0" cy="52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xplosion: 14 Points 74">
                <a:extLst>
                  <a:ext uri="{FF2B5EF4-FFF2-40B4-BE49-F238E27FC236}">
                    <a16:creationId xmlns:a16="http://schemas.microsoft.com/office/drawing/2014/main" id="{CE35CE4B-1D00-E987-BB65-B802FB896D63}"/>
                  </a:ext>
                </a:extLst>
              </p:cNvPr>
              <p:cNvSpPr/>
              <p:nvPr/>
            </p:nvSpPr>
            <p:spPr>
              <a:xfrm>
                <a:off x="5963418" y="2490244"/>
                <a:ext cx="1199936" cy="1122019"/>
              </a:xfrm>
              <a:prstGeom prst="irregularSeal2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FD3D7-1B0F-6DD3-2774-65CEDC3272DC}"/>
                </a:ext>
              </a:extLst>
            </p:cNvPr>
            <p:cNvSpPr txBox="1"/>
            <p:nvPr/>
          </p:nvSpPr>
          <p:spPr>
            <a:xfrm>
              <a:off x="4017326" y="3321878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sz="1800" i="1" dirty="0"/>
                  <a:t>T</a:t>
                </a:r>
                <a:r>
                  <a:rPr lang="en-GB" sz="1800" i="1" baseline="-25000" dirty="0"/>
                  <a:t>P</a:t>
                </a:r>
                <a:r>
                  <a:rPr lang="en-GB" dirty="0"/>
                  <a:t>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  <a:r>
                  <a:rPr lang="en-GB" dirty="0"/>
                  <a:t> + </a:t>
                </a:r>
                <a:r>
                  <a:rPr lang="en-GB" i="1" dirty="0"/>
                  <a:t>logic delays</a:t>
                </a:r>
                <a:r>
                  <a:rPr lang="en-GB" dirty="0"/>
                  <a:t> + </a:t>
                </a:r>
                <a:r>
                  <a:rPr lang="en-GB" i="1" dirty="0"/>
                  <a:t>slack</a:t>
                </a:r>
                <a:r>
                  <a:rPr lang="en-GB" dirty="0"/>
                  <a:t> +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  <a:endParaRPr lang="en-GB" sz="1800" dirty="0"/>
              </a:p>
              <a:p>
                <a:endParaRPr lang="en-GB" sz="1800" dirty="0"/>
              </a:p>
              <a:p>
                <a:r>
                  <a:rPr lang="en-GB" b="1" dirty="0"/>
                  <a:t>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 for a desired target clock speed</a:t>
                </a:r>
              </a:p>
              <a:p>
                <a:endParaRPr lang="en-GB" dirty="0"/>
              </a:p>
              <a:p>
                <a:r>
                  <a:rPr lang="en-GB" sz="1800" dirty="0"/>
                  <a:t>Maximum clock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when </a:t>
                </a:r>
                <a:r>
                  <a:rPr lang="en-GB" i="1" dirty="0"/>
                  <a:t>slack</a:t>
                </a:r>
                <a:r>
                  <a:rPr lang="en-GB" dirty="0"/>
                  <a:t> = 0 in the </a:t>
                </a:r>
                <a:r>
                  <a:rPr lang="en-GB" i="1" dirty="0"/>
                  <a:t>critical path</a:t>
                </a:r>
                <a:r>
                  <a:rPr lang="en-GB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blipFill>
                <a:blip r:embed="rId2"/>
                <a:stretch>
                  <a:fillRect l="-1116" t="-794" r="-558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78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These </a:t>
            </a:r>
            <a:r>
              <a:rPr lang="en-GB" dirty="0"/>
              <a:t>exercises are constructed so that achieving “timing closure” is not </a:t>
            </a:r>
            <a:r>
              <a:rPr lang="en-GB"/>
              <a:t>an issue.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baseline="30000" dirty="0"/>
              <a:t>n</a:t>
            </a:r>
            <a:r>
              <a:rPr lang="en-GB" dirty="0"/>
              <a:t>) mathematics!</a:t>
            </a:r>
          </a:p>
          <a:p>
            <a:pPr lvl="3"/>
            <a:r>
              <a:rPr lang="en-GB" dirty="0"/>
              <a:t>Pseudo random sequences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F6D-08F8-CE1B-BFDE-A19C5F3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 of Silicon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903F-19AE-8E57-40B2-0D76C55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Full-Custom</a:t>
            </a:r>
          </a:p>
          <a:p>
            <a:pPr lvl="1"/>
            <a:r>
              <a:rPr lang="en-GB" dirty="0"/>
              <a:t>Hand crafted and chiselled, e.g. x86 µP</a:t>
            </a:r>
          </a:p>
          <a:p>
            <a:r>
              <a:rPr lang="en-GB" dirty="0"/>
              <a:t>Semi-Custom</a:t>
            </a:r>
          </a:p>
          <a:p>
            <a:pPr lvl="1"/>
            <a:r>
              <a:rPr lang="en-GB" dirty="0"/>
              <a:t>E.g. “Standard Cell” where gates are predefined in a library and have to be tessellated.</a:t>
            </a:r>
          </a:p>
          <a:p>
            <a:r>
              <a:rPr lang="en-GB" dirty="0">
                <a:solidFill>
                  <a:schemeClr val="accent6"/>
                </a:solidFill>
              </a:rPr>
              <a:t>Programmable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Size</a:t>
            </a:r>
          </a:p>
          <a:p>
            <a:pPr lvl="2"/>
            <a:r>
              <a:rPr lang="fr-FR" dirty="0" err="1">
                <a:solidFill>
                  <a:schemeClr val="accent6"/>
                </a:solidFill>
              </a:rPr>
              <a:t>Complex</a:t>
            </a:r>
            <a:r>
              <a:rPr lang="fr-FR" dirty="0">
                <a:solidFill>
                  <a:schemeClr val="accent6"/>
                </a:solidFill>
              </a:rPr>
              <a:t> Programmable Logic </a:t>
            </a:r>
            <a:r>
              <a:rPr lang="fr-FR" dirty="0" err="1">
                <a:solidFill>
                  <a:schemeClr val="accent6"/>
                </a:solidFill>
              </a:rPr>
              <a:t>Device</a:t>
            </a:r>
            <a:r>
              <a:rPr lang="fr-FR" dirty="0">
                <a:solidFill>
                  <a:schemeClr val="accent6"/>
                </a:solidFill>
              </a:rPr>
              <a:t> (CPLD) - </a:t>
            </a:r>
            <a:r>
              <a:rPr lang="fr-FR" dirty="0" err="1">
                <a:solidFill>
                  <a:schemeClr val="accent6"/>
                </a:solidFill>
              </a:rPr>
              <a:t>small</a:t>
            </a:r>
            <a:endParaRPr lang="en-GB" dirty="0">
              <a:solidFill>
                <a:schemeClr val="accent6"/>
              </a:solidFill>
            </a:endParaRPr>
          </a:p>
          <a:p>
            <a:pPr lvl="2"/>
            <a:r>
              <a:rPr lang="en-GB" dirty="0">
                <a:solidFill>
                  <a:schemeClr val="accent6"/>
                </a:solidFill>
              </a:rPr>
              <a:t>Field Programmable Gate Arrays (FPGA) - large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Re-use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Programme once (fuse-based)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Re-programmable (SRAM-based)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E773B-A954-4590-6C9D-ACBBD8386554}"/>
              </a:ext>
            </a:extLst>
          </p:cNvPr>
          <p:cNvSpPr txBox="1"/>
          <p:nvPr/>
        </p:nvSpPr>
        <p:spPr>
          <a:xfrm>
            <a:off x="6433862" y="5334535"/>
            <a:ext cx="491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Introduction to ASIC Technology | Different Types, Design Flow, Applications</a:t>
            </a:r>
            <a:endParaRPr lang="en-GB" sz="1200" dirty="0">
              <a:hlinkClick r:id="rId3"/>
            </a:endParaRPr>
          </a:p>
          <a:p>
            <a:pPr algn="r"/>
            <a:r>
              <a:rPr lang="en-GB" sz="1200" dirty="0">
                <a:hlinkClick r:id="rId3"/>
              </a:rPr>
              <a:t>https://www.electronicshub.org/introduction-to-asic-technology/</a:t>
            </a:r>
            <a:endParaRPr lang="en-GB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B91BB-1825-6A29-7875-54F043FF6508}"/>
              </a:ext>
            </a:extLst>
          </p:cNvPr>
          <p:cNvGrpSpPr/>
          <p:nvPr/>
        </p:nvGrpSpPr>
        <p:grpSpPr>
          <a:xfrm>
            <a:off x="6688297" y="2248322"/>
            <a:ext cx="4411066" cy="2864163"/>
            <a:chOff x="800756" y="2355079"/>
            <a:chExt cx="4411066" cy="28641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7B6A1-E1A2-D106-4708-8183C746BDE3}"/>
                </a:ext>
              </a:extLst>
            </p:cNvPr>
            <p:cNvSpPr/>
            <p:nvPr/>
          </p:nvSpPr>
          <p:spPr>
            <a:xfrm>
              <a:off x="2550568" y="235507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529B2-539E-743E-7AB5-3969F0377656}"/>
                </a:ext>
              </a:extLst>
            </p:cNvPr>
            <p:cNvSpPr/>
            <p:nvPr/>
          </p:nvSpPr>
          <p:spPr>
            <a:xfrm>
              <a:off x="1312883" y="313657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Full-Custom ASIC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210385-0EF0-1C20-9DDE-E1A0CDA031D0}"/>
                </a:ext>
              </a:extLst>
            </p:cNvPr>
            <p:cNvSpPr/>
            <p:nvPr/>
          </p:nvSpPr>
          <p:spPr>
            <a:xfrm>
              <a:off x="2550568" y="313657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Semi-Custom ASIC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8D126-CE2D-D008-7712-640714CAD2C7}"/>
                </a:ext>
              </a:extLst>
            </p:cNvPr>
            <p:cNvSpPr/>
            <p:nvPr/>
          </p:nvSpPr>
          <p:spPr>
            <a:xfrm>
              <a:off x="3788253" y="3136575"/>
              <a:ext cx="1024255" cy="5196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accent6"/>
                  </a:solidFill>
                </a:rPr>
                <a:t>Programmable IC</a:t>
              </a:r>
              <a:br>
                <a:rPr lang="en-GB" sz="900" dirty="0">
                  <a:solidFill>
                    <a:schemeClr val="accent6"/>
                  </a:solidFill>
                </a:rPr>
              </a:br>
              <a:r>
                <a:rPr lang="en-GB" sz="900" b="1" dirty="0">
                  <a:solidFill>
                    <a:schemeClr val="accent6"/>
                  </a:solidFill>
                </a:rPr>
                <a:t>PLD</a:t>
              </a:r>
              <a:r>
                <a:rPr lang="en-GB" sz="900" dirty="0">
                  <a:solidFill>
                    <a:schemeClr val="accent6"/>
                  </a:solidFill>
                </a:rPr>
                <a:t> &amp; </a:t>
              </a:r>
              <a:r>
                <a:rPr lang="en-GB" sz="900" b="1" dirty="0">
                  <a:solidFill>
                    <a:schemeClr val="accent6"/>
                  </a:solidFill>
                </a:rPr>
                <a:t>FPGA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50EF6-A98F-67A8-929B-88C88D963032}"/>
                </a:ext>
              </a:extLst>
            </p:cNvPr>
            <p:cNvSpPr/>
            <p:nvPr/>
          </p:nvSpPr>
          <p:spPr>
            <a:xfrm>
              <a:off x="1654884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Gate Arrays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22530-DDC1-8888-19E9-0FEA60FCEAB8}"/>
                </a:ext>
              </a:extLst>
            </p:cNvPr>
            <p:cNvSpPr/>
            <p:nvPr/>
          </p:nvSpPr>
          <p:spPr>
            <a:xfrm>
              <a:off x="3333439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Cell Based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E7842-2141-4EA8-6A97-A5D78766B7B0}"/>
                </a:ext>
              </a:extLst>
            </p:cNvPr>
            <p:cNvSpPr/>
            <p:nvPr/>
          </p:nvSpPr>
          <p:spPr>
            <a:xfrm>
              <a:off x="800756" y="469956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Channelled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A68DDD-0D79-7F10-051F-0C59B7421A62}"/>
                </a:ext>
              </a:extLst>
            </p:cNvPr>
            <p:cNvSpPr/>
            <p:nvPr/>
          </p:nvSpPr>
          <p:spPr>
            <a:xfrm>
              <a:off x="1929693" y="469956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Channel-less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9781BC-0B07-0049-B9AF-BD4629E16042}"/>
                </a:ext>
              </a:extLst>
            </p:cNvPr>
            <p:cNvSpPr/>
            <p:nvPr/>
          </p:nvSpPr>
          <p:spPr>
            <a:xfrm>
              <a:off x="3058630" y="4699568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Standard Cell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66BB1-0275-B639-D548-8AC0A8BA1A10}"/>
                </a:ext>
              </a:extLst>
            </p:cNvPr>
            <p:cNvSpPr/>
            <p:nvPr/>
          </p:nvSpPr>
          <p:spPr>
            <a:xfrm>
              <a:off x="4187567" y="469956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Macro Cell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64E329-C2BF-C5D6-4F43-4DA4F1C9135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825011" y="2874752"/>
              <a:ext cx="1237685" cy="26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CAC8AA-47D2-CDBD-1A41-8C25CF07AD0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062696" y="2874752"/>
              <a:ext cx="0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AE444D-2303-3861-E96B-03FDB0DADDB7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062696" y="2874752"/>
              <a:ext cx="1237685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B896A7-BC82-9345-4FC9-483441053AF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167012" y="3656249"/>
              <a:ext cx="895684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33A35-ABFB-9461-22AE-0E89701309B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3062696" y="3656249"/>
              <a:ext cx="782871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11EC13-DF51-C08C-9DE5-9E7C826B0845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1312884" y="4437746"/>
              <a:ext cx="854128" cy="26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A3965E-4FC4-9A1E-F765-3C6F82AB3F13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167012" y="4437746"/>
              <a:ext cx="274809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EDDAD0-90AC-7B0D-52F0-8A74D15C9F0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3570758" y="4437746"/>
              <a:ext cx="274809" cy="26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B0E37-34D6-C07E-BB30-B6DBEC81E681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845567" y="4437746"/>
              <a:ext cx="854128" cy="261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8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7" name="Picture 3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54B2C79-5357-E605-8A03-CBCD2937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1672552"/>
            <a:ext cx="2536022" cy="1835228"/>
          </a:xfrm>
          <a:prstGeom prst="rect">
            <a:avLst/>
          </a:prstGeom>
        </p:spPr>
      </p:pic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30960" cy="37307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60" h="37307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135380" y="289259"/>
                  <a:pt x="1330960" y="37307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1620</Words>
  <Application>Microsoft Office PowerPoint</Application>
  <PresentationFormat>Widescreen</PresentationFormat>
  <Paragraphs>336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Scratch VHDL Hands-on FPGA Experience Education Tool</vt:lpstr>
      <vt:lpstr>Taxonomy of Silicon Chips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18</cp:revision>
  <dcterms:created xsi:type="dcterms:W3CDTF">2023-05-24T17:21:48Z</dcterms:created>
  <dcterms:modified xsi:type="dcterms:W3CDTF">2023-07-08T16:56:30Z</dcterms:modified>
</cp:coreProperties>
</file>