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57" r:id="rId3"/>
    <p:sldId id="280" r:id="rId4"/>
    <p:sldId id="281" r:id="rId5"/>
    <p:sldId id="259" r:id="rId6"/>
    <p:sldId id="263" r:id="rId7"/>
    <p:sldId id="258" r:id="rId8"/>
    <p:sldId id="266" r:id="rId9"/>
    <p:sldId id="273" r:id="rId10"/>
    <p:sldId id="260" r:id="rId11"/>
    <p:sldId id="261" r:id="rId12"/>
    <p:sldId id="274" r:id="rId13"/>
    <p:sldId id="275" r:id="rId14"/>
    <p:sldId id="282" r:id="rId15"/>
    <p:sldId id="276" r:id="rId16"/>
    <p:sldId id="277" r:id="rId17"/>
    <p:sldId id="262" r:id="rId18"/>
    <p:sldId id="26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8" autoAdjust="0"/>
  </p:normalViewPr>
  <p:slideViewPr>
    <p:cSldViewPr snapToGrid="0">
      <p:cViewPr>
        <p:scale>
          <a:sx n="125" d="100"/>
          <a:sy n="125" d="100"/>
        </p:scale>
        <p:origin x="-6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ASIC = Application Specific Integrated Circuit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Gate Array based ASICs, p and n types transistors are predefined on a silicon wafer as arrays.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channelled gate arrays, the interconnections between the logic cells are performed within the predefined channels between the rows of the logic cells.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channel-less gate arrays, the connections are made on an upper metal layer on top of the logic cells.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Standard Cell based ASIC uses predesigned logic cells like Gates, Multiplexers, Flip-flops, Adders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logic cells are known as Standard Cells that are already designed and stored in a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 library is imported into the CAD tool and the design can performed using the components of the library as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standard cell design may also contain a larger and more complex predesigned cells like Microcontrollers or Microprocessors. These larger cells of “hard IP” are called 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Megacells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Macrocells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BA8C-D5F1-4D0F-81BC-D583BE7165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arrival time is after the setup time </a:t>
            </a:r>
            <a:r>
              <a:rPr lang="en-GB" i="1" dirty="0"/>
              <a:t>T</a:t>
            </a:r>
            <a:r>
              <a:rPr lang="en-GB" i="1" baseline="-25000" dirty="0"/>
              <a:t>SU</a:t>
            </a:r>
            <a:r>
              <a:rPr lang="en-GB" dirty="0"/>
              <a:t> then we have failed to meet timing for the desired clock period </a:t>
            </a:r>
            <a:r>
              <a:rPr lang="en-GB" i="1" dirty="0"/>
              <a:t>T</a:t>
            </a:r>
            <a:r>
              <a:rPr lang="en-GB" i="1" baseline="-25000" dirty="0"/>
              <a:t>P</a:t>
            </a:r>
            <a:r>
              <a:rPr lang="en-GB" dirty="0"/>
              <a:t>.</a:t>
            </a:r>
            <a:endParaRPr lang="en-GB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9FC8F-BE89-4169-8A82-41C08CAA6D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7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08/07/2023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8.png"/><Relationship Id="rId5" Type="http://schemas.openxmlformats.org/officeDocument/2006/relationships/diagramData" Target="../diagrams/data3.xm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introduction-to-asic-technolog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3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debug the 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1162-1542-8E6B-BAC8-8F59DDBCC0A5}"/>
              </a:ext>
            </a:extLst>
          </p:cNvPr>
          <p:cNvGrpSpPr/>
          <p:nvPr/>
        </p:nvGrpSpPr>
        <p:grpSpPr>
          <a:xfrm>
            <a:off x="7273795" y="1953843"/>
            <a:ext cx="3650796" cy="4094902"/>
            <a:chOff x="1271715" y="2009457"/>
            <a:chExt cx="3650796" cy="4094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3BF2E5-88D9-2425-6C27-1961C3189D8C}"/>
                </a:ext>
              </a:extLst>
            </p:cNvPr>
            <p:cNvSpPr/>
            <p:nvPr/>
          </p:nvSpPr>
          <p:spPr>
            <a:xfrm>
              <a:off x="1271715" y="2012208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08B37-A771-BA34-69E7-6B1632486BDE}"/>
                </a:ext>
              </a:extLst>
            </p:cNvPr>
            <p:cNvSpPr/>
            <p:nvPr/>
          </p:nvSpPr>
          <p:spPr>
            <a:xfrm>
              <a:off x="2681033" y="3249969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99D5A-0E55-4A6C-1CCF-07FB2262FE05}"/>
                </a:ext>
              </a:extLst>
            </p:cNvPr>
            <p:cNvSpPr txBox="1"/>
            <p:nvPr/>
          </p:nvSpPr>
          <p:spPr>
            <a:xfrm>
              <a:off x="3666473" y="3246453"/>
              <a:ext cx="3161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23E57-CE08-3095-6CE2-D10AFB60FEA1}"/>
                </a:ext>
              </a:extLst>
            </p:cNvPr>
            <p:cNvSpPr txBox="1"/>
            <p:nvPr/>
          </p:nvSpPr>
          <p:spPr>
            <a:xfrm>
              <a:off x="2956017" y="3246453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28352-3B85-1646-C952-DF0C8A210125}"/>
                </a:ext>
              </a:extLst>
            </p:cNvPr>
            <p:cNvSpPr txBox="1"/>
            <p:nvPr/>
          </p:nvSpPr>
          <p:spPr>
            <a:xfrm>
              <a:off x="2680637" y="3414761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E209-510C-EDD8-981A-522BFF38A6C2}"/>
                </a:ext>
              </a:extLst>
            </p:cNvPr>
            <p:cNvSpPr txBox="1"/>
            <p:nvPr/>
          </p:nvSpPr>
          <p:spPr>
            <a:xfrm>
              <a:off x="2680637" y="3759275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8A396-EBF8-935F-5DAA-CDC1C32B4737}"/>
                </a:ext>
              </a:extLst>
            </p:cNvPr>
            <p:cNvSpPr txBox="1"/>
            <p:nvPr/>
          </p:nvSpPr>
          <p:spPr>
            <a:xfrm>
              <a:off x="3598186" y="3759275"/>
              <a:ext cx="5813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BDE66-9570-C966-7895-846ABBE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504" y="4792780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F168BAF-C50F-5D92-7FB0-6C0B11BF2CC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04" y="3854747"/>
              <a:ext cx="310529" cy="1493549"/>
            </a:xfrm>
            <a:prstGeom prst="bentConnector3">
              <a:avLst>
                <a:gd name="adj1" fmla="val -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17C4A1-DF20-99F4-9452-B4E132E84D96}"/>
                </a:ext>
              </a:extLst>
            </p:cNvPr>
            <p:cNvCxnSpPr>
              <a:cxnSpLocks/>
              <a:stCxn id="7" idx="3"/>
              <a:endCxn id="13" idx="3"/>
            </p:cNvCxnSpPr>
            <p:nvPr/>
          </p:nvCxnSpPr>
          <p:spPr>
            <a:xfrm>
              <a:off x="4179955" y="3854747"/>
              <a:ext cx="310529" cy="1493549"/>
            </a:xfrm>
            <a:prstGeom prst="bentConnector3">
              <a:avLst>
                <a:gd name="adj1" fmla="val 1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B72FB-6571-F684-437E-1FCA4B679B77}"/>
                </a:ext>
              </a:extLst>
            </p:cNvPr>
            <p:cNvSpPr/>
            <p:nvPr/>
          </p:nvSpPr>
          <p:spPr>
            <a:xfrm>
              <a:off x="1446944" y="2568099"/>
              <a:ext cx="1038796" cy="60322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C7822-6BC2-3D29-8FA5-0E308ED9E3C4}"/>
                </a:ext>
              </a:extLst>
            </p:cNvPr>
            <p:cNvSpPr txBox="1"/>
            <p:nvPr/>
          </p:nvSpPr>
          <p:spPr>
            <a:xfrm>
              <a:off x="2133276" y="2579082"/>
              <a:ext cx="35246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57755-1751-EB4A-94D5-750CD49DB09B}"/>
                </a:ext>
              </a:extLst>
            </p:cNvPr>
            <p:cNvSpPr txBox="1"/>
            <p:nvPr/>
          </p:nvSpPr>
          <p:spPr>
            <a:xfrm>
              <a:off x="2277867" y="277472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ACA75F3-19DD-10E0-8943-33F11F9532A6}"/>
                </a:ext>
              </a:extLst>
            </p:cNvPr>
            <p:cNvCxnSpPr>
              <a:stCxn id="18" idx="3"/>
              <a:endCxn id="9" idx="0"/>
            </p:cNvCxnSpPr>
            <p:nvPr/>
          </p:nvCxnSpPr>
          <p:spPr>
            <a:xfrm>
              <a:off x="2485740" y="2867054"/>
              <a:ext cx="556038" cy="379399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4828BE-7213-53CA-AAD5-7C00F9DDCDB8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>
              <a:off x="2485740" y="2671415"/>
              <a:ext cx="1338789" cy="57503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A5A52-0599-EB04-035D-0D41A3E1E318}"/>
                </a:ext>
              </a:extLst>
            </p:cNvPr>
            <p:cNvSpPr txBox="1"/>
            <p:nvPr/>
          </p:nvSpPr>
          <p:spPr>
            <a:xfrm>
              <a:off x="1446944" y="2869710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D6CB95-1EC8-A996-F750-00D4446A0B4A}"/>
                </a:ext>
              </a:extLst>
            </p:cNvPr>
            <p:cNvSpPr txBox="1"/>
            <p:nvPr/>
          </p:nvSpPr>
          <p:spPr>
            <a:xfrm>
              <a:off x="1271715" y="2009457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614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Continuously Step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1139329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238BE272-8BBC-55A4-5A1D-5CED715E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2" y="1440642"/>
            <a:ext cx="1660071" cy="1804311"/>
          </a:xfrm>
          <a:prstGeom prst="rect">
            <a:avLst/>
          </a:prstGeom>
        </p:spPr>
      </p:pic>
      <p:pic>
        <p:nvPicPr>
          <p:cNvPr id="10" name="Picture 9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D48CF53F-AE36-4487-BB8B-76A94667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4797981"/>
            <a:ext cx="1499508" cy="1931254"/>
          </a:xfrm>
          <a:prstGeom prst="rect">
            <a:avLst/>
          </a:prstGeom>
        </p:spPr>
      </p:pic>
      <p:pic>
        <p:nvPicPr>
          <p:cNvPr id="8" name="Picture 7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A5F816D-2FD3-4E66-4ACF-572103D0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" y="4833256"/>
            <a:ext cx="2526632" cy="153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  <p:pic>
        <p:nvPicPr>
          <p:cNvPr id="4" name="Picture 3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995067D2-45BB-CCC1-A102-B8091DD81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07" y="3845378"/>
            <a:ext cx="2090057" cy="20900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F9FE1F-1F62-78F6-1E5A-D4C9B789E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67" y="4890406"/>
            <a:ext cx="1004239" cy="18225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41AB3-F4BE-8ADF-9F0E-315B528CA6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7696" y="4890406"/>
            <a:ext cx="1009650" cy="54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B9BA0-03D8-0E28-CF73-D135B89A7C8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537696" y="5770496"/>
            <a:ext cx="1009650" cy="928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218732-B673-2174-72C0-4723FD4DD603}"/>
              </a:ext>
            </a:extLst>
          </p:cNvPr>
          <p:cNvSpPr/>
          <p:nvPr/>
        </p:nvSpPr>
        <p:spPr>
          <a:xfrm>
            <a:off x="4369993" y="5435090"/>
            <a:ext cx="335406" cy="3354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B85-7951-8E13-3CF8-6A957FE1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“Check Timing” mean?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D1E68-9A17-4404-3711-B5B63610B7B7}"/>
              </a:ext>
            </a:extLst>
          </p:cNvPr>
          <p:cNvCxnSpPr>
            <a:cxnSpLocks/>
          </p:cNvCxnSpPr>
          <p:nvPr/>
        </p:nvCxnSpPr>
        <p:spPr>
          <a:xfrm>
            <a:off x="2484404" y="3638250"/>
            <a:ext cx="3709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FD87B-B3B5-B135-DBA5-2D0EAC2E09A2}"/>
              </a:ext>
            </a:extLst>
          </p:cNvPr>
          <p:cNvCxnSpPr>
            <a:cxnSpLocks/>
          </p:cNvCxnSpPr>
          <p:nvPr/>
        </p:nvCxnSpPr>
        <p:spPr>
          <a:xfrm>
            <a:off x="2484404" y="4091275"/>
            <a:ext cx="3709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8F7A4A-4050-9AAF-AA49-7A7192E01CE2}"/>
              </a:ext>
            </a:extLst>
          </p:cNvPr>
          <p:cNvCxnSpPr>
            <a:cxnSpLocks/>
          </p:cNvCxnSpPr>
          <p:nvPr/>
        </p:nvCxnSpPr>
        <p:spPr>
          <a:xfrm flipH="1">
            <a:off x="4540072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432300-257C-0EF2-95ED-574B7873809D}"/>
              </a:ext>
            </a:extLst>
          </p:cNvPr>
          <p:cNvCxnSpPr>
            <a:cxnSpLocks/>
          </p:cNvCxnSpPr>
          <p:nvPr/>
        </p:nvCxnSpPr>
        <p:spPr>
          <a:xfrm>
            <a:off x="4540072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D9957-B14A-FB3F-B1A8-F5697884429A}"/>
              </a:ext>
            </a:extLst>
          </p:cNvPr>
          <p:cNvCxnSpPr>
            <a:cxnSpLocks/>
          </p:cNvCxnSpPr>
          <p:nvPr/>
        </p:nvCxnSpPr>
        <p:spPr>
          <a:xfrm>
            <a:off x="3019201" y="3638250"/>
            <a:ext cx="11228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1AE189-9227-507F-4581-A709967E678A}"/>
              </a:ext>
            </a:extLst>
          </p:cNvPr>
          <p:cNvCxnSpPr>
            <a:cxnSpLocks/>
          </p:cNvCxnSpPr>
          <p:nvPr/>
        </p:nvCxnSpPr>
        <p:spPr>
          <a:xfrm>
            <a:off x="3019201" y="4091275"/>
            <a:ext cx="11228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38A7E-5AC7-B223-5BA0-DB0C4DAA72F5}"/>
              </a:ext>
            </a:extLst>
          </p:cNvPr>
          <p:cNvCxnSpPr>
            <a:cxnSpLocks/>
          </p:cNvCxnSpPr>
          <p:nvPr/>
        </p:nvCxnSpPr>
        <p:spPr>
          <a:xfrm flipH="1">
            <a:off x="2944045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90CEA6-EA7C-DA77-F94F-222DCC371760}"/>
              </a:ext>
            </a:extLst>
          </p:cNvPr>
          <p:cNvCxnSpPr>
            <a:cxnSpLocks/>
          </p:cNvCxnSpPr>
          <p:nvPr/>
        </p:nvCxnSpPr>
        <p:spPr>
          <a:xfrm>
            <a:off x="2944045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ACE16E-4D78-2A6A-D773-E579CE5072C3}"/>
              </a:ext>
            </a:extLst>
          </p:cNvPr>
          <p:cNvCxnSpPr>
            <a:cxnSpLocks/>
          </p:cNvCxnSpPr>
          <p:nvPr/>
        </p:nvCxnSpPr>
        <p:spPr>
          <a:xfrm>
            <a:off x="4142039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BE9DA0-A5B0-D6E4-CBDF-B83F4AA8D161}"/>
              </a:ext>
            </a:extLst>
          </p:cNvPr>
          <p:cNvCxnSpPr>
            <a:cxnSpLocks/>
          </p:cNvCxnSpPr>
          <p:nvPr/>
        </p:nvCxnSpPr>
        <p:spPr>
          <a:xfrm flipH="1">
            <a:off x="4142039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F57D6-5B57-639C-D6D5-A879D557DD00}"/>
              </a:ext>
            </a:extLst>
          </p:cNvPr>
          <p:cNvCxnSpPr>
            <a:cxnSpLocks/>
          </p:cNvCxnSpPr>
          <p:nvPr/>
        </p:nvCxnSpPr>
        <p:spPr>
          <a:xfrm flipH="1">
            <a:off x="4214064" y="3638250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0E2DB8-0F8B-64AB-789D-AF77A9B58023}"/>
              </a:ext>
            </a:extLst>
          </p:cNvPr>
          <p:cNvCxnSpPr>
            <a:cxnSpLocks/>
          </p:cNvCxnSpPr>
          <p:nvPr/>
        </p:nvCxnSpPr>
        <p:spPr>
          <a:xfrm>
            <a:off x="4214064" y="3851192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5B234B-0945-B282-8D16-DCEF6C92CA1A}"/>
              </a:ext>
            </a:extLst>
          </p:cNvPr>
          <p:cNvCxnSpPr>
            <a:cxnSpLocks/>
          </p:cNvCxnSpPr>
          <p:nvPr/>
        </p:nvCxnSpPr>
        <p:spPr>
          <a:xfrm>
            <a:off x="4289220" y="3637033"/>
            <a:ext cx="175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A6381A-0375-5290-5DDE-44B53C747F5F}"/>
              </a:ext>
            </a:extLst>
          </p:cNvPr>
          <p:cNvCxnSpPr>
            <a:cxnSpLocks/>
          </p:cNvCxnSpPr>
          <p:nvPr/>
        </p:nvCxnSpPr>
        <p:spPr>
          <a:xfrm>
            <a:off x="4289220" y="4090058"/>
            <a:ext cx="175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FBB868-11FD-D36E-2316-C5DA85334FF4}"/>
              </a:ext>
            </a:extLst>
          </p:cNvPr>
          <p:cNvCxnSpPr>
            <a:cxnSpLocks/>
          </p:cNvCxnSpPr>
          <p:nvPr/>
        </p:nvCxnSpPr>
        <p:spPr>
          <a:xfrm>
            <a:off x="4464916" y="3633858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EDFD76-5199-BC53-2F7D-F789A747B898}"/>
              </a:ext>
            </a:extLst>
          </p:cNvPr>
          <p:cNvCxnSpPr>
            <a:cxnSpLocks/>
          </p:cNvCxnSpPr>
          <p:nvPr/>
        </p:nvCxnSpPr>
        <p:spPr>
          <a:xfrm flipH="1">
            <a:off x="4464916" y="3846800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926BCB-4A6D-401C-18FA-36028996B250}"/>
              </a:ext>
            </a:extLst>
          </p:cNvPr>
          <p:cNvCxnSpPr>
            <a:cxnSpLocks/>
          </p:cNvCxnSpPr>
          <p:nvPr/>
        </p:nvCxnSpPr>
        <p:spPr>
          <a:xfrm>
            <a:off x="4615228" y="3633858"/>
            <a:ext cx="541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1B1BC-C304-E75B-D3A7-F308E147E326}"/>
              </a:ext>
            </a:extLst>
          </p:cNvPr>
          <p:cNvCxnSpPr>
            <a:cxnSpLocks/>
          </p:cNvCxnSpPr>
          <p:nvPr/>
        </p:nvCxnSpPr>
        <p:spPr>
          <a:xfrm>
            <a:off x="4615228" y="4086883"/>
            <a:ext cx="5559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857969-DECE-1A54-2F41-669C42F3ED91}"/>
              </a:ext>
            </a:extLst>
          </p:cNvPr>
          <p:cNvCxnSpPr/>
          <p:nvPr/>
        </p:nvCxnSpPr>
        <p:spPr>
          <a:xfrm flipV="1">
            <a:off x="2484404" y="2976457"/>
            <a:ext cx="0" cy="41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939497-1931-A292-C45B-5822824D9649}"/>
              </a:ext>
            </a:extLst>
          </p:cNvPr>
          <p:cNvCxnSpPr>
            <a:cxnSpLocks/>
          </p:cNvCxnSpPr>
          <p:nvPr/>
        </p:nvCxnSpPr>
        <p:spPr>
          <a:xfrm>
            <a:off x="3831628" y="3389816"/>
            <a:ext cx="13395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0E3CAD-4C5F-3B8D-3C06-8D1221108C45}"/>
              </a:ext>
            </a:extLst>
          </p:cNvPr>
          <p:cNvCxnSpPr/>
          <p:nvPr/>
        </p:nvCxnSpPr>
        <p:spPr>
          <a:xfrm flipV="1">
            <a:off x="3831628" y="2976457"/>
            <a:ext cx="0" cy="41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32D87D-4AA5-98E5-A11C-129DCFB47BA2}"/>
              </a:ext>
            </a:extLst>
          </p:cNvPr>
          <p:cNvCxnSpPr/>
          <p:nvPr/>
        </p:nvCxnSpPr>
        <p:spPr>
          <a:xfrm flipV="1">
            <a:off x="5160859" y="2976457"/>
            <a:ext cx="0" cy="419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34EC5-79C8-4C73-495E-CDEEB2A1916C}"/>
              </a:ext>
            </a:extLst>
          </p:cNvPr>
          <p:cNvCxnSpPr/>
          <p:nvPr/>
        </p:nvCxnSpPr>
        <p:spPr>
          <a:xfrm>
            <a:off x="5160859" y="2976457"/>
            <a:ext cx="1014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7230C9-DD4A-C4CD-56F2-E59DCC2ECB4B}"/>
              </a:ext>
            </a:extLst>
          </p:cNvPr>
          <p:cNvCxnSpPr>
            <a:cxnSpLocks/>
          </p:cNvCxnSpPr>
          <p:nvPr/>
        </p:nvCxnSpPr>
        <p:spPr>
          <a:xfrm>
            <a:off x="1382114" y="3389816"/>
            <a:ext cx="11022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31B70D-3DCB-FC71-C774-061849542C2D}"/>
              </a:ext>
            </a:extLst>
          </p:cNvPr>
          <p:cNvCxnSpPr>
            <a:cxnSpLocks/>
          </p:cNvCxnSpPr>
          <p:nvPr/>
        </p:nvCxnSpPr>
        <p:spPr>
          <a:xfrm>
            <a:off x="2484404" y="3379703"/>
            <a:ext cx="0" cy="27231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8000A6-97E3-7FE4-63A8-C67DA30B6883}"/>
              </a:ext>
            </a:extLst>
          </p:cNvPr>
          <p:cNvCxnSpPr>
            <a:cxnSpLocks/>
          </p:cNvCxnSpPr>
          <p:nvPr/>
        </p:nvCxnSpPr>
        <p:spPr>
          <a:xfrm>
            <a:off x="5157197" y="3379703"/>
            <a:ext cx="0" cy="27231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7EC9A3-FF43-CF4E-C1E0-3A13C68B6E01}"/>
              </a:ext>
            </a:extLst>
          </p:cNvPr>
          <p:cNvSpPr txBox="1"/>
          <p:nvPr/>
        </p:nvSpPr>
        <p:spPr>
          <a:xfrm>
            <a:off x="4667219" y="3721654"/>
            <a:ext cx="38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</a:t>
            </a:r>
            <a:r>
              <a:rPr lang="en-GB" sz="1200" i="1" baseline="-25000" dirty="0"/>
              <a:t>SU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CAF4E-1CB2-3BAA-A10E-B59B908EDA81}"/>
              </a:ext>
            </a:extLst>
          </p:cNvPr>
          <p:cNvSpPr txBox="1"/>
          <p:nvPr/>
        </p:nvSpPr>
        <p:spPr>
          <a:xfrm>
            <a:off x="1275329" y="368697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3E8DE-2688-9C4D-6D05-F402655872AC}"/>
              </a:ext>
            </a:extLst>
          </p:cNvPr>
          <p:cNvSpPr txBox="1"/>
          <p:nvPr/>
        </p:nvSpPr>
        <p:spPr>
          <a:xfrm>
            <a:off x="1275329" y="30331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Clock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6DFC48-500D-56AE-640E-C990DE0EF752}"/>
              </a:ext>
            </a:extLst>
          </p:cNvPr>
          <p:cNvCxnSpPr>
            <a:cxnSpLocks/>
          </p:cNvCxnSpPr>
          <p:nvPr/>
        </p:nvCxnSpPr>
        <p:spPr>
          <a:xfrm>
            <a:off x="2482002" y="2976457"/>
            <a:ext cx="1349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31AE97-D71A-2013-A29F-7F439E0003FD}"/>
              </a:ext>
            </a:extLst>
          </p:cNvPr>
          <p:cNvSpPr txBox="1"/>
          <p:nvPr/>
        </p:nvSpPr>
        <p:spPr>
          <a:xfrm>
            <a:off x="3096730" y="3721654"/>
            <a:ext cx="96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/>
              <a:t>Logic &amp; Nets</a:t>
            </a:r>
            <a:endParaRPr lang="en-GB" sz="1200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643560-7EFE-6CEC-C57F-EEF8A87268BF}"/>
              </a:ext>
            </a:extLst>
          </p:cNvPr>
          <p:cNvSpPr txBox="1"/>
          <p:nvPr/>
        </p:nvSpPr>
        <p:spPr>
          <a:xfrm>
            <a:off x="4193324" y="3655289"/>
            <a:ext cx="369332" cy="4097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1200" i="1" dirty="0"/>
              <a:t>Slack</a:t>
            </a:r>
            <a:endParaRPr lang="en-GB" sz="1200" i="1" baseline="-25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32E195-CB22-DEC2-F54F-3D1CB62EE5A8}"/>
              </a:ext>
            </a:extLst>
          </p:cNvPr>
          <p:cNvCxnSpPr>
            <a:cxnSpLocks/>
          </p:cNvCxnSpPr>
          <p:nvPr/>
        </p:nvCxnSpPr>
        <p:spPr>
          <a:xfrm>
            <a:off x="1382114" y="3638091"/>
            <a:ext cx="1101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AC73C-0EA9-2B76-00CD-50588C532242}"/>
              </a:ext>
            </a:extLst>
          </p:cNvPr>
          <p:cNvCxnSpPr>
            <a:cxnSpLocks/>
          </p:cNvCxnSpPr>
          <p:nvPr/>
        </p:nvCxnSpPr>
        <p:spPr>
          <a:xfrm>
            <a:off x="1382114" y="4091116"/>
            <a:ext cx="11012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B6A1D7-851B-8421-956E-546DE8684EA4}"/>
              </a:ext>
            </a:extLst>
          </p:cNvPr>
          <p:cNvCxnSpPr>
            <a:cxnSpLocks/>
          </p:cNvCxnSpPr>
          <p:nvPr/>
        </p:nvCxnSpPr>
        <p:spPr>
          <a:xfrm>
            <a:off x="5157197" y="3633858"/>
            <a:ext cx="101827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D9E448-242F-CC25-F6D0-1DD2D82D45A0}"/>
              </a:ext>
            </a:extLst>
          </p:cNvPr>
          <p:cNvCxnSpPr>
            <a:cxnSpLocks/>
          </p:cNvCxnSpPr>
          <p:nvPr/>
        </p:nvCxnSpPr>
        <p:spPr>
          <a:xfrm>
            <a:off x="5157197" y="4086883"/>
            <a:ext cx="101827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5717F0-AAA2-B012-5508-204E4A21C28B}"/>
              </a:ext>
            </a:extLst>
          </p:cNvPr>
          <p:cNvCxnSpPr>
            <a:cxnSpLocks/>
          </p:cNvCxnSpPr>
          <p:nvPr/>
        </p:nvCxnSpPr>
        <p:spPr>
          <a:xfrm>
            <a:off x="2855380" y="3643677"/>
            <a:ext cx="75156" cy="21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A1BBC-B856-BD6A-766B-0F48F0282E77}"/>
              </a:ext>
            </a:extLst>
          </p:cNvPr>
          <p:cNvCxnSpPr>
            <a:cxnSpLocks/>
          </p:cNvCxnSpPr>
          <p:nvPr/>
        </p:nvCxnSpPr>
        <p:spPr>
          <a:xfrm flipH="1">
            <a:off x="2855380" y="3856619"/>
            <a:ext cx="75156" cy="240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F1A4A1-AEDB-9AEC-D5C9-6E4BFAC5B8F1}"/>
              </a:ext>
            </a:extLst>
          </p:cNvPr>
          <p:cNvCxnSpPr>
            <a:cxnSpLocks/>
          </p:cNvCxnSpPr>
          <p:nvPr/>
        </p:nvCxnSpPr>
        <p:spPr>
          <a:xfrm>
            <a:off x="2491165" y="6021287"/>
            <a:ext cx="2666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48C1E7-0678-969F-B881-1256E62A3708}"/>
              </a:ext>
            </a:extLst>
          </p:cNvPr>
          <p:cNvSpPr txBox="1"/>
          <p:nvPr/>
        </p:nvSpPr>
        <p:spPr>
          <a:xfrm>
            <a:off x="2487170" y="5739358"/>
            <a:ext cx="266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Clock Period (s) = </a:t>
            </a:r>
            <a:r>
              <a:rPr lang="en-GB" sz="1200" i="1" dirty="0"/>
              <a:t>T</a:t>
            </a:r>
            <a:r>
              <a:rPr lang="en-GB" sz="1200" i="1" baseline="-25000" dirty="0"/>
              <a:t>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C99222-5B2C-EAFE-129C-5960D6AF554F}"/>
              </a:ext>
            </a:extLst>
          </p:cNvPr>
          <p:cNvGrpSpPr/>
          <p:nvPr/>
        </p:nvGrpSpPr>
        <p:grpSpPr>
          <a:xfrm>
            <a:off x="1438171" y="4169223"/>
            <a:ext cx="4790547" cy="1509224"/>
            <a:chOff x="4368649" y="2490244"/>
            <a:chExt cx="4790547" cy="150922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14AF61-0B2A-3749-7708-65E936F3F606}"/>
                </a:ext>
              </a:extLst>
            </p:cNvPr>
            <p:cNvSpPr/>
            <p:nvPr/>
          </p:nvSpPr>
          <p:spPr>
            <a:xfrm>
              <a:off x="5117385" y="290849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C0757D-2421-77F2-8F33-D6334FBF425F}"/>
                </a:ext>
              </a:extLst>
            </p:cNvPr>
            <p:cNvGrpSpPr/>
            <p:nvPr/>
          </p:nvGrpSpPr>
          <p:grpSpPr>
            <a:xfrm>
              <a:off x="5111693" y="3374573"/>
              <a:ext cx="118030" cy="208875"/>
              <a:chOff x="8388570" y="2302315"/>
              <a:chExt cx="61130" cy="10818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225FCF3-9458-81FD-A25D-2FBC72E98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CE2D46-99A2-562E-F7CC-FE7B2BE1F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1564E0-7779-D63B-182D-E8C533FA53DA}"/>
                </a:ext>
              </a:extLst>
            </p:cNvPr>
            <p:cNvSpPr txBox="1"/>
            <p:nvPr/>
          </p:nvSpPr>
          <p:spPr>
            <a:xfrm>
              <a:off x="5066056" y="286658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5D4C73-2CD1-855B-8EAC-F19A1F4A9130}"/>
                </a:ext>
              </a:extLst>
            </p:cNvPr>
            <p:cNvSpPr txBox="1"/>
            <p:nvPr/>
          </p:nvSpPr>
          <p:spPr>
            <a:xfrm>
              <a:off x="5367727" y="286658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6C3527-3312-73B8-AA3A-B9A6138DCE30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49" y="3042976"/>
              <a:ext cx="748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8ED503-C184-BEA6-B942-2F1913C9620C}"/>
                </a:ext>
              </a:extLst>
            </p:cNvPr>
            <p:cNvCxnSpPr>
              <a:cxnSpLocks/>
            </p:cNvCxnSpPr>
            <p:nvPr/>
          </p:nvCxnSpPr>
          <p:spPr>
            <a:xfrm>
              <a:off x="5696374" y="3034919"/>
              <a:ext cx="21298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EF187E-F4F8-8482-1E6C-34BC2CCB73AC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30" y="3479011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251EB5-8EBA-AB34-678A-47D36A22A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1892" y="3479011"/>
              <a:ext cx="0" cy="520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DDCBDE-DC36-B8AE-C012-DD93EBD0589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362" y="3999468"/>
              <a:ext cx="2978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A684741-4F50-3301-6442-B0B2AC7179D2}"/>
                </a:ext>
              </a:extLst>
            </p:cNvPr>
            <p:cNvSpPr/>
            <p:nvPr/>
          </p:nvSpPr>
          <p:spPr>
            <a:xfrm>
              <a:off x="7829044" y="2900434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6A0D11-214A-6580-15A8-183F3A32738F}"/>
                </a:ext>
              </a:extLst>
            </p:cNvPr>
            <p:cNvGrpSpPr/>
            <p:nvPr/>
          </p:nvGrpSpPr>
          <p:grpSpPr>
            <a:xfrm>
              <a:off x="7823352" y="3366516"/>
              <a:ext cx="118030" cy="208875"/>
              <a:chOff x="8388570" y="2302315"/>
              <a:chExt cx="61130" cy="10818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79C1549-A9B4-A73B-BCD4-EDFC0EB64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E93371-A33A-DEFD-106C-491E8846A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F23108-D971-2574-1F3C-E1F66E69EA34}"/>
                </a:ext>
              </a:extLst>
            </p:cNvPr>
            <p:cNvSpPr txBox="1"/>
            <p:nvPr/>
          </p:nvSpPr>
          <p:spPr>
            <a:xfrm>
              <a:off x="7777714" y="285853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FFB122-B422-9290-913F-D5B8707F4BB6}"/>
                </a:ext>
              </a:extLst>
            </p:cNvPr>
            <p:cNvSpPr txBox="1"/>
            <p:nvPr/>
          </p:nvSpPr>
          <p:spPr>
            <a:xfrm>
              <a:off x="8087675" y="285853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5E97F6-0DC9-D582-27A9-AB97B24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8410460" y="3034919"/>
              <a:ext cx="748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E59CC8-BC20-FABA-2EEB-CF65C49A7776}"/>
                </a:ext>
              </a:extLst>
            </p:cNvPr>
            <p:cNvCxnSpPr>
              <a:cxnSpLocks/>
            </p:cNvCxnSpPr>
            <p:nvPr/>
          </p:nvCxnSpPr>
          <p:spPr>
            <a:xfrm>
              <a:off x="7624588" y="3470954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1E8B4B-EE1B-BA3F-BB87-9948A54C1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588" y="3470954"/>
              <a:ext cx="0" cy="52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xplosion: 14 Points 74">
              <a:extLst>
                <a:ext uri="{FF2B5EF4-FFF2-40B4-BE49-F238E27FC236}">
                  <a16:creationId xmlns:a16="http://schemas.microsoft.com/office/drawing/2014/main" id="{CE35CE4B-1D00-E987-BB65-B802FB896D63}"/>
                </a:ext>
              </a:extLst>
            </p:cNvPr>
            <p:cNvSpPr/>
            <p:nvPr/>
          </p:nvSpPr>
          <p:spPr>
            <a:xfrm>
              <a:off x="5931668" y="2490244"/>
              <a:ext cx="1199936" cy="1122019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DEFD3D7-1B0F-6DD3-2774-65CEDC3272DC}"/>
              </a:ext>
            </a:extLst>
          </p:cNvPr>
          <p:cNvSpPr txBox="1"/>
          <p:nvPr/>
        </p:nvSpPr>
        <p:spPr>
          <a:xfrm>
            <a:off x="2486620" y="3718118"/>
            <a:ext cx="38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T</a:t>
            </a:r>
            <a:r>
              <a:rPr lang="en-GB" sz="1200" i="1" baseline="-25000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/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Setup time before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</a:p>
              <a:p>
                <a:r>
                  <a:rPr lang="en-GB" sz="1800" dirty="0"/>
                  <a:t>Hold time after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</a:p>
              <a:p>
                <a:endParaRPr lang="en-GB" sz="1800" dirty="0"/>
              </a:p>
              <a:p>
                <a:r>
                  <a:rPr lang="en-GB" sz="1800" i="1" dirty="0"/>
                  <a:t>T</a:t>
                </a:r>
                <a:r>
                  <a:rPr lang="en-GB" sz="1800" i="1" baseline="-25000" dirty="0"/>
                  <a:t>P</a:t>
                </a:r>
                <a:r>
                  <a:rPr lang="en-GB" dirty="0"/>
                  <a:t>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  <a:r>
                  <a:rPr lang="en-GB" dirty="0"/>
                  <a:t> + </a:t>
                </a:r>
                <a:r>
                  <a:rPr lang="en-GB" i="1" dirty="0"/>
                  <a:t>logic delays</a:t>
                </a:r>
                <a:r>
                  <a:rPr lang="en-GB" dirty="0"/>
                  <a:t> + </a:t>
                </a:r>
                <a:r>
                  <a:rPr lang="en-GB" i="1" dirty="0"/>
                  <a:t>slack</a:t>
                </a:r>
                <a:r>
                  <a:rPr lang="en-GB" dirty="0"/>
                  <a:t> +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  <a:endParaRPr lang="en-GB" sz="1800" dirty="0"/>
              </a:p>
              <a:p>
                <a:endParaRPr lang="en-GB" sz="1800" dirty="0"/>
              </a:p>
              <a:p>
                <a:r>
                  <a:rPr lang="en-GB" b="1" dirty="0"/>
                  <a:t>Clock frequency:</a:t>
                </a:r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(Hz)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‘</a:t>
                </a:r>
                <a:r>
                  <a:rPr lang="en-GB" sz="1800" i="1" dirty="0"/>
                  <a:t>Slack</a:t>
                </a:r>
                <a:r>
                  <a:rPr lang="en-GB" sz="1800" dirty="0"/>
                  <a:t>’ = ‘spare time’ for a desired target clock speed</a:t>
                </a:r>
              </a:p>
              <a:p>
                <a:endParaRPr lang="en-GB" dirty="0"/>
              </a:p>
              <a:p>
                <a:r>
                  <a:rPr lang="en-GB" sz="1800" dirty="0"/>
                  <a:t>Maximum clock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, when </a:t>
                </a:r>
                <a:r>
                  <a:rPr lang="en-GB" i="1" dirty="0"/>
                  <a:t>slack</a:t>
                </a:r>
                <a:r>
                  <a:rPr lang="en-GB" dirty="0"/>
                  <a:t> = 0 in the </a:t>
                </a:r>
                <a:r>
                  <a:rPr lang="en-GB" i="1" dirty="0"/>
                  <a:t>critical path</a:t>
                </a:r>
                <a:r>
                  <a:rPr lang="en-GB" dirty="0"/>
                  <a:t>.</a:t>
                </a:r>
                <a:endParaRPr lang="en-GB" sz="1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18" y="2616631"/>
                <a:ext cx="4366082" cy="3841757"/>
              </a:xfrm>
              <a:prstGeom prst="rect">
                <a:avLst/>
              </a:prstGeom>
              <a:blipFill>
                <a:blip r:embed="rId3"/>
                <a:stretch>
                  <a:fillRect l="-1116" t="-794" r="-558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C66FB49-18A8-6CB4-8C08-AE9A302F0F2F}"/>
              </a:ext>
            </a:extLst>
          </p:cNvPr>
          <p:cNvSpPr txBox="1"/>
          <p:nvPr/>
        </p:nvSpPr>
        <p:spPr>
          <a:xfrm>
            <a:off x="838200" y="1888502"/>
            <a:ext cx="780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These </a:t>
            </a:r>
            <a:r>
              <a:rPr lang="en-GB" dirty="0"/>
              <a:t>exercises are constructed so that achieving “timing closure” is not </a:t>
            </a:r>
            <a:r>
              <a:rPr lang="en-GB"/>
              <a:t>an issue.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1A5A41-3A9C-C7AC-1EA5-8743F2017855}"/>
              </a:ext>
            </a:extLst>
          </p:cNvPr>
          <p:cNvCxnSpPr>
            <a:cxnSpLocks/>
          </p:cNvCxnSpPr>
          <p:nvPr/>
        </p:nvCxnSpPr>
        <p:spPr>
          <a:xfrm>
            <a:off x="4214064" y="3379703"/>
            <a:ext cx="0" cy="2228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218072-D35C-0614-2172-4D152A1909B4}"/>
              </a:ext>
            </a:extLst>
          </p:cNvPr>
          <p:cNvCxnSpPr>
            <a:cxnSpLocks/>
          </p:cNvCxnSpPr>
          <p:nvPr/>
        </p:nvCxnSpPr>
        <p:spPr>
          <a:xfrm>
            <a:off x="2491165" y="5563452"/>
            <a:ext cx="172289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275F69-1E61-63F7-49EF-F851B99AB05C}"/>
              </a:ext>
            </a:extLst>
          </p:cNvPr>
          <p:cNvSpPr txBox="1"/>
          <p:nvPr/>
        </p:nvSpPr>
        <p:spPr>
          <a:xfrm>
            <a:off x="2487169" y="5275359"/>
            <a:ext cx="172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Arrival Time</a:t>
            </a:r>
            <a:endParaRPr lang="en-GB" sz="12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65739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 dirty="0"/>
              <a:t>This come 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i="1" baseline="30000" dirty="0"/>
              <a:t>n</a:t>
            </a:r>
            <a:r>
              <a:rPr lang="en-GB" dirty="0"/>
              <a:t>) mathematics! (GF = Galois Field)</a:t>
            </a:r>
          </a:p>
          <a:p>
            <a:pPr lvl="3"/>
            <a:r>
              <a:rPr lang="en-GB" dirty="0"/>
              <a:t>Here, used for pseudo random sequences (fake random numbers on a computer)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F6D-08F8-CE1B-BFDE-A19C5F3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Taxonomy of Silicon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903F-19AE-8E57-40B2-0D76C558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6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Full-Custom</a:t>
            </a:r>
          </a:p>
          <a:p>
            <a:pPr lvl="1"/>
            <a:r>
              <a:rPr lang="en-GB" dirty="0"/>
              <a:t>Hand crafted and chiselled, e.g. x86 µP</a:t>
            </a:r>
          </a:p>
          <a:p>
            <a:r>
              <a:rPr lang="en-GB" dirty="0"/>
              <a:t>Semi-Custom</a:t>
            </a:r>
          </a:p>
          <a:p>
            <a:pPr lvl="1"/>
            <a:r>
              <a:rPr lang="en-GB" dirty="0"/>
              <a:t>E.g. “Standard Cell” where gates are predefined in a library and have to be tessellated.</a:t>
            </a:r>
          </a:p>
          <a:p>
            <a:r>
              <a:rPr lang="en-GB" dirty="0">
                <a:solidFill>
                  <a:schemeClr val="accent6"/>
                </a:solidFill>
              </a:rPr>
              <a:t>Programmable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Size</a:t>
            </a:r>
          </a:p>
          <a:p>
            <a:pPr lvl="2"/>
            <a:r>
              <a:rPr lang="fr-FR" dirty="0" err="1">
                <a:solidFill>
                  <a:schemeClr val="accent6"/>
                </a:solidFill>
              </a:rPr>
              <a:t>Complex</a:t>
            </a:r>
            <a:r>
              <a:rPr lang="fr-FR" dirty="0">
                <a:solidFill>
                  <a:schemeClr val="accent6"/>
                </a:solidFill>
              </a:rPr>
              <a:t> Programmable Logic </a:t>
            </a:r>
            <a:r>
              <a:rPr lang="fr-FR" dirty="0" err="1">
                <a:solidFill>
                  <a:schemeClr val="accent6"/>
                </a:solidFill>
              </a:rPr>
              <a:t>Device</a:t>
            </a:r>
            <a:r>
              <a:rPr lang="fr-FR" dirty="0">
                <a:solidFill>
                  <a:schemeClr val="accent6"/>
                </a:solidFill>
              </a:rPr>
              <a:t> (CPLD) - </a:t>
            </a:r>
            <a:r>
              <a:rPr lang="fr-FR" dirty="0" err="1">
                <a:solidFill>
                  <a:schemeClr val="accent6"/>
                </a:solidFill>
              </a:rPr>
              <a:t>small</a:t>
            </a:r>
            <a:endParaRPr lang="en-GB" dirty="0">
              <a:solidFill>
                <a:schemeClr val="accent6"/>
              </a:solidFill>
            </a:endParaRPr>
          </a:p>
          <a:p>
            <a:pPr lvl="2"/>
            <a:r>
              <a:rPr lang="en-GB" dirty="0">
                <a:solidFill>
                  <a:schemeClr val="accent6"/>
                </a:solidFill>
              </a:rPr>
              <a:t>Field Programmable Gate Arrays (FPGA) - large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Re-use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Programme once (fuse-based)</a:t>
            </a:r>
          </a:p>
          <a:p>
            <a:pPr lvl="2"/>
            <a:r>
              <a:rPr lang="en-GB" dirty="0">
                <a:solidFill>
                  <a:schemeClr val="accent6"/>
                </a:solidFill>
              </a:rPr>
              <a:t>Re-programmable (SRAM-based)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E773B-A954-4590-6C9D-ACBBD8386554}"/>
              </a:ext>
            </a:extLst>
          </p:cNvPr>
          <p:cNvSpPr txBox="1"/>
          <p:nvPr/>
        </p:nvSpPr>
        <p:spPr>
          <a:xfrm>
            <a:off x="6433862" y="5334535"/>
            <a:ext cx="491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Introduction to ASIC Technology | Different Types, Design Flow, Applications</a:t>
            </a:r>
            <a:endParaRPr lang="en-GB" sz="1200" dirty="0">
              <a:hlinkClick r:id="rId3"/>
            </a:endParaRPr>
          </a:p>
          <a:p>
            <a:pPr algn="r"/>
            <a:r>
              <a:rPr lang="en-GB" sz="1200" dirty="0">
                <a:hlinkClick r:id="rId3"/>
              </a:rPr>
              <a:t>https://www.electronicshub.org/introduction-to-asic-technology/</a:t>
            </a:r>
            <a:endParaRPr lang="en-GB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B91BB-1825-6A29-7875-54F043FF6508}"/>
              </a:ext>
            </a:extLst>
          </p:cNvPr>
          <p:cNvGrpSpPr/>
          <p:nvPr/>
        </p:nvGrpSpPr>
        <p:grpSpPr>
          <a:xfrm>
            <a:off x="6688297" y="2248322"/>
            <a:ext cx="4411066" cy="2864163"/>
            <a:chOff x="800756" y="2355079"/>
            <a:chExt cx="4411066" cy="28641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7B6A1-E1A2-D106-4708-8183C746BDE3}"/>
                </a:ext>
              </a:extLst>
            </p:cNvPr>
            <p:cNvSpPr/>
            <p:nvPr/>
          </p:nvSpPr>
          <p:spPr>
            <a:xfrm>
              <a:off x="2550568" y="235507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ASIC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0529B2-539E-743E-7AB5-3969F0377656}"/>
                </a:ext>
              </a:extLst>
            </p:cNvPr>
            <p:cNvSpPr/>
            <p:nvPr/>
          </p:nvSpPr>
          <p:spPr>
            <a:xfrm>
              <a:off x="1312883" y="313657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Full-Custom ASIC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210385-0EF0-1C20-9DDE-E1A0CDA031D0}"/>
                </a:ext>
              </a:extLst>
            </p:cNvPr>
            <p:cNvSpPr/>
            <p:nvPr/>
          </p:nvSpPr>
          <p:spPr>
            <a:xfrm>
              <a:off x="2550568" y="313657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Semi-Custom ASIC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8D126-CE2D-D008-7712-640714CAD2C7}"/>
                </a:ext>
              </a:extLst>
            </p:cNvPr>
            <p:cNvSpPr/>
            <p:nvPr/>
          </p:nvSpPr>
          <p:spPr>
            <a:xfrm>
              <a:off x="3788253" y="3136575"/>
              <a:ext cx="1024255" cy="5196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accent6"/>
                  </a:solidFill>
                </a:rPr>
                <a:t>Programmable IC</a:t>
              </a:r>
              <a:br>
                <a:rPr lang="en-GB" sz="900" dirty="0">
                  <a:solidFill>
                    <a:schemeClr val="accent6"/>
                  </a:solidFill>
                </a:rPr>
              </a:br>
              <a:r>
                <a:rPr lang="en-GB" sz="900" b="1" dirty="0">
                  <a:solidFill>
                    <a:schemeClr val="accent6"/>
                  </a:solidFill>
                </a:rPr>
                <a:t>PLD</a:t>
              </a:r>
              <a:r>
                <a:rPr lang="en-GB" sz="900" dirty="0">
                  <a:solidFill>
                    <a:schemeClr val="accent6"/>
                  </a:solidFill>
                </a:rPr>
                <a:t> &amp; </a:t>
              </a:r>
              <a:r>
                <a:rPr lang="en-GB" sz="900" b="1" dirty="0">
                  <a:solidFill>
                    <a:schemeClr val="accent6"/>
                  </a:solidFill>
                </a:rPr>
                <a:t>FPGA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50EF6-A98F-67A8-929B-88C88D963032}"/>
                </a:ext>
              </a:extLst>
            </p:cNvPr>
            <p:cNvSpPr/>
            <p:nvPr/>
          </p:nvSpPr>
          <p:spPr>
            <a:xfrm>
              <a:off x="1654884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Gate Arrays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22530-DDC1-8888-19E9-0FEA60FCEAB8}"/>
                </a:ext>
              </a:extLst>
            </p:cNvPr>
            <p:cNvSpPr/>
            <p:nvPr/>
          </p:nvSpPr>
          <p:spPr>
            <a:xfrm>
              <a:off x="3333439" y="3918073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Cell Based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9E7842-2141-4EA8-6A97-A5D78766B7B0}"/>
                </a:ext>
              </a:extLst>
            </p:cNvPr>
            <p:cNvSpPr/>
            <p:nvPr/>
          </p:nvSpPr>
          <p:spPr>
            <a:xfrm>
              <a:off x="800756" y="4699566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Channelled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A68DDD-0D79-7F10-051F-0C59B7421A62}"/>
                </a:ext>
              </a:extLst>
            </p:cNvPr>
            <p:cNvSpPr/>
            <p:nvPr/>
          </p:nvSpPr>
          <p:spPr>
            <a:xfrm>
              <a:off x="1929693" y="4699569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Channel-less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9781BC-0B07-0049-B9AF-BD4629E16042}"/>
                </a:ext>
              </a:extLst>
            </p:cNvPr>
            <p:cNvSpPr/>
            <p:nvPr/>
          </p:nvSpPr>
          <p:spPr>
            <a:xfrm>
              <a:off x="3058630" y="4699568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Standard Cell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66BB1-0275-B639-D548-8AC0A8BA1A10}"/>
                </a:ext>
              </a:extLst>
            </p:cNvPr>
            <p:cNvSpPr/>
            <p:nvPr/>
          </p:nvSpPr>
          <p:spPr>
            <a:xfrm>
              <a:off x="4187567" y="4699567"/>
              <a:ext cx="1024255" cy="519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Macro Cell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264E329-C2BF-C5D6-4F43-4DA4F1C9135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1825011" y="2874752"/>
              <a:ext cx="1237685" cy="26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CAC8AA-47D2-CDBD-1A41-8C25CF07AD0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3062696" y="2874752"/>
              <a:ext cx="0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BAE444D-2303-3861-E96B-03FDB0DADDB7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3062696" y="2874752"/>
              <a:ext cx="1237685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B896A7-BC82-9345-4FC9-483441053AF2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2167012" y="3656249"/>
              <a:ext cx="895684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33A35-ABFB-9461-22AE-0E89701309BB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3062696" y="3656249"/>
              <a:ext cx="782871" cy="2618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11EC13-DF51-C08C-9DE5-9E7C826B0845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1312884" y="4437746"/>
              <a:ext cx="854128" cy="26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A3965E-4FC4-9A1E-F765-3C6F82AB3F13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167012" y="4437746"/>
              <a:ext cx="274809" cy="2618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EDDAD0-90AC-7B0D-52F0-8A74D15C9F0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3570758" y="4437746"/>
              <a:ext cx="274809" cy="26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EB0E37-34D6-C07E-BB30-B6DBEC81E681}"/>
                </a:ext>
              </a:extLst>
            </p:cNvPr>
            <p:cNvCxnSpPr>
              <a:stCxn id="12" idx="2"/>
              <a:endCxn id="16" idx="0"/>
            </p:cNvCxnSpPr>
            <p:nvPr/>
          </p:nvCxnSpPr>
          <p:spPr>
            <a:xfrm>
              <a:off x="3845567" y="4437746"/>
              <a:ext cx="854128" cy="261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8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</a:t>
            </a:r>
            <a:r>
              <a:rPr lang="en-GB" dirty="0" err="1"/>
              <a:t>center</a:t>
            </a:r>
            <a:r>
              <a:rPr lang="en-GB" dirty="0"/>
              <a:t>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3" y="2068866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</p:cNvCxnSpPr>
          <p:nvPr/>
        </p:nvCxnSpPr>
        <p:spPr>
          <a:xfrm>
            <a:off x="7201880" y="2691972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823853-7710-A8A9-545A-C0426EA1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12" y="1700382"/>
            <a:ext cx="2534821" cy="17286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72235" cy="43022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72235"/>
              <a:gd name="connsiteY0" fmla="*/ 246079 h 430229"/>
              <a:gd name="connsiteX1" fmla="*/ 660400 w 1372235"/>
              <a:gd name="connsiteY1" fmla="*/ 2239 h 430229"/>
              <a:gd name="connsiteX2" fmla="*/ 1372235 w 1372235"/>
              <a:gd name="connsiteY2" fmla="*/ 430229 h 430229"/>
              <a:gd name="connsiteX0" fmla="*/ 0 w 1372235"/>
              <a:gd name="connsiteY0" fmla="*/ 246079 h 430229"/>
              <a:gd name="connsiteX1" fmla="*/ 660400 w 1372235"/>
              <a:gd name="connsiteY1" fmla="*/ 2239 h 430229"/>
              <a:gd name="connsiteX2" fmla="*/ 1372235 w 1372235"/>
              <a:gd name="connsiteY2" fmla="*/ 430229 h 43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35" h="43022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214755" y="270209"/>
                  <a:pt x="1372235" y="43022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1668</Words>
  <Application>Microsoft Office PowerPoint</Application>
  <PresentationFormat>Widescreen</PresentationFormat>
  <Paragraphs>339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Open Sans</vt:lpstr>
      <vt:lpstr>Office Theme</vt:lpstr>
      <vt:lpstr>Scratch VHDL Hands-on FPGA Experience Education Tool</vt:lpstr>
      <vt:lpstr>Taxonomy of Silicon Chips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What does “Check Timing” mean?</vt:lpstr>
      <vt:lpstr>Exercise 2</vt:lpstr>
      <vt:lpstr>Final Example</vt:lpstr>
      <vt:lpstr>4-bit RISC CPU</vt:lpstr>
      <vt:lpstr>Our ALU Design</vt:lpstr>
      <vt:lpstr>Assembly of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26</cp:revision>
  <dcterms:created xsi:type="dcterms:W3CDTF">2023-05-24T17:21:48Z</dcterms:created>
  <dcterms:modified xsi:type="dcterms:W3CDTF">2023-07-08T17:28:31Z</dcterms:modified>
</cp:coreProperties>
</file>