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74" r:id="rId2"/>
    <p:sldId id="273" r:id="rId3"/>
    <p:sldId id="265" r:id="rId4"/>
    <p:sldId id="257" r:id="rId5"/>
    <p:sldId id="260" r:id="rId6"/>
    <p:sldId id="262" r:id="rId7"/>
    <p:sldId id="261" r:id="rId8"/>
    <p:sldId id="267" r:id="rId9"/>
    <p:sldId id="270" r:id="rId10"/>
    <p:sldId id="268" r:id="rId11"/>
    <p:sldId id="271" r:id="rId12"/>
    <p:sldId id="269" r:id="rId13"/>
    <p:sldId id="27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3" autoAdjust="0"/>
  </p:normalViewPr>
  <p:slideViewPr>
    <p:cSldViewPr snapToGrid="0">
      <p:cViewPr>
        <p:scale>
          <a:sx n="75" d="100"/>
          <a:sy n="75" d="100"/>
        </p:scale>
        <p:origin x="480" y="12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3A016-C221-4297-BAF0-C7617808AEA2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F20E-B7ED-461B-ADE6-9FFCA918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7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17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8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6C0FED-3FF1-2CCA-6332-0F5203ED616D}"/>
              </a:ext>
            </a:extLst>
          </p:cNvPr>
          <p:cNvSpPr/>
          <p:nvPr userDrawn="1"/>
        </p:nvSpPr>
        <p:spPr>
          <a:xfrm>
            <a:off x="0" y="-1"/>
            <a:ext cx="12192000" cy="151892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1960-6401-4240-A916-0C0CD9420A18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Abbey/customasm" TargetMode="External"/><Relationship Id="rId2" Type="http://schemas.openxmlformats.org/officeDocument/2006/relationships/hyperlink" Target="https://github.com/hlorenzi/customas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oNyXYPhnUIs&amp;ab_channel=NBCClassic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D103DD-872B-75FE-741E-27D3347A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 - 4-Bit RISC CPU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94DF4-DB67-E718-BF7D-07195DA8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442" cy="4351338"/>
          </a:xfrm>
        </p:spPr>
        <p:txBody>
          <a:bodyPr/>
          <a:lstStyle/>
          <a:p>
            <a:r>
              <a:rPr lang="en-GB" dirty="0"/>
              <a:t>Custom CPU instruction set</a:t>
            </a:r>
          </a:p>
          <a:p>
            <a:pPr lvl="1"/>
            <a:r>
              <a:rPr lang="en-GB" dirty="0"/>
              <a:t>Designed for “4 buttons and 4 LEDs”</a:t>
            </a:r>
          </a:p>
          <a:p>
            <a:r>
              <a:rPr lang="en-GB" dirty="0"/>
              <a:t>Custom assembler</a:t>
            </a:r>
          </a:p>
          <a:p>
            <a:pPr lvl="1"/>
            <a:r>
              <a:rPr lang="en-GB" dirty="0"/>
              <a:t>Modified from existing Open Source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8DFC1-D4EB-18B1-182E-8D7FA70E0D05}"/>
              </a:ext>
            </a:extLst>
          </p:cNvPr>
          <p:cNvSpPr txBox="1"/>
          <p:nvPr/>
        </p:nvSpPr>
        <p:spPr>
          <a:xfrm>
            <a:off x="8529320" y="1690687"/>
            <a:ext cx="2824480" cy="501675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"./ruledef.asm"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pelicon_crossing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.s0: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0b0001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r0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start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.s0_loop: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r1 &lt;-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if r1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.s1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.s0_loop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.s1: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0b0011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.s2: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.s3: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.s4: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Left filter this time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.s5: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.s6: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0b0100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r0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stop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.s6_loop: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r1 &lt;-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if r1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.s7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.s6_loop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.s7: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pelicon_crossing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9E84C-54BD-9D72-CBD3-452498CC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797" y="1690686"/>
            <a:ext cx="1403003" cy="50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A5684-C150-4AD7-1F9A-6B0CBFBD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D3A3-5142-3265-142F-9E39DC64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5640" cy="4351338"/>
          </a:xfrm>
        </p:spPr>
        <p:txBody>
          <a:bodyPr/>
          <a:lstStyle/>
          <a:p>
            <a:r>
              <a:rPr lang="en-GB" dirty="0"/>
              <a:t>Forked from </a:t>
            </a:r>
            <a:r>
              <a:rPr lang="en-GB" dirty="0">
                <a:hlinkClick r:id="rId2"/>
              </a:rPr>
              <a:t>https://github.com/hlorenzi/customasm</a:t>
            </a:r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3"/>
              </a:rPr>
              <a:t>https://github.com/JosephAbbey/customasm</a:t>
            </a:r>
            <a:endParaRPr lang="en-GB" dirty="0"/>
          </a:p>
          <a:p>
            <a:r>
              <a:rPr lang="en-GB" dirty="0"/>
              <a:t>Assemble code for your own instruction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8AA85-41D4-23D8-451F-8C185D683EA5}"/>
              </a:ext>
            </a:extLst>
          </p:cNvPr>
          <p:cNvSpPr txBox="1"/>
          <p:nvPr/>
        </p:nvSpPr>
        <p:spPr>
          <a:xfrm>
            <a:off x="7585364" y="258901"/>
            <a:ext cx="4384964" cy="634019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#once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#bits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Define a register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reg</a:t>
            </a: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equivalent to r6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equivalent to r7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r:u3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Safely assign the output register, make sure it is not r6, which 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read-only for the buttons inputs.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sreg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assert(o !=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condition     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    VHDL references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op @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@ src1 @ src2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b:u2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      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0xa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op_ifbit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op_ifeq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op_ifgt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op_ifge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In general: o =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(a, b)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    VHDL references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op @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@ src1 @ src2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noop            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noop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v:u4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v`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op_set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op_copy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op_and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0x4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op_or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not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op_not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+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0x6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op_add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-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0x7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op_sub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b:u1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&gt;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0x8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op_shft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&lt;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b:u1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0x8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op_shft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if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c:condition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wait until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c:condition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if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noop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 -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wait while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c:condition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if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 -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noop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op_wi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l:u9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l`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op_wi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l:u9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l`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op_goto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5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67A2C-B8B7-E9E2-D66E-19F2D3DF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 Synthesis &amp; Implementation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D04518-4C48-E19F-CBCE-E219AC94BAC4}"/>
              </a:ext>
            </a:extLst>
          </p:cNvPr>
          <p:cNvGrpSpPr/>
          <p:nvPr/>
        </p:nvGrpSpPr>
        <p:grpSpPr>
          <a:xfrm>
            <a:off x="1292860" y="1971008"/>
            <a:ext cx="9606280" cy="4352935"/>
            <a:chOff x="1224280" y="1971008"/>
            <a:chExt cx="9606280" cy="43529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F47D2C-1EBA-377E-BC01-C391AA39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280" y="1971008"/>
              <a:ext cx="9606280" cy="23165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E08408-2149-41CD-824D-ABE1552EF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280" y="4562792"/>
              <a:ext cx="9606280" cy="1761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51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9B8CD8-83D3-ECA5-D517-EC2B5449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Interest?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9B2389-902B-8857-4299-FB6413298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700"/>
            <a:ext cx="9144000" cy="1308100"/>
          </a:xfrm>
        </p:spPr>
        <p:txBody>
          <a:bodyPr/>
          <a:lstStyle/>
          <a:p>
            <a:r>
              <a:rPr lang="en-GB" dirty="0"/>
              <a:t>Need to prove this project works as an educational tool.</a:t>
            </a:r>
          </a:p>
        </p:txBody>
      </p:sp>
    </p:spTree>
    <p:extLst>
      <p:ext uri="{BB962C8B-B14F-4D97-AF65-F5344CB8AC3E}">
        <p14:creationId xmlns:p14="http://schemas.microsoft.com/office/powerpoint/2010/main" val="19973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3158-75D8-7FA8-1402-BD3C701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Entry - Scratch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986D0-AC6B-73E3-7F75-920D5AE3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5" y="1773381"/>
            <a:ext cx="5313609" cy="4590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97CC-4DD3-8FA4-DE5E-841A5BD747A1}"/>
              </a:ext>
            </a:extLst>
          </p:cNvPr>
          <p:cNvSpPr txBox="1"/>
          <p:nvPr/>
        </p:nvSpPr>
        <p:spPr>
          <a:xfrm>
            <a:off x="7722245" y="1814153"/>
            <a:ext cx="3744700" cy="450892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ieee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ieee.std_logic_1164.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led4_button4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button_tab_c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natural :=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reset 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Cover the other bit values: 'U', 'X', 'Z', 'W', 'L' &amp; 'H'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case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1F177E-738A-413B-FBEE-E1283E4995ED}"/>
              </a:ext>
            </a:extLst>
          </p:cNvPr>
          <p:cNvSpPr/>
          <p:nvPr/>
        </p:nvSpPr>
        <p:spPr>
          <a:xfrm>
            <a:off x="6489465" y="3583985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90540-B64D-3FF2-1303-FE27783D4EAC}"/>
              </a:ext>
            </a:extLst>
          </p:cNvPr>
          <p:cNvSpPr txBox="1"/>
          <p:nvPr/>
        </p:nvSpPr>
        <p:spPr>
          <a:xfrm>
            <a:off x="6355813" y="2835564"/>
            <a:ext cx="124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Generates VHDL</a:t>
            </a:r>
          </a:p>
        </p:txBody>
      </p:sp>
    </p:spTree>
    <p:extLst>
      <p:ext uri="{BB962C8B-B14F-4D97-AF65-F5344CB8AC3E}">
        <p14:creationId xmlns:p14="http://schemas.microsoft.com/office/powerpoint/2010/main" val="328341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87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12FA-016A-1C15-E70B-5D5E3394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Entry – Scratch in VSCode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AD1F1-F345-916D-06E5-8FF699516323}"/>
              </a:ext>
            </a:extLst>
          </p:cNvPr>
          <p:cNvSpPr txBox="1"/>
          <p:nvPr/>
        </p:nvSpPr>
        <p:spPr>
          <a:xfrm>
            <a:off x="7609100" y="1690688"/>
            <a:ext cx="3744700" cy="526297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ieee.std_logic_1164.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led4_button4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button_tab_c : natural :=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: std_logic;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: integer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buttons(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stop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buttons(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(clk)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rising_edge(clk)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reset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state &lt;=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stop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incr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state &lt;=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state &lt;= state +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: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D6A1A-8501-39F0-9C13-9F969C12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780"/>
            <a:ext cx="5313608" cy="45532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42F7D82-2CE9-DC8F-8F49-896E852A34D1}"/>
              </a:ext>
            </a:extLst>
          </p:cNvPr>
          <p:cNvSpPr/>
          <p:nvPr/>
        </p:nvSpPr>
        <p:spPr>
          <a:xfrm>
            <a:off x="6391249" y="3935105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1C3F-218A-BDBF-FA23-D65374F8B1F4}"/>
              </a:ext>
            </a:extLst>
          </p:cNvPr>
          <p:cNvSpPr txBox="1"/>
          <p:nvPr/>
        </p:nvSpPr>
        <p:spPr>
          <a:xfrm>
            <a:off x="6257597" y="3105834"/>
            <a:ext cx="124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Generates VHDL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5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BED13-734E-60F8-5AD6-2C67E8A4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VHDL Simulation - </a:t>
            </a:r>
            <a:r>
              <a:rPr lang="en-GB" dirty="0" err="1"/>
              <a:t>ModelSim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10C839-9CF5-5B97-E4DB-24573134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29605" cy="4466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DEB4E7-78B4-49D6-88A4-35F8E785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4210009"/>
            <a:ext cx="3706812" cy="194680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BEF67-A116-01C1-A0EA-CA399DC21488}"/>
              </a:ext>
            </a:extLst>
          </p:cNvPr>
          <p:cNvCxnSpPr>
            <a:cxnSpLocks/>
          </p:cNvCxnSpPr>
          <p:nvPr/>
        </p:nvCxnSpPr>
        <p:spPr>
          <a:xfrm flipH="1" flipV="1">
            <a:off x="6797040" y="3677920"/>
            <a:ext cx="2905760" cy="1414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FCBC-7882-BF34-8492-4408BB24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Elaboration to Generic Gates - </a:t>
            </a:r>
            <a:r>
              <a:rPr lang="en-GB" dirty="0" err="1"/>
              <a:t>Vivado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39A8DE-8F6B-C605-E53C-80A7C84D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0" y="1690688"/>
            <a:ext cx="8674379" cy="468240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C29F3F1-1591-8BFA-4B78-911842F8240C}"/>
              </a:ext>
            </a:extLst>
          </p:cNvPr>
          <p:cNvGrpSpPr/>
          <p:nvPr/>
        </p:nvGrpSpPr>
        <p:grpSpPr>
          <a:xfrm>
            <a:off x="4171141" y="1759188"/>
            <a:ext cx="3936112" cy="369332"/>
            <a:chOff x="4171141" y="1759188"/>
            <a:chExt cx="3936112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8C407C-9ECC-B93F-102D-831ABE6F0038}"/>
                </a:ext>
              </a:extLst>
            </p:cNvPr>
            <p:cNvSpPr/>
            <p:nvPr/>
          </p:nvSpPr>
          <p:spPr>
            <a:xfrm>
              <a:off x="4171141" y="1907151"/>
              <a:ext cx="751379" cy="2213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2DC64-63E0-DAD7-8644-D74222378143}"/>
                </a:ext>
              </a:extLst>
            </p:cNvPr>
            <p:cNvSpPr txBox="1"/>
            <p:nvPr/>
          </p:nvSpPr>
          <p:spPr>
            <a:xfrm>
              <a:off x="5354320" y="1759188"/>
              <a:ext cx="2752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Simplified to “</a:t>
              </a:r>
              <a:r>
                <a:rPr lang="en-GB" dirty="0" err="1">
                  <a:solidFill>
                    <a:srgbClr val="FF0000"/>
                  </a:solidFill>
                </a:rPr>
                <a:t>buttonology</a:t>
              </a:r>
              <a:r>
                <a:rPr lang="en-GB" dirty="0">
                  <a:solidFill>
                    <a:srgbClr val="FF0000"/>
                  </a:solidFill>
                </a:rPr>
                <a:t>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720B53-D65F-8EC7-A43B-E41C3126EDE8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4922520" y="1943854"/>
              <a:ext cx="431800" cy="739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0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FB69-A1E1-D37A-5CBC-39EF7145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Synthesis to Xilinx Device - Vivado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AEEA4-07C7-B1A6-EC92-F7E8F0C7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0" y="1690688"/>
            <a:ext cx="8674379" cy="46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1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46F8813-B81D-EAB8-598E-1B3FD92AE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6" b="14459"/>
          <a:stretch/>
        </p:blipFill>
        <p:spPr>
          <a:xfrm>
            <a:off x="6502840" y="2241530"/>
            <a:ext cx="4794883" cy="345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7890C-15F4-708C-E94F-0F989835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– Zybo Z7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1FFA5-7092-8739-B8F2-03F5CBB9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63" y="1690688"/>
            <a:ext cx="3187899" cy="468240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8AFEED4-7721-F1B2-4D9B-693B1911D995}"/>
              </a:ext>
            </a:extLst>
          </p:cNvPr>
          <p:cNvSpPr/>
          <p:nvPr/>
        </p:nvSpPr>
        <p:spPr>
          <a:xfrm>
            <a:off x="4941025" y="3789573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6B636-92ED-7EF7-8F68-CDD0AD84AE3A}"/>
              </a:ext>
            </a:extLst>
          </p:cNvPr>
          <p:cNvSpPr/>
          <p:nvPr/>
        </p:nvSpPr>
        <p:spPr>
          <a:xfrm>
            <a:off x="9197313" y="4654552"/>
            <a:ext cx="1458940" cy="281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5AD95-13F9-B572-6CA5-5948902A76EA}"/>
              </a:ext>
            </a:extLst>
          </p:cNvPr>
          <p:cNvSpPr/>
          <p:nvPr/>
        </p:nvSpPr>
        <p:spPr>
          <a:xfrm>
            <a:off x="7208981" y="4566684"/>
            <a:ext cx="1290785" cy="554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9BAF-4DA3-C62A-79DD-EF11C6E151D8}"/>
              </a:ext>
            </a:extLst>
          </p:cNvPr>
          <p:cNvSpPr/>
          <p:nvPr/>
        </p:nvSpPr>
        <p:spPr>
          <a:xfrm>
            <a:off x="7208981" y="4315071"/>
            <a:ext cx="1290785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36D59-6DE0-9839-02F7-B8B3DE81FBF2}"/>
              </a:ext>
            </a:extLst>
          </p:cNvPr>
          <p:cNvSpPr txBox="1"/>
          <p:nvPr/>
        </p:nvSpPr>
        <p:spPr>
          <a:xfrm>
            <a:off x="6843054" y="5942936"/>
            <a:ext cx="15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Toggle Buttons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CBCE5-D52E-A0BB-0BFF-D63A7D589339}"/>
              </a:ext>
            </a:extLst>
          </p:cNvPr>
          <p:cNvSpPr txBox="1"/>
          <p:nvPr/>
        </p:nvSpPr>
        <p:spPr>
          <a:xfrm>
            <a:off x="9396272" y="5942936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Push Buttons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72948-EA11-D68C-37DF-664F8B700DD6}"/>
              </a:ext>
            </a:extLst>
          </p:cNvPr>
          <p:cNvSpPr txBox="1"/>
          <p:nvPr/>
        </p:nvSpPr>
        <p:spPr>
          <a:xfrm>
            <a:off x="5553179" y="450180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LEDs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C57E41-E6B4-6096-EF82-695D7DEAE028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180274" y="4435144"/>
            <a:ext cx="1028707" cy="251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743593-B4BD-C74D-9723-03D8A185094B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27147" y="5121564"/>
            <a:ext cx="227227" cy="82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A915A3-FDC8-DA7B-9514-FB40E7EDDBFF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926783" y="4936016"/>
            <a:ext cx="178626" cy="1006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7CED4806-C701-539D-7339-751C1BBE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423" y="328900"/>
            <a:ext cx="629843" cy="8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3A7F0-3BC4-CE6D-CC70-D81DA1E3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6B39-5742-A2BC-CDCB-0F08B3D1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range of designs</a:t>
            </a:r>
          </a:p>
          <a:p>
            <a:pPr lvl="1"/>
            <a:r>
              <a:rPr lang="en-GB" dirty="0"/>
              <a:t>Bite-sized to make you think a little</a:t>
            </a:r>
          </a:p>
          <a:p>
            <a:r>
              <a:rPr lang="en-GB" dirty="0"/>
              <a:t>Testing reduced to ‘interactive play’</a:t>
            </a:r>
          </a:p>
          <a:p>
            <a:pPr lvl="1"/>
            <a:r>
              <a:rPr lang="en-GB" dirty="0"/>
              <a:t>Skip the self-checking test benches for this exercise</a:t>
            </a:r>
          </a:p>
          <a:p>
            <a:r>
              <a:rPr lang="en-GB" dirty="0"/>
              <a:t>Full Design Process Introduction</a:t>
            </a:r>
          </a:p>
          <a:p>
            <a:pPr lvl="1"/>
            <a:r>
              <a:rPr lang="en-GB" dirty="0"/>
              <a:t>Simulation</a:t>
            </a:r>
          </a:p>
          <a:p>
            <a:pPr lvl="1"/>
            <a:r>
              <a:rPr lang="en-GB" dirty="0"/>
              <a:t>Synthesis</a:t>
            </a:r>
          </a:p>
          <a:p>
            <a:pPr lvl="1"/>
            <a:r>
              <a:rPr lang="en-GB" dirty="0"/>
              <a:t>Development Board</a:t>
            </a:r>
          </a:p>
          <a:p>
            <a:r>
              <a:rPr lang="en-GB" b="1" dirty="0"/>
              <a:t>Superficial but hands-on</a:t>
            </a:r>
          </a:p>
        </p:txBody>
      </p:sp>
      <p:pic>
        <p:nvPicPr>
          <p:cNvPr id="5" name="Picture 4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676173AC-68CD-611E-D30E-A2917C6B1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0" y="681037"/>
            <a:ext cx="2870200" cy="143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77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4DC985-CDFB-6529-A9BE-0915F416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59663-023F-8D65-0A2F-68A61B365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FAFA-9A36-8166-605E-5698A6662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One LED per button</a:t>
            </a:r>
          </a:p>
          <a:p>
            <a:pPr lvl="1"/>
            <a:r>
              <a:rPr lang="en-GB" dirty="0"/>
              <a:t>Hello World</a:t>
            </a:r>
          </a:p>
          <a:p>
            <a:r>
              <a:rPr lang="en-GB" dirty="0"/>
              <a:t>Logic gates</a:t>
            </a:r>
          </a:p>
          <a:p>
            <a:pPr lvl="1"/>
            <a:r>
              <a:rPr lang="en-GB" dirty="0"/>
              <a:t>Truth tables</a:t>
            </a:r>
          </a:p>
          <a:p>
            <a:r>
              <a:rPr lang="en-GB" dirty="0"/>
              <a:t>Pulse Generator</a:t>
            </a:r>
          </a:p>
          <a:p>
            <a:r>
              <a:rPr lang="en-GB" dirty="0"/>
              <a:t>Shift Register</a:t>
            </a:r>
          </a:p>
          <a:p>
            <a:r>
              <a:rPr lang="en-GB" dirty="0"/>
              <a:t>4-bit binary counter</a:t>
            </a:r>
          </a:p>
          <a:p>
            <a:r>
              <a:rPr lang="en-GB" dirty="0"/>
              <a:t>Sum of buttons pressed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FC9FF7-DE80-5F7F-73F8-37CDC52F0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State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929C20-C5BE-893C-BD82-9D0431483B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Knight Rider KITT car</a:t>
            </a:r>
          </a:p>
          <a:p>
            <a:pPr lvl="1"/>
            <a:r>
              <a:rPr lang="en-GB" dirty="0"/>
              <a:t>Bonnet light sequence from the 1980’s television series</a:t>
            </a:r>
          </a:p>
          <a:p>
            <a:r>
              <a:rPr lang="en-GB" dirty="0"/>
              <a:t>Traffic lights</a:t>
            </a:r>
          </a:p>
          <a:p>
            <a:pPr lvl="1"/>
            <a:r>
              <a:rPr lang="en-GB" dirty="0"/>
              <a:t>Standard junction</a:t>
            </a:r>
          </a:p>
          <a:p>
            <a:pPr lvl="1"/>
            <a:r>
              <a:rPr lang="en-GB" dirty="0"/>
              <a:t>Pelican crossing</a:t>
            </a:r>
          </a:p>
          <a:p>
            <a:r>
              <a:rPr lang="en-GB" dirty="0"/>
              <a:t>Dimmer Controller</a:t>
            </a:r>
          </a:p>
          <a:p>
            <a:r>
              <a:rPr lang="en-GB" dirty="0"/>
              <a:t>Linear Feedback Shift Register</a:t>
            </a:r>
          </a:p>
          <a:p>
            <a:r>
              <a:rPr lang="en-GB" b="1" dirty="0"/>
              <a:t>RISC CPU</a:t>
            </a:r>
          </a:p>
        </p:txBody>
      </p:sp>
      <p:pic>
        <p:nvPicPr>
          <p:cNvPr id="10" name="Picture 9" descr="A silver sports car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FABA90AB-135C-79B8-EDC4-EB4899F95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2001520"/>
            <a:ext cx="2540579" cy="1905434"/>
          </a:xfrm>
          <a:prstGeom prst="rect">
            <a:avLst/>
          </a:prstGeom>
        </p:spPr>
      </p:pic>
      <p:pic>
        <p:nvPicPr>
          <p:cNvPr id="1026" name="Picture 2" descr="Who invented the traffic light? | The Sun">
            <a:extLst>
              <a:ext uri="{FF2B5EF4-FFF2-40B4-BE49-F238E27FC236}">
                <a16:creationId xmlns:a16="http://schemas.microsoft.com/office/drawing/2014/main" id="{885E199B-72D5-7259-FD8B-B7AF65623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1" t="18597" r="18880" b="9406"/>
          <a:stretch/>
        </p:blipFill>
        <p:spPr bwMode="auto">
          <a:xfrm>
            <a:off x="10013789" y="3370262"/>
            <a:ext cx="900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0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283</TotalTime>
  <Words>1571</Words>
  <Application>Microsoft Office PowerPoint</Application>
  <PresentationFormat>Widescreen</PresentationFormat>
  <Paragraphs>229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Scratch VHDL Hands-on FPGA Experience Education Tool</vt:lpstr>
      <vt:lpstr>Design Process</vt:lpstr>
      <vt:lpstr>Design Entry – Scratch in VSCode</vt:lpstr>
      <vt:lpstr>VHDL Simulation - ModelSim</vt:lpstr>
      <vt:lpstr>Elaboration to Generic Gates - Vivado</vt:lpstr>
      <vt:lpstr>Synthesis to Xilinx Device - Vivado</vt:lpstr>
      <vt:lpstr>Execution – Zybo Z7</vt:lpstr>
      <vt:lpstr>Concept</vt:lpstr>
      <vt:lpstr>Example Projects</vt:lpstr>
      <vt:lpstr>Finally - 4-Bit RISC CPU</vt:lpstr>
      <vt:lpstr>Instruction Set</vt:lpstr>
      <vt:lpstr>4-Bit RISC CPU Synthesis &amp; Implementation</vt:lpstr>
      <vt:lpstr>Any Interest?</vt:lpstr>
      <vt:lpstr>Design Entry - Scratch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14</cp:revision>
  <dcterms:created xsi:type="dcterms:W3CDTF">2023-03-27T18:03:33Z</dcterms:created>
  <dcterms:modified xsi:type="dcterms:W3CDTF">2023-08-22T09:03:04Z</dcterms:modified>
</cp:coreProperties>
</file>