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8" r:id="rId3"/>
    <p:sldId id="259" r:id="rId4"/>
    <p:sldId id="261" r:id="rId5"/>
    <p:sldId id="271" r:id="rId6"/>
    <p:sldId id="263" r:id="rId7"/>
    <p:sldId id="264" r:id="rId8"/>
    <p:sldId id="265" r:id="rId9"/>
    <p:sldId id="269" r:id="rId10"/>
    <p:sldId id="270" r:id="rId11"/>
    <p:sldId id="266" r:id="rId12"/>
    <p:sldId id="260" r:id="rId13"/>
    <p:sldId id="262"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29" autoAdjust="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 a few slides on the draft stability analysis I shared with the group yesterday.  Will step through each section first then we can open it up for discussion;. </a:t>
            </a:r>
            <a:endParaRPr dirty="0"/>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Option 1: No proposed methodology change for 2025, but signal to HCD we’ve identified an approach to minimizing instability in economic indicators that needs to be further developed (e.g. a plan implementing over multiple updates)</a:t>
            </a:r>
          </a:p>
          <a:p>
            <a:pPr marL="0" lvl="0" indent="0" algn="l" rtl="0">
              <a:spcBef>
                <a:spcPts val="0"/>
              </a:spcBef>
              <a:spcAft>
                <a:spcPts val="0"/>
              </a:spcAft>
              <a:buNone/>
            </a:pPr>
            <a:r>
              <a:rPr lang="en-US" dirty="0"/>
              <a:t>Option 2: Propose implementing the significant change approach in the 2025 map (could be rolling averages as </a:t>
            </a:r>
            <a:r>
              <a:rPr lang="en-US" dirty="0" err="1"/>
              <a:t>Chrisiti</a:t>
            </a:r>
            <a:r>
              <a:rPr lang="en-US" dirty="0"/>
              <a:t> suggested); in my mind that would require developing a plan (in the very near term) for implementing the approach over multiple updates.</a:t>
            </a:r>
          </a:p>
          <a:p>
            <a:pPr marL="0" lvl="0" indent="0" algn="l" rtl="0">
              <a:spcBef>
                <a:spcPts val="0"/>
              </a:spcBef>
              <a:spcAft>
                <a:spcPts val="0"/>
              </a:spcAft>
              <a:buNone/>
            </a:pP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78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312343c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312343c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60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640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10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5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Context for this analysis is that public comment we receive often expresses frustration over year-to-year instability of the map.  The funding programs that reference the map do have a grandfathering clause allowing applicants to claim the mapping category either at the time of application or at the time of site control.  This partly addresses the issue, but we know from previous analysis on this topic that some of the changes we see in the map from one year to another are more do to issues with data reliability than true changes in the population.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that context, the objectives here were to 1) investigate the drivers of year-to-year instability.  2) apply a test for statistically significant change in ACS estimates, then demonstrate how this approach can increase stability.</a:t>
            </a: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step was to develop the draft 2025 map so that we could level set by measuring designation change compared to last year’s map.  Highest instability is in rural areas, as we have in past years, and statewide 24% of tracts/bgs shifted designations.  Overall the map, is slightly less stable than it when we were using the previous index-based approach.</a:t>
            </a: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27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understand what indicators are contributing most to instability, I drilled own into indicator score changes, specifically for tracts/bgs that changed resource designations.  If you’re looking at the home value indicator in the Bay Area, you can interpret it as 11% of tracts that shifted designations had a different home value score compared to last year.  The main takeaway for me is that the math, reading, and grad scores are often contributing most to designation changes.  Why this is the case is going to be another line of questioning that we’ll need to follow up on.  The focus of this analysis leaned more heavily to the economic indicators.</a:t>
            </a: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015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way to increase stability is to apply a test for statistically significant difference in ACS estimates from one year to the next.  The test used here is provided by census, it essentially captures the probability that the difference in ACS estimates from one year to another is likely real and not due to sampling error.   Significance in this context means there is strong statistical evidence that true difference exists within the full population.</a:t>
            </a:r>
          </a:p>
          <a:p>
            <a:pPr marL="0" lvl="0" indent="0" algn="l" rtl="0">
              <a:spcBef>
                <a:spcPts val="0"/>
              </a:spcBef>
              <a:spcAft>
                <a:spcPts val="0"/>
              </a:spcAft>
              <a:buNone/>
            </a:pP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87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applying the test, very few ACS estimates are found to be statistically different from the 2021 to 2022 ACS 5-year. This is expected because of how the ACS 5-Year Estimates are </a:t>
            </a:r>
            <a:r>
              <a:rPr lang="en-US" dirty="0" err="1"/>
              <a:t>cronsucted</a:t>
            </a:r>
            <a:r>
              <a:rPr lang="en-US" dirty="0"/>
              <a:t> by combine multiple years of samples.  In other words, the two sets of estimates we’re comparing have 4 out of 5 sample years in common.</a:t>
            </a: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91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demonstrate how we might use the test, I implemented it in the following way: If change in a given tract/bg is significant, it gets update to the new estimate, otherwise it falls back to the previous year’s estimate.  And then I recalculated the resource designations to assess how this approach compares to one with no methodology changes.</a:t>
            </a: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448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chart compares resource designation change under a scenario with no methodology changes (blue), to an alternative scenario where we control for significant change in ACS estimates (orange).  As expected, we see 2024-to-2025 instability decrease under the alternative scenario.</a:t>
            </a: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08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Takeaways are that we can increase stability by controlling for significant change of ACS estimates.  Statewide, we decrease the share of tracts/bgs shifting designations from 24 to 17%.  An important consideration is that controlling for significant change </a:t>
            </a:r>
            <a:r>
              <a:rPr lang="en-US" sz="1100" b="0" i="0" u="none" strike="noStrike" cap="none" dirty="0">
                <a:solidFill>
                  <a:srgbClr val="000000"/>
                </a:solidFill>
                <a:effectLst/>
                <a:latin typeface="Arial"/>
                <a:ea typeface="Arial"/>
                <a:cs typeface="Arial"/>
                <a:sym typeface="Arial"/>
              </a:rPr>
              <a:t>requires a plan for how it would be implemented over the course of multiple updates, since testing for significant change requires a baseline year.  Last takeaway is that there was more year-to-year variability in the education indicators than was expected, and this is something that I believe requires further analysis to better understand potential data quality issues as it relates to the education data.  </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There’s a few different proposal options on this topic, but lets open it up for discussion before we get to that.  </a:t>
            </a:r>
            <a:endParaRPr dirty="0"/>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84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 name="Google Shape;13;p2"/>
          <p:cNvSpPr txBox="1">
            <a:spLocks noGrp="1"/>
          </p:cNvSpPr>
          <p:nvPr>
            <p:ph type="ctrTitle"/>
          </p:nvPr>
        </p:nvSpPr>
        <p:spPr>
          <a:xfrm>
            <a:off x="907774" y="1266341"/>
            <a:ext cx="7639878" cy="38026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403A"/>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 name="Google Shape;14;p2"/>
          <p:cNvPicPr preferRelativeResize="0"/>
          <p:nvPr/>
        </p:nvPicPr>
        <p:blipFill rotWithShape="1">
          <a:blip r:embed="rId3">
            <a:alphaModFix/>
          </a:blip>
          <a:srcRect/>
          <a:stretch/>
        </p:blipFill>
        <p:spPr>
          <a:xfrm>
            <a:off x="907774" y="616226"/>
            <a:ext cx="2087814" cy="506137"/>
          </a:xfrm>
          <a:prstGeom prst="rect">
            <a:avLst/>
          </a:prstGeom>
          <a:noFill/>
          <a:ln>
            <a:noFill/>
          </a:ln>
        </p:spPr>
      </p:pic>
      <p:sp>
        <p:nvSpPr>
          <p:cNvPr id="15" name="Google Shape;15;p2"/>
          <p:cNvSpPr txBox="1"/>
          <p:nvPr/>
        </p:nvSpPr>
        <p:spPr>
          <a:xfrm>
            <a:off x="6096000" y="5207026"/>
            <a:ext cx="201161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EB6A60"/>
                </a:solidFill>
                <a:latin typeface="Arial"/>
                <a:ea typeface="Arial"/>
                <a:cs typeface="Arial"/>
                <a:sym typeface="Arial"/>
              </a:rPr>
              <a:t>AUTHORIAL SUPPORT</a:t>
            </a:r>
            <a:endParaRPr/>
          </a:p>
        </p:txBody>
      </p:sp>
      <p:sp>
        <p:nvSpPr>
          <p:cNvPr id="16" name="Google Shape;16;p2"/>
          <p:cNvSpPr txBox="1"/>
          <p:nvPr/>
        </p:nvSpPr>
        <p:spPr>
          <a:xfrm>
            <a:off x="3496917" y="5216318"/>
            <a:ext cx="201161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EB6A60"/>
                </a:solidFill>
                <a:latin typeface="Arial"/>
                <a:ea typeface="Arial"/>
                <a:cs typeface="Arial"/>
                <a:sym typeface="Arial"/>
              </a:rPr>
              <a:t>PRESENTER</a:t>
            </a:r>
            <a:endParaRPr/>
          </a:p>
        </p:txBody>
      </p:sp>
      <p:sp>
        <p:nvSpPr>
          <p:cNvPr id="17" name="Google Shape;17;p2"/>
          <p:cNvSpPr txBox="1"/>
          <p:nvPr/>
        </p:nvSpPr>
        <p:spPr>
          <a:xfrm>
            <a:off x="907774" y="5216318"/>
            <a:ext cx="201161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EB6A60"/>
                </a:solidFill>
                <a:latin typeface="Arial"/>
                <a:ea typeface="Arial"/>
                <a:cs typeface="Arial"/>
                <a:sym typeface="Arial"/>
              </a:rPr>
              <a:t>DATE</a:t>
            </a:r>
            <a:endParaRPr/>
          </a:p>
        </p:txBody>
      </p:sp>
      <p:sp>
        <p:nvSpPr>
          <p:cNvPr id="18" name="Google Shape;18;p2"/>
          <p:cNvSpPr txBox="1">
            <a:spLocks noGrp="1"/>
          </p:cNvSpPr>
          <p:nvPr>
            <p:ph type="body" idx="1"/>
          </p:nvPr>
        </p:nvSpPr>
        <p:spPr>
          <a:xfrm>
            <a:off x="6096000" y="5473211"/>
            <a:ext cx="2451652" cy="5719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body" idx="2"/>
          </p:nvPr>
        </p:nvSpPr>
        <p:spPr>
          <a:xfrm>
            <a:off x="3496917" y="5473211"/>
            <a:ext cx="2451652" cy="5719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3"/>
          </p:nvPr>
        </p:nvSpPr>
        <p:spPr>
          <a:xfrm>
            <a:off x="897835" y="5484025"/>
            <a:ext cx="2451652" cy="5719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9788" y="457200"/>
            <a:ext cx="4596916"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403A"/>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a:spLocks noGrp="1"/>
          </p:cNvSpPr>
          <p:nvPr>
            <p:ph type="pic" idx="2"/>
          </p:nvPr>
        </p:nvSpPr>
        <p:spPr>
          <a:xfrm>
            <a:off x="6096000" y="0"/>
            <a:ext cx="6096000" cy="61721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66CCA1"/>
              </a:buClr>
              <a:buSzPts val="3200"/>
              <a:buFont typeface="Arial"/>
              <a:buNone/>
              <a:defRPr sz="3200" b="0" i="0" u="none" strike="noStrike" cap="none">
                <a:solidFill>
                  <a:srgbClr val="26403A"/>
                </a:solidFill>
                <a:latin typeface="Arial"/>
                <a:ea typeface="Arial"/>
                <a:cs typeface="Arial"/>
                <a:sym typeface="Arial"/>
              </a:defRPr>
            </a:lvl1pPr>
            <a:lvl2pPr marR="0" lvl="1" algn="l" rtl="0">
              <a:lnSpc>
                <a:spcPct val="90000"/>
              </a:lnSpc>
              <a:spcBef>
                <a:spcPts val="500"/>
              </a:spcBef>
              <a:spcAft>
                <a:spcPts val="0"/>
              </a:spcAft>
              <a:buClr>
                <a:srgbClr val="66CCA1"/>
              </a:buClr>
              <a:buSzPts val="2800"/>
              <a:buFont typeface="Arial"/>
              <a:buNone/>
              <a:defRPr sz="2800" b="0" i="0" u="none" strike="noStrike" cap="none">
                <a:solidFill>
                  <a:srgbClr val="26403A"/>
                </a:solidFill>
                <a:latin typeface="Arial"/>
                <a:ea typeface="Arial"/>
                <a:cs typeface="Arial"/>
                <a:sym typeface="Arial"/>
              </a:defRPr>
            </a:lvl2pPr>
            <a:lvl3pPr marR="0" lvl="2" algn="l" rtl="0">
              <a:lnSpc>
                <a:spcPct val="90000"/>
              </a:lnSpc>
              <a:spcBef>
                <a:spcPts val="500"/>
              </a:spcBef>
              <a:spcAft>
                <a:spcPts val="0"/>
              </a:spcAft>
              <a:buClr>
                <a:srgbClr val="66CCA1"/>
              </a:buClr>
              <a:buSzPts val="2400"/>
              <a:buFont typeface="Arial"/>
              <a:buNone/>
              <a:defRPr sz="2400" b="0" i="0" u="none" strike="noStrike" cap="none">
                <a:solidFill>
                  <a:srgbClr val="26403A"/>
                </a:solidFill>
                <a:latin typeface="Arial"/>
                <a:ea typeface="Arial"/>
                <a:cs typeface="Arial"/>
                <a:sym typeface="Arial"/>
              </a:defRPr>
            </a:lvl3pPr>
            <a:lvl4pPr marR="0" lvl="3" algn="l" rtl="0">
              <a:lnSpc>
                <a:spcPct val="90000"/>
              </a:lnSpc>
              <a:spcBef>
                <a:spcPts val="500"/>
              </a:spcBef>
              <a:spcAft>
                <a:spcPts val="0"/>
              </a:spcAft>
              <a:buClr>
                <a:srgbClr val="66CCA1"/>
              </a:buClr>
              <a:buSzPts val="2000"/>
              <a:buFont typeface="Arial"/>
              <a:buNone/>
              <a:defRPr sz="2000" b="0" i="0" u="none" strike="noStrike" cap="none">
                <a:solidFill>
                  <a:srgbClr val="26403A"/>
                </a:solidFill>
                <a:latin typeface="Arial"/>
                <a:ea typeface="Arial"/>
                <a:cs typeface="Arial"/>
                <a:sym typeface="Arial"/>
              </a:defRPr>
            </a:lvl4pPr>
            <a:lvl5pPr marR="0" lvl="4" algn="l" rtl="0">
              <a:lnSpc>
                <a:spcPct val="90000"/>
              </a:lnSpc>
              <a:spcBef>
                <a:spcPts val="500"/>
              </a:spcBef>
              <a:spcAft>
                <a:spcPts val="0"/>
              </a:spcAft>
              <a:buClr>
                <a:srgbClr val="66CCA1"/>
              </a:buClr>
              <a:buSzPts val="2000"/>
              <a:buFont typeface="Arial"/>
              <a:buNone/>
              <a:defRPr sz="2000" b="0" i="0" u="none" strike="noStrike" cap="none">
                <a:solidFill>
                  <a:srgbClr val="26403A"/>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body" idx="1"/>
          </p:nvPr>
        </p:nvSpPr>
        <p:spPr>
          <a:xfrm>
            <a:off x="839788" y="2057400"/>
            <a:ext cx="4596916"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1"/>
        </a:solidFill>
        <a:effectLst/>
      </p:bgPr>
    </p:bg>
    <p:spTree>
      <p:nvGrpSpPr>
        <p:cNvPr id="1" name="Shape 44"/>
        <p:cNvGrpSpPr/>
        <p:nvPr/>
      </p:nvGrpSpPr>
      <p:grpSpPr>
        <a:xfrm>
          <a:off x="0" y="0"/>
          <a:ext cx="0" cy="0"/>
          <a:chOff x="0" y="0"/>
          <a:chExt cx="0" cy="0"/>
        </a:xfrm>
      </p:grpSpPr>
      <p:pic>
        <p:nvPicPr>
          <p:cNvPr id="45" name="Google Shape;45;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6" name="Google Shape;46;p10"/>
          <p:cNvSpPr txBox="1">
            <a:spLocks noGrp="1"/>
          </p:cNvSpPr>
          <p:nvPr>
            <p:ph type="ctrTitle"/>
          </p:nvPr>
        </p:nvSpPr>
        <p:spPr>
          <a:xfrm>
            <a:off x="907774" y="1266341"/>
            <a:ext cx="7639878" cy="38026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403A"/>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7" name="Google Shape;47;p10"/>
          <p:cNvPicPr preferRelativeResize="0"/>
          <p:nvPr/>
        </p:nvPicPr>
        <p:blipFill rotWithShape="1">
          <a:blip r:embed="rId3">
            <a:alphaModFix/>
          </a:blip>
          <a:srcRect/>
          <a:stretch/>
        </p:blipFill>
        <p:spPr>
          <a:xfrm>
            <a:off x="907774" y="616226"/>
            <a:ext cx="2087814" cy="506137"/>
          </a:xfrm>
          <a:prstGeom prst="rect">
            <a:avLst/>
          </a:prstGeom>
          <a:noFill/>
          <a:ln>
            <a:noFill/>
          </a:ln>
        </p:spPr>
      </p:pic>
      <p:sp>
        <p:nvSpPr>
          <p:cNvPr id="48" name="Google Shape;48;p10"/>
          <p:cNvSpPr txBox="1"/>
          <p:nvPr/>
        </p:nvSpPr>
        <p:spPr>
          <a:xfrm>
            <a:off x="3882474" y="5216318"/>
            <a:ext cx="2212775"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EB6A60"/>
                </a:solidFill>
                <a:latin typeface="Arial"/>
                <a:ea typeface="Arial"/>
                <a:cs typeface="Arial"/>
                <a:sym typeface="Arial"/>
              </a:rPr>
              <a:t>PRESENTER</a:t>
            </a:r>
            <a:endParaRPr/>
          </a:p>
        </p:txBody>
      </p:sp>
      <p:sp>
        <p:nvSpPr>
          <p:cNvPr id="49" name="Google Shape;49;p10"/>
          <p:cNvSpPr txBox="1"/>
          <p:nvPr/>
        </p:nvSpPr>
        <p:spPr>
          <a:xfrm>
            <a:off x="907774" y="5216318"/>
            <a:ext cx="201161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EB6A60"/>
                </a:solidFill>
                <a:latin typeface="Arial"/>
                <a:ea typeface="Arial"/>
                <a:cs typeface="Arial"/>
                <a:sym typeface="Arial"/>
              </a:rPr>
              <a:t>DATE</a:t>
            </a:r>
            <a:endParaRPr/>
          </a:p>
        </p:txBody>
      </p:sp>
      <p:sp>
        <p:nvSpPr>
          <p:cNvPr id="50" name="Google Shape;50;p10"/>
          <p:cNvSpPr txBox="1">
            <a:spLocks noGrp="1"/>
          </p:cNvSpPr>
          <p:nvPr>
            <p:ph type="body" idx="1"/>
          </p:nvPr>
        </p:nvSpPr>
        <p:spPr>
          <a:xfrm>
            <a:off x="3826284" y="5473211"/>
            <a:ext cx="3448915" cy="5719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0"/>
          <p:cNvSpPr txBox="1">
            <a:spLocks noGrp="1"/>
          </p:cNvSpPr>
          <p:nvPr>
            <p:ph type="body" idx="2"/>
          </p:nvPr>
        </p:nvSpPr>
        <p:spPr>
          <a:xfrm>
            <a:off x="897835" y="5484025"/>
            <a:ext cx="2451652" cy="5719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403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6403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3" name="Google Shape;33;p6"/>
          <p:cNvSpPr txBox="1">
            <a:spLocks noGrp="1"/>
          </p:cNvSpPr>
          <p:nvPr>
            <p:ph type="title"/>
          </p:nvPr>
        </p:nvSpPr>
        <p:spPr>
          <a:xfrm>
            <a:off x="838200" y="894521"/>
            <a:ext cx="10515600" cy="506895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E2E7DB"/>
              </a:buClr>
              <a:buSzPts val="5400"/>
              <a:buFont typeface="Arial"/>
              <a:buNone/>
              <a:defRPr sz="5400">
                <a:solidFill>
                  <a:srgbClr val="E2E7D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2425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176962"/>
            <a:ext cx="12192000" cy="681037"/>
          </a:xfrm>
          <a:prstGeom prst="rect">
            <a:avLst/>
          </a:prstGeom>
          <a:solidFill>
            <a:srgbClr val="E2E7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7;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6403A"/>
              </a:buClr>
              <a:buSzPts val="4400"/>
              <a:buFont typeface="Arial"/>
              <a:buNone/>
              <a:defRPr sz="4400" b="0" i="0" u="none" strike="noStrike" cap="none">
                <a:solidFill>
                  <a:srgbClr val="26403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66CCA1"/>
              </a:buClr>
              <a:buSzPts val="2800"/>
              <a:buFont typeface="Arial"/>
              <a:buChar char="•"/>
              <a:defRPr sz="2800" b="0" i="0" u="none" strike="noStrike" cap="none">
                <a:solidFill>
                  <a:srgbClr val="26403A"/>
                </a:solidFill>
                <a:latin typeface="Arial"/>
                <a:ea typeface="Arial"/>
                <a:cs typeface="Arial"/>
                <a:sym typeface="Arial"/>
              </a:defRPr>
            </a:lvl1pPr>
            <a:lvl2pPr marL="914400" marR="0" lvl="1" indent="-381000" algn="l" rtl="0">
              <a:lnSpc>
                <a:spcPct val="90000"/>
              </a:lnSpc>
              <a:spcBef>
                <a:spcPts val="500"/>
              </a:spcBef>
              <a:spcAft>
                <a:spcPts val="0"/>
              </a:spcAft>
              <a:buClr>
                <a:srgbClr val="66CCA1"/>
              </a:buClr>
              <a:buSzPts val="2400"/>
              <a:buFont typeface="Arial"/>
              <a:buChar char="•"/>
              <a:defRPr sz="2400" b="0" i="0" u="none" strike="noStrike" cap="none">
                <a:solidFill>
                  <a:srgbClr val="26403A"/>
                </a:solidFill>
                <a:latin typeface="Arial"/>
                <a:ea typeface="Arial"/>
                <a:cs typeface="Arial"/>
                <a:sym typeface="Arial"/>
              </a:defRPr>
            </a:lvl2pPr>
            <a:lvl3pPr marL="1371600" marR="0" lvl="2" indent="-355600" algn="l" rtl="0">
              <a:lnSpc>
                <a:spcPct val="90000"/>
              </a:lnSpc>
              <a:spcBef>
                <a:spcPts val="500"/>
              </a:spcBef>
              <a:spcAft>
                <a:spcPts val="0"/>
              </a:spcAft>
              <a:buClr>
                <a:srgbClr val="66CCA1"/>
              </a:buClr>
              <a:buSzPts val="2000"/>
              <a:buFont typeface="Arial"/>
              <a:buChar char="•"/>
              <a:defRPr sz="2000" b="0" i="0" u="none" strike="noStrike" cap="none">
                <a:solidFill>
                  <a:srgbClr val="26403A"/>
                </a:solidFill>
                <a:latin typeface="Arial"/>
                <a:ea typeface="Arial"/>
                <a:cs typeface="Arial"/>
                <a:sym typeface="Arial"/>
              </a:defRPr>
            </a:lvl3pPr>
            <a:lvl4pPr marL="1828800" marR="0" lvl="3" indent="-342900" algn="l" rtl="0">
              <a:lnSpc>
                <a:spcPct val="90000"/>
              </a:lnSpc>
              <a:spcBef>
                <a:spcPts val="500"/>
              </a:spcBef>
              <a:spcAft>
                <a:spcPts val="0"/>
              </a:spcAft>
              <a:buClr>
                <a:srgbClr val="66CCA1"/>
              </a:buClr>
              <a:buSzPts val="1800"/>
              <a:buFont typeface="Arial"/>
              <a:buChar char="•"/>
              <a:defRPr sz="1800" b="0" i="0" u="none" strike="noStrike" cap="none">
                <a:solidFill>
                  <a:srgbClr val="26403A"/>
                </a:solidFill>
                <a:latin typeface="Arial"/>
                <a:ea typeface="Arial"/>
                <a:cs typeface="Arial"/>
                <a:sym typeface="Arial"/>
              </a:defRPr>
            </a:lvl4pPr>
            <a:lvl5pPr marL="2286000" marR="0" lvl="4" indent="-342900" algn="l" rtl="0">
              <a:lnSpc>
                <a:spcPct val="90000"/>
              </a:lnSpc>
              <a:spcBef>
                <a:spcPts val="500"/>
              </a:spcBef>
              <a:spcAft>
                <a:spcPts val="0"/>
              </a:spcAft>
              <a:buClr>
                <a:srgbClr val="66CCA1"/>
              </a:buClr>
              <a:buSzPts val="1800"/>
              <a:buFont typeface="Arial"/>
              <a:buChar char="•"/>
              <a:defRPr sz="1800" b="0" i="0" u="none" strike="noStrike" cap="none">
                <a:solidFill>
                  <a:srgbClr val="26403A"/>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1"/>
          <p:cNvPicPr preferRelativeResize="0"/>
          <p:nvPr/>
        </p:nvPicPr>
        <p:blipFill rotWithShape="1">
          <a:blip r:embed="rId8">
            <a:alphaModFix/>
          </a:blip>
          <a:srcRect/>
          <a:stretch/>
        </p:blipFill>
        <p:spPr>
          <a:xfrm>
            <a:off x="321366" y="6316689"/>
            <a:ext cx="1656521" cy="401581"/>
          </a:xfrm>
          <a:prstGeom prst="rect">
            <a:avLst/>
          </a:prstGeom>
          <a:noFill/>
          <a:ln>
            <a:noFill/>
          </a:ln>
        </p:spPr>
      </p:pic>
      <p:pic>
        <p:nvPicPr>
          <p:cNvPr id="10" name="Google Shape;10;p1"/>
          <p:cNvPicPr preferRelativeResize="0"/>
          <p:nvPr/>
        </p:nvPicPr>
        <p:blipFill rotWithShape="1">
          <a:blip r:embed="rId9">
            <a:alphaModFix/>
          </a:blip>
          <a:srcRect/>
          <a:stretch/>
        </p:blipFill>
        <p:spPr>
          <a:xfrm>
            <a:off x="10684565" y="6178176"/>
            <a:ext cx="1507435" cy="67982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7"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07774" y="1266341"/>
            <a:ext cx="7639878" cy="380261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403A"/>
              </a:buClr>
              <a:buSzPts val="7200"/>
              <a:buFont typeface="Arial"/>
              <a:buNone/>
            </a:pPr>
            <a:r>
              <a:rPr lang="en-US" dirty="0"/>
              <a:t>Opportunity Map Stability Analysis</a:t>
            </a:r>
            <a:endParaRPr dirty="0"/>
          </a:p>
        </p:txBody>
      </p:sp>
      <p:sp>
        <p:nvSpPr>
          <p:cNvPr id="67" name="Google Shape;67;p13"/>
          <p:cNvSpPr txBox="1">
            <a:spLocks noGrp="1"/>
          </p:cNvSpPr>
          <p:nvPr>
            <p:ph type="body" idx="1"/>
          </p:nvPr>
        </p:nvSpPr>
        <p:spPr>
          <a:xfrm>
            <a:off x="6096000" y="5473211"/>
            <a:ext cx="2451652" cy="571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a:t>Othering &amp; Belonging Institute</a:t>
            </a:r>
            <a:endParaRPr/>
          </a:p>
        </p:txBody>
      </p:sp>
      <p:sp>
        <p:nvSpPr>
          <p:cNvPr id="68" name="Google Shape;68;p13"/>
          <p:cNvSpPr txBox="1">
            <a:spLocks noGrp="1"/>
          </p:cNvSpPr>
          <p:nvPr>
            <p:ph type="body" idx="2"/>
          </p:nvPr>
        </p:nvSpPr>
        <p:spPr>
          <a:xfrm>
            <a:off x="3496925" y="5473194"/>
            <a:ext cx="2451600" cy="872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dirty="0"/>
              <a:t>Joe Ahrenholtz</a:t>
            </a:r>
            <a:endParaRPr dirty="0"/>
          </a:p>
        </p:txBody>
      </p:sp>
      <p:sp>
        <p:nvSpPr>
          <p:cNvPr id="69" name="Google Shape;69;p13"/>
          <p:cNvSpPr txBox="1">
            <a:spLocks noGrp="1"/>
          </p:cNvSpPr>
          <p:nvPr>
            <p:ph type="body" idx="3"/>
          </p:nvPr>
        </p:nvSpPr>
        <p:spPr>
          <a:xfrm>
            <a:off x="897835" y="5484025"/>
            <a:ext cx="2451652" cy="571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dirty="0"/>
              <a:t>April 19,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800"/>
            <a:ext cx="10680089" cy="243998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Proposal Options </a:t>
            </a:r>
          </a:p>
          <a:p>
            <a:pPr marL="0" lvl="0" indent="0" algn="l" rtl="0">
              <a:lnSpc>
                <a:spcPct val="90000"/>
              </a:lnSpc>
              <a:spcBef>
                <a:spcPts val="0"/>
              </a:spcBef>
              <a:spcAft>
                <a:spcPts val="0"/>
              </a:spcAft>
              <a:buSzPts val="1800"/>
              <a:buNone/>
            </a:pPr>
            <a:endParaRPr lang="en-US" dirty="0"/>
          </a:p>
          <a:p>
            <a:pPr marL="742950" lvl="1" indent="-285750">
              <a:spcBef>
                <a:spcPts val="0"/>
              </a:spcBef>
              <a:buSzPts val="1800"/>
              <a:buFont typeface="Arial" panose="020B0604020202020204" pitchFamily="34" charset="0"/>
              <a:buChar char="•"/>
            </a:pPr>
            <a:r>
              <a:rPr lang="en-US" dirty="0">
                <a:solidFill>
                  <a:schemeClr val="tx1"/>
                </a:solidFill>
              </a:rPr>
              <a:t>Option 1: No proposed methodology change for 2025, but signal to HCD we’ve identified an approach to minimizing instability in economic indicators that needs to be further developed (e.g. a plan implementing over multiple updates)</a:t>
            </a:r>
          </a:p>
          <a:p>
            <a:pPr marL="742950" lvl="1" indent="-285750">
              <a:spcBef>
                <a:spcPts val="0"/>
              </a:spcBef>
              <a:buSzPts val="1800"/>
              <a:buFont typeface="Arial" panose="020B0604020202020204" pitchFamily="34" charset="0"/>
              <a:buChar char="•"/>
            </a:pPr>
            <a:r>
              <a:rPr lang="en-US" dirty="0">
                <a:solidFill>
                  <a:schemeClr val="tx1"/>
                </a:solidFill>
              </a:rPr>
              <a:t>Option 2: Propose implementing the significant change (rolling averages?) approach in the 2025 map</a:t>
            </a:r>
          </a:p>
        </p:txBody>
      </p:sp>
    </p:spTree>
    <p:extLst>
      <p:ext uri="{BB962C8B-B14F-4D97-AF65-F5344CB8AC3E}">
        <p14:creationId xmlns:p14="http://schemas.microsoft.com/office/powerpoint/2010/main" val="309580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838200" y="894521"/>
            <a:ext cx="10515600" cy="5069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Designation Change</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 to 2025 resource designation change into or out of High/Highest Resource</a:t>
            </a:r>
          </a:p>
        </p:txBody>
      </p:sp>
      <p:pic>
        <p:nvPicPr>
          <p:cNvPr id="3" name="Picture">
            <a:extLst>
              <a:ext uri="{FF2B5EF4-FFF2-40B4-BE49-F238E27FC236}">
                <a16:creationId xmlns:a16="http://schemas.microsoft.com/office/drawing/2014/main" id="{B043A71D-6A40-463A-A817-13E1209AFE2B}"/>
              </a:ext>
            </a:extLst>
          </p:cNvPr>
          <p:cNvPicPr/>
          <p:nvPr/>
        </p:nvPicPr>
        <p:blipFill>
          <a:blip r:embed="rId3"/>
          <a:stretch>
            <a:fillRect/>
          </a:stretch>
        </p:blipFill>
        <p:spPr bwMode="auto">
          <a:xfrm>
            <a:off x="918216" y="1410969"/>
            <a:ext cx="8577196" cy="46840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851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Score Change</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 to 2025 resource designation change into or out of High/Highest Resource</a:t>
            </a:r>
          </a:p>
        </p:txBody>
      </p:sp>
      <p:pic>
        <p:nvPicPr>
          <p:cNvPr id="3" name="Picture">
            <a:extLst>
              <a:ext uri="{FF2B5EF4-FFF2-40B4-BE49-F238E27FC236}">
                <a16:creationId xmlns:a16="http://schemas.microsoft.com/office/drawing/2014/main" id="{B043A71D-6A40-463A-A817-13E1209AFE2B}"/>
              </a:ext>
            </a:extLst>
          </p:cNvPr>
          <p:cNvPicPr/>
          <p:nvPr/>
        </p:nvPicPr>
        <p:blipFill>
          <a:blip r:embed="rId3"/>
          <a:stretch>
            <a:fillRect/>
          </a:stretch>
        </p:blipFill>
        <p:spPr bwMode="auto">
          <a:xfrm>
            <a:off x="3497681" y="1410969"/>
            <a:ext cx="3418265" cy="46840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360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Designation Change</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2024-2025 resource designation change into and out of High/Highest Resource with alternative scenario</a:t>
            </a:r>
          </a:p>
        </p:txBody>
      </p:sp>
      <p:pic>
        <p:nvPicPr>
          <p:cNvPr id="3" name="Picture">
            <a:extLst>
              <a:ext uri="{FF2B5EF4-FFF2-40B4-BE49-F238E27FC236}">
                <a16:creationId xmlns:a16="http://schemas.microsoft.com/office/drawing/2014/main" id="{B043A71D-6A40-463A-A817-13E1209AFE2B}"/>
              </a:ext>
            </a:extLst>
          </p:cNvPr>
          <p:cNvPicPr/>
          <p:nvPr/>
        </p:nvPicPr>
        <p:blipFill>
          <a:blip r:embed="rId3"/>
          <a:stretch>
            <a:fillRect/>
          </a:stretch>
        </p:blipFill>
        <p:spPr bwMode="auto">
          <a:xfrm>
            <a:off x="2275125" y="1410969"/>
            <a:ext cx="5863377" cy="46840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567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ACS Reliability</a:t>
            </a:r>
          </a:p>
          <a:p>
            <a:pPr marL="0" lvl="0" indent="0" algn="l" rtl="0">
              <a:lnSpc>
                <a:spcPct val="90000"/>
              </a:lnSpc>
              <a:spcBef>
                <a:spcPts val="0"/>
              </a:spcBef>
              <a:spcAft>
                <a:spcPts val="0"/>
              </a:spcAft>
              <a:buSzPts val="1800"/>
              <a:buNone/>
            </a:pPr>
            <a:endParaRPr lang="en-US" dirty="0"/>
          </a:p>
          <a:p>
            <a:pPr marL="0" lvl="0" indent="0">
              <a:spcBef>
                <a:spcPts val="0"/>
              </a:spcBef>
              <a:buSzPts val="1800"/>
            </a:pPr>
            <a:r>
              <a:rPr lang="en-US" dirty="0"/>
              <a:t>Local Moran's I - CVs of percent employed population in Mendocino (top-left), Alameda (top-right), San Diego (bottom-left), and Butte (bottom-right) counties</a:t>
            </a:r>
          </a:p>
        </p:txBody>
      </p:sp>
      <p:pic>
        <p:nvPicPr>
          <p:cNvPr id="4" name="Picture">
            <a:extLst>
              <a:ext uri="{FF2B5EF4-FFF2-40B4-BE49-F238E27FC236}">
                <a16:creationId xmlns:a16="http://schemas.microsoft.com/office/drawing/2014/main" id="{A051AB0A-31A3-44B7-B5D4-077CA1C868E3}"/>
              </a:ext>
            </a:extLst>
          </p:cNvPr>
          <p:cNvPicPr/>
          <p:nvPr/>
        </p:nvPicPr>
        <p:blipFill>
          <a:blip r:embed="rId3"/>
          <a:stretch>
            <a:fillRect/>
          </a:stretch>
        </p:blipFill>
        <p:spPr bwMode="auto">
          <a:xfrm>
            <a:off x="3259015" y="1475520"/>
            <a:ext cx="1792370" cy="2292655"/>
          </a:xfrm>
          <a:prstGeom prst="rect">
            <a:avLst/>
          </a:prstGeom>
          <a:noFill/>
          <a:ln w="9525">
            <a:noFill/>
            <a:headEnd/>
            <a:tailEnd/>
          </a:ln>
        </p:spPr>
      </p:pic>
      <p:pic>
        <p:nvPicPr>
          <p:cNvPr id="5" name="Picture">
            <a:extLst>
              <a:ext uri="{FF2B5EF4-FFF2-40B4-BE49-F238E27FC236}">
                <a16:creationId xmlns:a16="http://schemas.microsoft.com/office/drawing/2014/main" id="{3EA6A331-F4A0-4AE6-8908-0CFAEFC57E9B}"/>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5706170" y="1797729"/>
            <a:ext cx="2480606" cy="1631271"/>
          </a:xfrm>
          <a:prstGeom prst="rect">
            <a:avLst/>
          </a:prstGeom>
          <a:noFill/>
          <a:ln w="9525">
            <a:noFill/>
            <a:headEnd/>
            <a:tailEnd/>
          </a:ln>
        </p:spPr>
      </p:pic>
      <p:pic>
        <p:nvPicPr>
          <p:cNvPr id="6" name="Picture">
            <a:extLst>
              <a:ext uri="{FF2B5EF4-FFF2-40B4-BE49-F238E27FC236}">
                <a16:creationId xmlns:a16="http://schemas.microsoft.com/office/drawing/2014/main" id="{7EAD3B8E-7972-4EB1-813C-3B9B01E558B0}"/>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2854348" y="4030101"/>
            <a:ext cx="2601704" cy="1981416"/>
          </a:xfrm>
          <a:prstGeom prst="rect">
            <a:avLst/>
          </a:prstGeom>
          <a:noFill/>
          <a:ln w="9525">
            <a:noFill/>
            <a:headEnd/>
            <a:tailEnd/>
          </a:ln>
        </p:spPr>
      </p:pic>
      <p:pic>
        <p:nvPicPr>
          <p:cNvPr id="7" name="Picture">
            <a:extLst>
              <a:ext uri="{FF2B5EF4-FFF2-40B4-BE49-F238E27FC236}">
                <a16:creationId xmlns:a16="http://schemas.microsoft.com/office/drawing/2014/main" id="{8760A396-EA78-4467-AEF1-EB28A2B32A52}"/>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5950011" y="3831740"/>
            <a:ext cx="1992923" cy="2179777"/>
          </a:xfrm>
          <a:prstGeom prst="rect">
            <a:avLst/>
          </a:prstGeom>
          <a:noFill/>
          <a:ln w="9525">
            <a:noFill/>
            <a:headEnd/>
            <a:tailEnd/>
          </a:ln>
        </p:spPr>
      </p:pic>
    </p:spTree>
    <p:extLst>
      <p:ext uri="{BB962C8B-B14F-4D97-AF65-F5344CB8AC3E}">
        <p14:creationId xmlns:p14="http://schemas.microsoft.com/office/powerpoint/2010/main" val="318232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472464" y="98314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Context</a:t>
            </a:r>
          </a:p>
          <a:p>
            <a:pPr marL="0" lvl="0" indent="0" algn="l" rtl="0">
              <a:lnSpc>
                <a:spcPct val="90000"/>
              </a:lnSpc>
              <a:spcBef>
                <a:spcPts val="0"/>
              </a:spcBef>
              <a:spcAft>
                <a:spcPts val="0"/>
              </a:spcAft>
              <a:buSzPts val="1800"/>
              <a:buNone/>
            </a:pPr>
            <a:r>
              <a:rPr lang="en-US" dirty="0"/>
              <a:t>Frustration expressed during public comment period due to changes in mapping designations</a:t>
            </a:r>
          </a:p>
          <a:p>
            <a:pPr marL="0" lvl="0" indent="0" algn="l" rtl="0">
              <a:lnSpc>
                <a:spcPct val="90000"/>
              </a:lnSpc>
              <a:spcBef>
                <a:spcPts val="0"/>
              </a:spcBef>
              <a:spcAft>
                <a:spcPts val="0"/>
              </a:spcAft>
              <a:buSzPts val="1800"/>
              <a:buNone/>
            </a:pPr>
            <a:endParaRPr lang="en-US" dirty="0"/>
          </a:p>
          <a:p>
            <a:pPr marL="0" lvl="0" indent="0" algn="l" rtl="0">
              <a:lnSpc>
                <a:spcPct val="90000"/>
              </a:lnSpc>
              <a:spcBef>
                <a:spcPts val="0"/>
              </a:spcBef>
              <a:spcAft>
                <a:spcPts val="0"/>
              </a:spcAft>
              <a:buSzPts val="1800"/>
              <a:buNone/>
            </a:pPr>
            <a:r>
              <a:rPr lang="en-US" sz="3200" dirty="0"/>
              <a:t>Research Objectives</a:t>
            </a:r>
          </a:p>
          <a:p>
            <a:pPr marL="0" lvl="0" indent="0">
              <a:spcBef>
                <a:spcPts val="0"/>
              </a:spcBef>
              <a:buSzPts val="1800"/>
            </a:pPr>
            <a:r>
              <a:rPr lang="en-US" dirty="0"/>
              <a:t>1) Investigate the drivers of year-to-year instability in the Opportunity Map under the new threshold scoring approach.</a:t>
            </a:r>
          </a:p>
          <a:p>
            <a:pPr marL="0" lvl="0" indent="0">
              <a:spcBef>
                <a:spcPts val="0"/>
              </a:spcBef>
              <a:buSzPts val="1800"/>
            </a:pPr>
            <a:endParaRPr lang="en-US" dirty="0"/>
          </a:p>
          <a:p>
            <a:pPr marL="0" lvl="0" indent="0">
              <a:spcBef>
                <a:spcPts val="0"/>
              </a:spcBef>
              <a:buSzPts val="1800"/>
            </a:pPr>
            <a:r>
              <a:rPr lang="en-US" dirty="0"/>
              <a:t>2) Apply test for statistically significant change between ACS estimates used in the 2024 Opportunity Map to those used in the 2025 Opportunity Map, and demonstrate how stability could be increased using this technique.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Designation Change</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 to 2025 resource designation change</a:t>
            </a:r>
          </a:p>
        </p:txBody>
      </p:sp>
      <p:pic>
        <p:nvPicPr>
          <p:cNvPr id="3" name="Picture">
            <a:extLst>
              <a:ext uri="{FF2B5EF4-FFF2-40B4-BE49-F238E27FC236}">
                <a16:creationId xmlns:a16="http://schemas.microsoft.com/office/drawing/2014/main" id="{B043A71D-6A40-463A-A817-13E1209AFE2B}"/>
              </a:ext>
            </a:extLst>
          </p:cNvPr>
          <p:cNvPicPr/>
          <p:nvPr/>
        </p:nvPicPr>
        <p:blipFill rotWithShape="1">
          <a:blip r:embed="rId3"/>
          <a:srcRect l="2743"/>
          <a:stretch/>
        </p:blipFill>
        <p:spPr bwMode="auto">
          <a:xfrm>
            <a:off x="894493" y="1410969"/>
            <a:ext cx="8624643" cy="46840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99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Indicator Score Change</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 to 2025 percentage of indicator score changes in tracts/block groups with designation change</a:t>
            </a:r>
          </a:p>
        </p:txBody>
      </p:sp>
      <p:pic>
        <p:nvPicPr>
          <p:cNvPr id="3" name="Picture">
            <a:extLst>
              <a:ext uri="{FF2B5EF4-FFF2-40B4-BE49-F238E27FC236}">
                <a16:creationId xmlns:a16="http://schemas.microsoft.com/office/drawing/2014/main" id="{B043A71D-6A40-463A-A817-13E1209AFE2B}"/>
              </a:ext>
            </a:extLst>
          </p:cNvPr>
          <p:cNvPicPr/>
          <p:nvPr/>
        </p:nvPicPr>
        <p:blipFill>
          <a:blip r:embed="rId3"/>
          <a:stretch>
            <a:fillRect/>
          </a:stretch>
        </p:blipFill>
        <p:spPr bwMode="auto">
          <a:xfrm>
            <a:off x="1310901" y="1410969"/>
            <a:ext cx="7791826" cy="46840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400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Significant Change in ACS </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Test for statistically significant difference in ACS estimates:</a:t>
            </a:r>
          </a:p>
          <a:p>
            <a:pPr marL="742950" lvl="1" indent="-285750">
              <a:spcBef>
                <a:spcPts val="0"/>
              </a:spcBef>
              <a:buSzPts val="1800"/>
              <a:buFont typeface="Arial" panose="020B0604020202020204" pitchFamily="34" charset="0"/>
              <a:buChar char="•"/>
            </a:pPr>
            <a:r>
              <a:rPr lang="en-US" dirty="0">
                <a:solidFill>
                  <a:schemeClr val="tx1"/>
                </a:solidFill>
              </a:rPr>
              <a:t>Significance test recommended by US Census: </a:t>
            </a:r>
          </a:p>
          <a:p>
            <a:pPr marL="1200150" lvl="2" indent="-285750">
              <a:spcBef>
                <a:spcPts val="0"/>
              </a:spcBef>
              <a:buSzPts val="1800"/>
              <a:buFont typeface="Arial" panose="020B0604020202020204" pitchFamily="34" charset="0"/>
              <a:buChar char="•"/>
            </a:pPr>
            <a:r>
              <a:rPr lang="en-US" sz="1600" i="1" dirty="0">
                <a:solidFill>
                  <a:schemeClr val="tx1"/>
                </a:solidFill>
              </a:rPr>
              <a:t>This test shows whether the observed difference between estimates likely represents a true difference that exists within the full population (is statistically significant) or instead has occurred by chance because of sampling (is not statistically significant). Statistical significance means that there is strong statistical evidence that a true difference exists within the full population.</a:t>
            </a:r>
          </a:p>
          <a:p>
            <a:pPr marL="742950" lvl="1" indent="-285750">
              <a:spcBef>
                <a:spcPts val="0"/>
              </a:spcBef>
              <a:buSzPts val="18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7728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Significant Change in ACS </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 to 2025 resource designation change into or out of High/Highest Resource</a:t>
            </a:r>
          </a:p>
        </p:txBody>
      </p:sp>
      <p:pic>
        <p:nvPicPr>
          <p:cNvPr id="3" name="Picture">
            <a:extLst>
              <a:ext uri="{FF2B5EF4-FFF2-40B4-BE49-F238E27FC236}">
                <a16:creationId xmlns:a16="http://schemas.microsoft.com/office/drawing/2014/main" id="{B043A71D-6A40-463A-A817-13E1209AFE2B}"/>
              </a:ext>
            </a:extLst>
          </p:cNvPr>
          <p:cNvPicPr/>
          <p:nvPr/>
        </p:nvPicPr>
        <p:blipFill>
          <a:blip r:embed="rId3"/>
          <a:stretch>
            <a:fillRect/>
          </a:stretch>
        </p:blipFill>
        <p:spPr bwMode="auto">
          <a:xfrm>
            <a:off x="1582912" y="1508359"/>
            <a:ext cx="5654134" cy="42195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764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2024-2025 Significant Change in ACS </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Operationalizing significant change test:</a:t>
            </a:r>
          </a:p>
          <a:p>
            <a:pPr marL="742950" lvl="1" indent="-285750">
              <a:spcBef>
                <a:spcPts val="0"/>
              </a:spcBef>
              <a:buSzPts val="1800"/>
              <a:buFont typeface="Arial" panose="020B0604020202020204" pitchFamily="34" charset="0"/>
              <a:buChar char="•"/>
            </a:pPr>
            <a:r>
              <a:rPr lang="en-US" dirty="0">
                <a:solidFill>
                  <a:schemeClr val="tx1"/>
                </a:solidFill>
              </a:rPr>
              <a:t>If change in an ACS estimate for a given tract/block group is found to be significant, the estimate is updated to the most current value (e.g. the 2022 5-year estimate). </a:t>
            </a:r>
          </a:p>
          <a:p>
            <a:pPr marL="742950" lvl="1" indent="-285750">
              <a:spcBef>
                <a:spcPts val="0"/>
              </a:spcBef>
              <a:buSzPts val="1800"/>
              <a:buFont typeface="Arial" panose="020B0604020202020204" pitchFamily="34" charset="0"/>
              <a:buChar char="•"/>
            </a:pPr>
            <a:r>
              <a:rPr lang="en-US" dirty="0">
                <a:solidFill>
                  <a:schemeClr val="tx1"/>
                </a:solidFill>
              </a:rPr>
              <a:t>If change is found to be insignificant, the estimate falls back to the value used in the 2024 map (e.g. the 2021 5-year estimate). </a:t>
            </a:r>
          </a:p>
          <a:p>
            <a:pPr marL="742950" lvl="1" indent="-285750">
              <a:spcBef>
                <a:spcPts val="0"/>
              </a:spcBef>
              <a:buSzPts val="1800"/>
              <a:buFont typeface="Arial" panose="020B0604020202020204" pitchFamily="34" charset="0"/>
              <a:buChar char="•"/>
            </a:pPr>
            <a:r>
              <a:rPr lang="en-US" dirty="0">
                <a:solidFill>
                  <a:schemeClr val="tx1"/>
                </a:solidFill>
              </a:rPr>
              <a:t>Resource designations are then recalculated, and change between the 2024 and alternative draft 2025 map is assessed to demonstrate how year-to-year stability might be increased.</a:t>
            </a:r>
          </a:p>
        </p:txBody>
      </p:sp>
    </p:spTree>
    <p:extLst>
      <p:ext uri="{BB962C8B-B14F-4D97-AF65-F5344CB8AC3E}">
        <p14:creationId xmlns:p14="http://schemas.microsoft.com/office/powerpoint/2010/main" val="279075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799"/>
            <a:ext cx="10680089" cy="4409465"/>
          </a:xfrm>
          <a:prstGeom prst="rect">
            <a:avLst/>
          </a:prstGeom>
          <a:noFill/>
          <a:ln>
            <a:noFill/>
          </a:ln>
        </p:spPr>
        <p:txBody>
          <a:bodyPr spcFirstLastPara="1" wrap="square" lIns="91425" tIns="45700" rIns="91425" bIns="45700" anchor="t" anchorCtr="0">
            <a:noAutofit/>
          </a:bodyPr>
          <a:lstStyle/>
          <a:p>
            <a:pPr marL="0" lvl="0" indent="0">
              <a:spcBef>
                <a:spcPts val="0"/>
              </a:spcBef>
              <a:buSzPts val="1800"/>
            </a:pPr>
            <a:r>
              <a:rPr lang="en-US" sz="3200" dirty="0"/>
              <a:t>2024-2025 Significant Change in ACS – Alt. Scenario</a:t>
            </a:r>
          </a:p>
          <a:p>
            <a:pPr marL="0" lvl="0" indent="0" algn="l" rtl="0">
              <a:lnSpc>
                <a:spcPct val="90000"/>
              </a:lnSpc>
              <a:spcBef>
                <a:spcPts val="0"/>
              </a:spcBef>
              <a:spcAft>
                <a:spcPts val="0"/>
              </a:spcAft>
              <a:buSzPts val="1800"/>
              <a:buNone/>
            </a:pPr>
            <a:endParaRPr lang="en-US" sz="3200" dirty="0"/>
          </a:p>
          <a:p>
            <a:pPr marL="0" lvl="0" indent="0">
              <a:spcBef>
                <a:spcPts val="0"/>
              </a:spcBef>
              <a:buSzPts val="1800"/>
            </a:pPr>
            <a:r>
              <a:rPr lang="en-US" dirty="0"/>
              <a:t>2024-2025 resource designation change with alternative scenario</a:t>
            </a:r>
          </a:p>
        </p:txBody>
      </p:sp>
      <p:pic>
        <p:nvPicPr>
          <p:cNvPr id="3" name="Picture">
            <a:extLst>
              <a:ext uri="{FF2B5EF4-FFF2-40B4-BE49-F238E27FC236}">
                <a16:creationId xmlns:a16="http://schemas.microsoft.com/office/drawing/2014/main" id="{B043A71D-6A40-463A-A817-13E1209AFE2B}"/>
              </a:ext>
            </a:extLst>
          </p:cNvPr>
          <p:cNvPicPr/>
          <p:nvPr/>
        </p:nvPicPr>
        <p:blipFill>
          <a:blip r:embed="rId3"/>
          <a:stretch>
            <a:fillRect/>
          </a:stretch>
        </p:blipFill>
        <p:spPr bwMode="auto">
          <a:xfrm>
            <a:off x="2275125" y="1410969"/>
            <a:ext cx="5863377" cy="46840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152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txBox="1">
            <a:spLocks noGrp="1"/>
          </p:cNvSpPr>
          <p:nvPr>
            <p:ph type="body" idx="1"/>
          </p:nvPr>
        </p:nvSpPr>
        <p:spPr>
          <a:xfrm>
            <a:off x="292711" y="193800"/>
            <a:ext cx="10680089" cy="243998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200" dirty="0"/>
              <a:t>Takeaways </a:t>
            </a:r>
          </a:p>
          <a:p>
            <a:pPr marL="0" lvl="0" indent="0" algn="l" rtl="0">
              <a:lnSpc>
                <a:spcPct val="90000"/>
              </a:lnSpc>
              <a:spcBef>
                <a:spcPts val="0"/>
              </a:spcBef>
              <a:spcAft>
                <a:spcPts val="0"/>
              </a:spcAft>
              <a:buSzPts val="1800"/>
              <a:buNone/>
            </a:pPr>
            <a:endParaRPr lang="en-US" dirty="0"/>
          </a:p>
          <a:p>
            <a:pPr marL="742950" lvl="1" indent="-285750">
              <a:spcBef>
                <a:spcPts val="0"/>
              </a:spcBef>
              <a:buSzPts val="1800"/>
              <a:buFont typeface="Arial" panose="020B0604020202020204" pitchFamily="34" charset="0"/>
              <a:buChar char="•"/>
            </a:pPr>
            <a:r>
              <a:rPr lang="en-US" dirty="0">
                <a:solidFill>
                  <a:schemeClr val="tx1"/>
                </a:solidFill>
              </a:rPr>
              <a:t>Without controlling for significant change, shifting of resource categories from the 2024 to the draft 2025 map can be summarized as follows:</a:t>
            </a:r>
          </a:p>
          <a:p>
            <a:pPr marL="1200150" lvl="2" indent="-285750">
              <a:spcBef>
                <a:spcPts val="0"/>
              </a:spcBef>
              <a:buSzPts val="1800"/>
              <a:buFont typeface="Arial" panose="020B0604020202020204" pitchFamily="34" charset="0"/>
              <a:buChar char="•"/>
            </a:pPr>
            <a:r>
              <a:rPr lang="en-US" dirty="0">
                <a:solidFill>
                  <a:schemeClr val="tx1"/>
                </a:solidFill>
              </a:rPr>
              <a:t>24% shift statewide</a:t>
            </a:r>
          </a:p>
          <a:p>
            <a:pPr marL="1200150" lvl="2" indent="-285750">
              <a:spcBef>
                <a:spcPts val="0"/>
              </a:spcBef>
              <a:buSzPts val="1800"/>
              <a:buFont typeface="Arial" panose="020B0604020202020204" pitchFamily="34" charset="0"/>
              <a:buChar char="•"/>
            </a:pPr>
            <a:r>
              <a:rPr lang="en-US" dirty="0">
                <a:solidFill>
                  <a:schemeClr val="tx1"/>
                </a:solidFill>
              </a:rPr>
              <a:t>36% shift in rural areas</a:t>
            </a:r>
          </a:p>
          <a:p>
            <a:pPr marL="1200150" lvl="2" indent="-285750">
              <a:spcBef>
                <a:spcPts val="0"/>
              </a:spcBef>
              <a:buSzPts val="1800"/>
              <a:buFont typeface="Arial" panose="020B0604020202020204" pitchFamily="34" charset="0"/>
              <a:buChar char="•"/>
            </a:pPr>
            <a:r>
              <a:rPr lang="en-US" dirty="0">
                <a:solidFill>
                  <a:schemeClr val="tx1"/>
                </a:solidFill>
              </a:rPr>
              <a:t>19% shift in urban areas</a:t>
            </a:r>
          </a:p>
          <a:p>
            <a:pPr marL="742950" lvl="1" indent="-285750">
              <a:spcBef>
                <a:spcPts val="0"/>
              </a:spcBef>
              <a:buSzPts val="1800"/>
              <a:buFont typeface="Arial" panose="020B0604020202020204" pitchFamily="34" charset="0"/>
              <a:buChar char="•"/>
            </a:pPr>
            <a:r>
              <a:rPr lang="en-US" dirty="0">
                <a:solidFill>
                  <a:schemeClr val="tx1"/>
                </a:solidFill>
              </a:rPr>
              <a:t>Controlling for significant change in ACS estimates increases stability from the 2024 to draft 2025 map:</a:t>
            </a:r>
          </a:p>
          <a:p>
            <a:pPr marL="1200150" lvl="2" indent="-285750">
              <a:spcBef>
                <a:spcPts val="0"/>
              </a:spcBef>
              <a:buSzPts val="1800"/>
              <a:buFont typeface="Arial" panose="020B0604020202020204" pitchFamily="34" charset="0"/>
              <a:buChar char="•"/>
            </a:pPr>
            <a:r>
              <a:rPr lang="en-US" dirty="0">
                <a:solidFill>
                  <a:schemeClr val="tx1"/>
                </a:solidFill>
              </a:rPr>
              <a:t>17% shift statewide</a:t>
            </a:r>
          </a:p>
          <a:p>
            <a:pPr marL="1200150" lvl="2" indent="-285750">
              <a:spcBef>
                <a:spcPts val="0"/>
              </a:spcBef>
              <a:buSzPts val="1800"/>
              <a:buFont typeface="Arial" panose="020B0604020202020204" pitchFamily="34" charset="0"/>
              <a:buChar char="•"/>
            </a:pPr>
            <a:r>
              <a:rPr lang="en-US" dirty="0">
                <a:solidFill>
                  <a:schemeClr val="tx1"/>
                </a:solidFill>
              </a:rPr>
              <a:t>23% shift in rural areas</a:t>
            </a:r>
          </a:p>
          <a:p>
            <a:pPr marL="1200150" lvl="2" indent="-285750">
              <a:spcBef>
                <a:spcPts val="0"/>
              </a:spcBef>
              <a:buSzPts val="1800"/>
              <a:buFont typeface="Arial" panose="020B0604020202020204" pitchFamily="34" charset="0"/>
              <a:buChar char="•"/>
            </a:pPr>
            <a:r>
              <a:rPr lang="en-US" dirty="0">
                <a:solidFill>
                  <a:schemeClr val="tx1"/>
                </a:solidFill>
              </a:rPr>
              <a:t>14% shift in urban areas</a:t>
            </a:r>
          </a:p>
          <a:p>
            <a:pPr marL="742950" lvl="1" indent="-285750">
              <a:spcBef>
                <a:spcPts val="0"/>
              </a:spcBef>
              <a:buSzPts val="1800"/>
              <a:buFont typeface="Arial" panose="020B0604020202020204" pitchFamily="34" charset="0"/>
              <a:buChar char="•"/>
            </a:pPr>
            <a:r>
              <a:rPr lang="en-US" dirty="0">
                <a:solidFill>
                  <a:schemeClr val="tx1"/>
                </a:solidFill>
              </a:rPr>
              <a:t>Controlling for significant change requires plan to implement over multiple updates</a:t>
            </a:r>
          </a:p>
          <a:p>
            <a:pPr marL="742950" lvl="1" indent="-285750">
              <a:spcBef>
                <a:spcPts val="0"/>
              </a:spcBef>
              <a:buSzPts val="1800"/>
              <a:buFont typeface="Arial" panose="020B0604020202020204" pitchFamily="34" charset="0"/>
              <a:buChar char="•"/>
            </a:pPr>
            <a:r>
              <a:rPr lang="en-US" dirty="0">
                <a:solidFill>
                  <a:schemeClr val="tx1"/>
                </a:solidFill>
              </a:rPr>
              <a:t>Instability and data quality of education indicators requires further analysis</a:t>
            </a:r>
          </a:p>
        </p:txBody>
      </p:sp>
    </p:spTree>
    <p:extLst>
      <p:ext uri="{BB962C8B-B14F-4D97-AF65-F5344CB8AC3E}">
        <p14:creationId xmlns:p14="http://schemas.microsoft.com/office/powerpoint/2010/main" val="1079289245"/>
      </p:ext>
    </p:extLst>
  </p:cSld>
  <p:clrMapOvr>
    <a:masterClrMapping/>
  </p:clrMapOvr>
</p:sld>
</file>

<file path=ppt/theme/theme1.xml><?xml version="1.0" encoding="utf-8"?>
<a:theme xmlns:a="http://schemas.openxmlformats.org/drawingml/2006/main" name="Office Theme">
  <a:themeElements>
    <a:clrScheme name="OBI Color">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1405</Words>
  <Application>Microsoft Office PowerPoint</Application>
  <PresentationFormat>Widescreen</PresentationFormat>
  <Paragraphs>77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Opportunity Map Stability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Opportunity Map Stability Analysis</dc:title>
  <cp:lastModifiedBy>Joseph Ahrenholtz</cp:lastModifiedBy>
  <cp:revision>21</cp:revision>
  <dcterms:modified xsi:type="dcterms:W3CDTF">2024-07-19T22:56:00Z</dcterms:modified>
</cp:coreProperties>
</file>