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7" r:id="rId2"/>
    <p:sldId id="280" r:id="rId3"/>
    <p:sldId id="288" r:id="rId4"/>
    <p:sldId id="258" r:id="rId5"/>
    <p:sldId id="260" r:id="rId6"/>
    <p:sldId id="259" r:id="rId7"/>
    <p:sldId id="262" r:id="rId8"/>
    <p:sldId id="263" r:id="rId9"/>
    <p:sldId id="264" r:id="rId10"/>
    <p:sldId id="277" r:id="rId11"/>
    <p:sldId id="265" r:id="rId12"/>
    <p:sldId id="266" r:id="rId13"/>
    <p:sldId id="272" r:id="rId14"/>
    <p:sldId id="281" r:id="rId15"/>
    <p:sldId id="279" r:id="rId16"/>
    <p:sldId id="274" r:id="rId17"/>
    <p:sldId id="275" r:id="rId18"/>
    <p:sldId id="276" r:id="rId19"/>
    <p:sldId id="283" r:id="rId20"/>
    <p:sldId id="267" r:id="rId21"/>
    <p:sldId id="268" r:id="rId22"/>
    <p:sldId id="273" r:id="rId23"/>
    <p:sldId id="284" r:id="rId24"/>
    <p:sldId id="286" r:id="rId25"/>
    <p:sldId id="287" r:id="rId26"/>
    <p:sldId id="285"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0"/>
    <p:restoredTop sz="94890"/>
  </p:normalViewPr>
  <p:slideViewPr>
    <p:cSldViewPr snapToGrid="0" snapToObjects="1">
      <p:cViewPr>
        <p:scale>
          <a:sx n="130" d="100"/>
          <a:sy n="130" d="100"/>
        </p:scale>
        <p:origin x="13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98F1F-9727-5B47-988A-EC2DD6AC8184}" type="datetimeFigureOut">
              <a:rPr lang="en-US" smtClean="0"/>
              <a:t>5/3/17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F4D81-7D08-2C4F-BFC6-BF360E8F7EE9}" type="slidenum">
              <a:rPr lang="en-US" smtClean="0"/>
              <a:t>‹#›</a:t>
            </a:fld>
            <a:endParaRPr lang="en-US"/>
          </a:p>
        </p:txBody>
      </p:sp>
    </p:spTree>
    <p:extLst>
      <p:ext uri="{BB962C8B-B14F-4D97-AF65-F5344CB8AC3E}">
        <p14:creationId xmlns:p14="http://schemas.microsoft.com/office/powerpoint/2010/main" val="1821141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2F4D81-7D08-2C4F-BFC6-BF360E8F7EE9}" type="slidenum">
              <a:rPr lang="en-US" smtClean="0"/>
              <a:t>1</a:t>
            </a:fld>
            <a:endParaRPr lang="en-US"/>
          </a:p>
        </p:txBody>
      </p:sp>
    </p:spTree>
    <p:extLst>
      <p:ext uri="{BB962C8B-B14F-4D97-AF65-F5344CB8AC3E}">
        <p14:creationId xmlns:p14="http://schemas.microsoft.com/office/powerpoint/2010/main" val="69596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2F4D81-7D08-2C4F-BFC6-BF360E8F7EE9}" type="slidenum">
              <a:rPr lang="en-US" smtClean="0"/>
              <a:t>4</a:t>
            </a:fld>
            <a:endParaRPr lang="en-US"/>
          </a:p>
        </p:txBody>
      </p:sp>
    </p:spTree>
    <p:extLst>
      <p:ext uri="{BB962C8B-B14F-4D97-AF65-F5344CB8AC3E}">
        <p14:creationId xmlns:p14="http://schemas.microsoft.com/office/powerpoint/2010/main" val="165514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2F4D81-7D08-2C4F-BFC6-BF360E8F7EE9}" type="slidenum">
              <a:rPr lang="en-US" smtClean="0"/>
              <a:t>6</a:t>
            </a:fld>
            <a:endParaRPr lang="en-US"/>
          </a:p>
        </p:txBody>
      </p:sp>
    </p:spTree>
    <p:extLst>
      <p:ext uri="{BB962C8B-B14F-4D97-AF65-F5344CB8AC3E}">
        <p14:creationId xmlns:p14="http://schemas.microsoft.com/office/powerpoint/2010/main" val="199561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2F4D81-7D08-2C4F-BFC6-BF360E8F7EE9}" type="slidenum">
              <a:rPr lang="en-US" smtClean="0"/>
              <a:t>8</a:t>
            </a:fld>
            <a:endParaRPr lang="en-US"/>
          </a:p>
        </p:txBody>
      </p:sp>
    </p:spTree>
    <p:extLst>
      <p:ext uri="{BB962C8B-B14F-4D97-AF65-F5344CB8AC3E}">
        <p14:creationId xmlns:p14="http://schemas.microsoft.com/office/powerpoint/2010/main" val="329284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Png</a:t>
            </a:r>
            <a:r>
              <a:rPr lang="en-US" dirty="0" smtClean="0"/>
              <a:t>/ pdf      </a:t>
            </a:r>
          </a:p>
          <a:p>
            <a:endParaRPr lang="en-US" dirty="0"/>
          </a:p>
        </p:txBody>
      </p:sp>
      <p:sp>
        <p:nvSpPr>
          <p:cNvPr id="4" name="Slide Number Placeholder 3"/>
          <p:cNvSpPr>
            <a:spLocks noGrp="1"/>
          </p:cNvSpPr>
          <p:nvPr>
            <p:ph type="sldNum" sz="quarter" idx="10"/>
          </p:nvPr>
        </p:nvSpPr>
        <p:spPr/>
        <p:txBody>
          <a:bodyPr/>
          <a:lstStyle/>
          <a:p>
            <a:fld id="{6F2F4D81-7D08-2C4F-BFC6-BF360E8F7EE9}" type="slidenum">
              <a:rPr lang="en-US" smtClean="0"/>
              <a:t>16</a:t>
            </a:fld>
            <a:endParaRPr lang="en-US"/>
          </a:p>
        </p:txBody>
      </p:sp>
    </p:spTree>
    <p:extLst>
      <p:ext uri="{BB962C8B-B14F-4D97-AF65-F5344CB8AC3E}">
        <p14:creationId xmlns:p14="http://schemas.microsoft.com/office/powerpoint/2010/main" val="1556554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S&amp;P price/// S0, r</a:t>
            </a:r>
            <a:r>
              <a:rPr lang="en-US" baseline="0" dirty="0" smtClean="0"/>
              <a:t>, tau</a:t>
            </a:r>
            <a:endParaRPr lang="en-US" dirty="0"/>
          </a:p>
        </p:txBody>
      </p:sp>
      <p:sp>
        <p:nvSpPr>
          <p:cNvPr id="4" name="Slide Number Placeholder 3"/>
          <p:cNvSpPr>
            <a:spLocks noGrp="1"/>
          </p:cNvSpPr>
          <p:nvPr>
            <p:ph type="sldNum" sz="quarter" idx="10"/>
          </p:nvPr>
        </p:nvSpPr>
        <p:spPr/>
        <p:txBody>
          <a:bodyPr/>
          <a:lstStyle/>
          <a:p>
            <a:fld id="{6F2F4D81-7D08-2C4F-BFC6-BF360E8F7EE9}" type="slidenum">
              <a:rPr lang="en-US" smtClean="0"/>
              <a:t>18</a:t>
            </a:fld>
            <a:endParaRPr lang="en-US"/>
          </a:p>
        </p:txBody>
      </p:sp>
    </p:spTree>
    <p:extLst>
      <p:ext uri="{BB962C8B-B14F-4D97-AF65-F5344CB8AC3E}">
        <p14:creationId xmlns:p14="http://schemas.microsoft.com/office/powerpoint/2010/main" val="170063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2F4D81-7D08-2C4F-BFC6-BF360E8F7EE9}" type="slidenum">
              <a:rPr lang="en-US" smtClean="0"/>
              <a:t>21</a:t>
            </a:fld>
            <a:endParaRPr lang="en-US"/>
          </a:p>
        </p:txBody>
      </p:sp>
    </p:spTree>
    <p:extLst>
      <p:ext uri="{BB962C8B-B14F-4D97-AF65-F5344CB8AC3E}">
        <p14:creationId xmlns:p14="http://schemas.microsoft.com/office/powerpoint/2010/main" val="150424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371A07-B0F6-C046-B04C-D392916FE4AE}" type="datetime1">
              <a:rPr lang="en-US" smtClean="0"/>
              <a:t>5/3/17</a:t>
            </a:fld>
            <a:endParaRPr lang="en-US"/>
          </a:p>
        </p:txBody>
      </p:sp>
      <p:sp>
        <p:nvSpPr>
          <p:cNvPr id="5" name="Footer Placeholder 4"/>
          <p:cNvSpPr>
            <a:spLocks noGrp="1"/>
          </p:cNvSpPr>
          <p:nvPr>
            <p:ph type="ftr" sz="quarter" idx="11"/>
          </p:nvPr>
        </p:nvSpPr>
        <p:spPr/>
        <p:txBody>
          <a:bodyPr/>
          <a:lstStyle/>
          <a:p>
            <a:r>
              <a:rPr lang="en-US" smtClean="0"/>
              <a:t>Bak</a:t>
            </a:r>
            <a:endParaRPr lang="en-US"/>
          </a:p>
        </p:txBody>
      </p:sp>
      <p:sp>
        <p:nvSpPr>
          <p:cNvPr id="6" name="Slide Number Placeholder 5"/>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6111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50E92-429E-FF4F-945E-59F75A1953F0}" type="datetime1">
              <a:rPr lang="en-US" smtClean="0"/>
              <a:t>5/3/17</a:t>
            </a:fld>
            <a:endParaRPr lang="en-US"/>
          </a:p>
        </p:txBody>
      </p:sp>
      <p:sp>
        <p:nvSpPr>
          <p:cNvPr id="5" name="Footer Placeholder 4"/>
          <p:cNvSpPr>
            <a:spLocks noGrp="1"/>
          </p:cNvSpPr>
          <p:nvPr>
            <p:ph type="ftr" sz="quarter" idx="11"/>
          </p:nvPr>
        </p:nvSpPr>
        <p:spPr/>
        <p:txBody>
          <a:bodyPr/>
          <a:lstStyle/>
          <a:p>
            <a:r>
              <a:rPr lang="en-US" smtClean="0"/>
              <a:t>Bak</a:t>
            </a:r>
            <a:endParaRPr lang="en-US"/>
          </a:p>
        </p:txBody>
      </p:sp>
      <p:sp>
        <p:nvSpPr>
          <p:cNvPr id="6" name="Slide Number Placeholder 5"/>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55237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B09AD-A75C-E142-A7AF-D0AFF4420560}" type="datetime1">
              <a:rPr lang="en-US" smtClean="0"/>
              <a:t>5/3/17</a:t>
            </a:fld>
            <a:endParaRPr lang="en-US"/>
          </a:p>
        </p:txBody>
      </p:sp>
      <p:sp>
        <p:nvSpPr>
          <p:cNvPr id="5" name="Footer Placeholder 4"/>
          <p:cNvSpPr>
            <a:spLocks noGrp="1"/>
          </p:cNvSpPr>
          <p:nvPr>
            <p:ph type="ftr" sz="quarter" idx="11"/>
          </p:nvPr>
        </p:nvSpPr>
        <p:spPr/>
        <p:txBody>
          <a:bodyPr/>
          <a:lstStyle/>
          <a:p>
            <a:r>
              <a:rPr lang="en-US" smtClean="0"/>
              <a:t>Bak</a:t>
            </a:r>
            <a:endParaRPr lang="en-US"/>
          </a:p>
        </p:txBody>
      </p:sp>
      <p:sp>
        <p:nvSpPr>
          <p:cNvPr id="6" name="Slide Number Placeholder 5"/>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20009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2AACA8-0A4B-2146-82A7-83A0EB092ACC}" type="datetime1">
              <a:rPr lang="en-US" smtClean="0"/>
              <a:t>5/3/17</a:t>
            </a:fld>
            <a:endParaRPr lang="en-US"/>
          </a:p>
        </p:txBody>
      </p:sp>
      <p:sp>
        <p:nvSpPr>
          <p:cNvPr id="5" name="Footer Placeholder 4"/>
          <p:cNvSpPr>
            <a:spLocks noGrp="1"/>
          </p:cNvSpPr>
          <p:nvPr>
            <p:ph type="ftr" sz="quarter" idx="11"/>
          </p:nvPr>
        </p:nvSpPr>
        <p:spPr/>
        <p:txBody>
          <a:bodyPr/>
          <a:lstStyle/>
          <a:p>
            <a:r>
              <a:rPr lang="en-US" smtClean="0"/>
              <a:t>Bak</a:t>
            </a:r>
            <a:endParaRPr lang="en-US"/>
          </a:p>
        </p:txBody>
      </p:sp>
      <p:sp>
        <p:nvSpPr>
          <p:cNvPr id="6" name="Slide Number Placeholder 5"/>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1727280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1B3E9-775A-A641-AF97-255084B6EA0D}" type="datetime1">
              <a:rPr lang="en-US" smtClean="0"/>
              <a:t>5/3/17</a:t>
            </a:fld>
            <a:endParaRPr lang="en-US"/>
          </a:p>
        </p:txBody>
      </p:sp>
      <p:sp>
        <p:nvSpPr>
          <p:cNvPr id="5" name="Footer Placeholder 4"/>
          <p:cNvSpPr>
            <a:spLocks noGrp="1"/>
          </p:cNvSpPr>
          <p:nvPr>
            <p:ph type="ftr" sz="quarter" idx="11"/>
          </p:nvPr>
        </p:nvSpPr>
        <p:spPr/>
        <p:txBody>
          <a:bodyPr/>
          <a:lstStyle/>
          <a:p>
            <a:r>
              <a:rPr lang="en-US" smtClean="0"/>
              <a:t>Bak</a:t>
            </a:r>
            <a:endParaRPr lang="en-US"/>
          </a:p>
        </p:txBody>
      </p:sp>
      <p:sp>
        <p:nvSpPr>
          <p:cNvPr id="6" name="Slide Number Placeholder 5"/>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118091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89F8F9-F706-F443-AB1E-28156D01E773}" type="datetime1">
              <a:rPr lang="en-US" smtClean="0"/>
              <a:t>5/3/17</a:t>
            </a:fld>
            <a:endParaRPr lang="en-US"/>
          </a:p>
        </p:txBody>
      </p:sp>
      <p:sp>
        <p:nvSpPr>
          <p:cNvPr id="6" name="Footer Placeholder 5"/>
          <p:cNvSpPr>
            <a:spLocks noGrp="1"/>
          </p:cNvSpPr>
          <p:nvPr>
            <p:ph type="ftr" sz="quarter" idx="11"/>
          </p:nvPr>
        </p:nvSpPr>
        <p:spPr/>
        <p:txBody>
          <a:bodyPr/>
          <a:lstStyle/>
          <a:p>
            <a:r>
              <a:rPr lang="en-US" smtClean="0"/>
              <a:t>Bak</a:t>
            </a:r>
            <a:endParaRPr lang="en-US"/>
          </a:p>
        </p:txBody>
      </p:sp>
      <p:sp>
        <p:nvSpPr>
          <p:cNvPr id="7" name="Slide Number Placeholder 6"/>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67074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2FFBCD-2A02-734E-8112-31C468958215}" type="datetime1">
              <a:rPr lang="en-US" smtClean="0"/>
              <a:t>5/3/17</a:t>
            </a:fld>
            <a:endParaRPr lang="en-US"/>
          </a:p>
        </p:txBody>
      </p:sp>
      <p:sp>
        <p:nvSpPr>
          <p:cNvPr id="8" name="Footer Placeholder 7"/>
          <p:cNvSpPr>
            <a:spLocks noGrp="1"/>
          </p:cNvSpPr>
          <p:nvPr>
            <p:ph type="ftr" sz="quarter" idx="11"/>
          </p:nvPr>
        </p:nvSpPr>
        <p:spPr/>
        <p:txBody>
          <a:bodyPr/>
          <a:lstStyle/>
          <a:p>
            <a:r>
              <a:rPr lang="en-US" smtClean="0"/>
              <a:t>Bak</a:t>
            </a:r>
            <a:endParaRPr lang="en-US"/>
          </a:p>
        </p:txBody>
      </p:sp>
      <p:sp>
        <p:nvSpPr>
          <p:cNvPr id="9" name="Slide Number Placeholder 8"/>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102524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FD865-74E1-534B-81CE-91945A934DB4}" type="datetime1">
              <a:rPr lang="en-US" smtClean="0"/>
              <a:t>5/3/17</a:t>
            </a:fld>
            <a:endParaRPr lang="en-US"/>
          </a:p>
        </p:txBody>
      </p:sp>
      <p:sp>
        <p:nvSpPr>
          <p:cNvPr id="4" name="Footer Placeholder 3"/>
          <p:cNvSpPr>
            <a:spLocks noGrp="1"/>
          </p:cNvSpPr>
          <p:nvPr>
            <p:ph type="ftr" sz="quarter" idx="11"/>
          </p:nvPr>
        </p:nvSpPr>
        <p:spPr/>
        <p:txBody>
          <a:bodyPr/>
          <a:lstStyle/>
          <a:p>
            <a:r>
              <a:rPr lang="en-US" smtClean="0"/>
              <a:t>Bak</a:t>
            </a:r>
            <a:endParaRPr lang="en-US"/>
          </a:p>
        </p:txBody>
      </p:sp>
      <p:sp>
        <p:nvSpPr>
          <p:cNvPr id="5" name="Slide Number Placeholder 4"/>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209267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C8FB7-BB24-2B4B-9732-CA21337273EB}" type="datetime1">
              <a:rPr lang="en-US" smtClean="0"/>
              <a:t>5/3/17</a:t>
            </a:fld>
            <a:endParaRPr lang="en-US"/>
          </a:p>
        </p:txBody>
      </p:sp>
      <p:sp>
        <p:nvSpPr>
          <p:cNvPr id="3" name="Footer Placeholder 2"/>
          <p:cNvSpPr>
            <a:spLocks noGrp="1"/>
          </p:cNvSpPr>
          <p:nvPr>
            <p:ph type="ftr" sz="quarter" idx="11"/>
          </p:nvPr>
        </p:nvSpPr>
        <p:spPr/>
        <p:txBody>
          <a:bodyPr/>
          <a:lstStyle/>
          <a:p>
            <a:r>
              <a:rPr lang="en-US" smtClean="0"/>
              <a:t>Bak</a:t>
            </a:r>
            <a:endParaRPr lang="en-US"/>
          </a:p>
        </p:txBody>
      </p:sp>
      <p:sp>
        <p:nvSpPr>
          <p:cNvPr id="4" name="Slide Number Placeholder 3"/>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12901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9A491-C738-D941-A2E8-FD542405D357}" type="datetime1">
              <a:rPr lang="en-US" smtClean="0"/>
              <a:t>5/3/17</a:t>
            </a:fld>
            <a:endParaRPr lang="en-US"/>
          </a:p>
        </p:txBody>
      </p:sp>
      <p:sp>
        <p:nvSpPr>
          <p:cNvPr id="6" name="Footer Placeholder 5"/>
          <p:cNvSpPr>
            <a:spLocks noGrp="1"/>
          </p:cNvSpPr>
          <p:nvPr>
            <p:ph type="ftr" sz="quarter" idx="11"/>
          </p:nvPr>
        </p:nvSpPr>
        <p:spPr/>
        <p:txBody>
          <a:bodyPr/>
          <a:lstStyle/>
          <a:p>
            <a:r>
              <a:rPr lang="en-US" smtClean="0"/>
              <a:t>Bak</a:t>
            </a:r>
            <a:endParaRPr lang="en-US"/>
          </a:p>
        </p:txBody>
      </p:sp>
      <p:sp>
        <p:nvSpPr>
          <p:cNvPr id="7" name="Slide Number Placeholder 6"/>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157892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FBF12-488D-7446-BBB1-2AEC833521D9}" type="datetime1">
              <a:rPr lang="en-US" smtClean="0"/>
              <a:t>5/3/17</a:t>
            </a:fld>
            <a:endParaRPr lang="en-US"/>
          </a:p>
        </p:txBody>
      </p:sp>
      <p:sp>
        <p:nvSpPr>
          <p:cNvPr id="6" name="Footer Placeholder 5"/>
          <p:cNvSpPr>
            <a:spLocks noGrp="1"/>
          </p:cNvSpPr>
          <p:nvPr>
            <p:ph type="ftr" sz="quarter" idx="11"/>
          </p:nvPr>
        </p:nvSpPr>
        <p:spPr/>
        <p:txBody>
          <a:bodyPr/>
          <a:lstStyle/>
          <a:p>
            <a:r>
              <a:rPr lang="en-US" smtClean="0"/>
              <a:t>Bak</a:t>
            </a:r>
            <a:endParaRPr lang="en-US"/>
          </a:p>
        </p:txBody>
      </p:sp>
      <p:sp>
        <p:nvSpPr>
          <p:cNvPr id="7" name="Slide Number Placeholder 6"/>
          <p:cNvSpPr>
            <a:spLocks noGrp="1"/>
          </p:cNvSpPr>
          <p:nvPr>
            <p:ph type="sldNum" sz="quarter" idx="12"/>
          </p:nvPr>
        </p:nvSpPr>
        <p:spPr/>
        <p:txBody>
          <a:bodyPr/>
          <a:lstStyle/>
          <a:p>
            <a:fld id="{32513618-28C1-5944-905C-F796E352AEDD}" type="slidenum">
              <a:rPr lang="en-US" smtClean="0"/>
              <a:t>‹#›</a:t>
            </a:fld>
            <a:endParaRPr lang="en-US"/>
          </a:p>
        </p:txBody>
      </p:sp>
    </p:spTree>
    <p:extLst>
      <p:ext uri="{BB962C8B-B14F-4D97-AF65-F5344CB8AC3E}">
        <p14:creationId xmlns:p14="http://schemas.microsoft.com/office/powerpoint/2010/main" val="6089997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1425C-4405-BB45-AAC1-79227697664A}" type="datetime1">
              <a:rPr lang="en-US" smtClean="0"/>
              <a:t>5/3/17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Bak</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13618-28C1-5944-905C-F796E352AEDD}" type="slidenum">
              <a:rPr lang="en-US" smtClean="0"/>
              <a:t>‹#›</a:t>
            </a:fld>
            <a:endParaRPr lang="en-US"/>
          </a:p>
        </p:txBody>
      </p:sp>
    </p:spTree>
    <p:extLst>
      <p:ext uri="{BB962C8B-B14F-4D97-AF65-F5344CB8AC3E}">
        <p14:creationId xmlns:p14="http://schemas.microsoft.com/office/powerpoint/2010/main" val="147322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5" Type="http://schemas.openxmlformats.org/officeDocument/2006/relationships/image" Target="../media/image32.emf"/><Relationship Id="rId6"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6" Type="http://schemas.openxmlformats.org/officeDocument/2006/relationships/image" Target="../media/image38.emf"/><Relationship Id="rId7" Type="http://schemas.openxmlformats.org/officeDocument/2006/relationships/image" Target="../media/image39.emf"/><Relationship Id="rId1" Type="http://schemas.openxmlformats.org/officeDocument/2006/relationships/slideLayout" Target="../slideLayouts/slideLayout2.xml"/><Relationship Id="rId2" Type="http://schemas.openxmlformats.org/officeDocument/2006/relationships/image" Target="../media/image3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image" Target="../media/image4.emf"/><Relationship Id="rId7"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 Id="rId3"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7"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000" y="935892"/>
            <a:ext cx="11086171" cy="5554893"/>
          </a:xfrm>
        </p:spPr>
        <p:txBody>
          <a:bodyPr>
            <a:normAutofit fontScale="85000" lnSpcReduction="20000"/>
          </a:bodyPr>
          <a:lstStyle/>
          <a:p>
            <a:pPr marL="0" indent="0" algn="just">
              <a:lnSpc>
                <a:spcPct val="160000"/>
              </a:lnSpc>
              <a:buNone/>
            </a:pPr>
            <a:r>
              <a:rPr lang="en-US" sz="3100" dirty="0" smtClean="0">
                <a:latin typeface="Times New Roman" charset="0"/>
                <a:ea typeface="Times New Roman" charset="0"/>
                <a:cs typeface="Times New Roman" charset="0"/>
              </a:rPr>
              <a:t>	</a:t>
            </a:r>
            <a:r>
              <a:rPr lang="en-US" sz="3200" dirty="0" smtClean="0">
                <a:latin typeface="Times New Roman" charset="0"/>
                <a:ea typeface="Times New Roman" charset="0"/>
                <a:cs typeface="Times New Roman" charset="0"/>
              </a:rPr>
              <a:t>When the market is volatile, like during the financial crisis of 2007-2008, the Black-Scholes model, which has a constant volatility, is not good enough. Thus, We </a:t>
            </a:r>
            <a:r>
              <a:rPr lang="en-US" sz="3200" dirty="0">
                <a:latin typeface="Times New Roman" charset="0"/>
                <a:ea typeface="Times New Roman" charset="0"/>
                <a:cs typeface="Times New Roman" charset="0"/>
              </a:rPr>
              <a:t>introduce Poisson Scale Mixture (PSM) distribution and develop a process based on this distribution. Option pricing model under the process is developed to incorporate the asymmetry of information and the corresponding implied volatility surface is numerically investigated. This model provides a good fit to observed option prices. To demonstrate the advantage of the new process, we conduct empirical studies to compare its performance to other processes that have been used in the literature. </a:t>
            </a:r>
          </a:p>
          <a:p>
            <a:endParaRPr lang="en-US" dirty="0"/>
          </a:p>
        </p:txBody>
      </p:sp>
    </p:spTree>
    <p:extLst>
      <p:ext uri="{BB962C8B-B14F-4D97-AF65-F5344CB8AC3E}">
        <p14:creationId xmlns:p14="http://schemas.microsoft.com/office/powerpoint/2010/main" val="716414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822"/>
            <a:ext cx="10515600" cy="1325563"/>
          </a:xfrm>
        </p:spPr>
        <p:txBody>
          <a:bodyPr>
            <a:normAutofit/>
          </a:bodyPr>
          <a:lstStyle/>
          <a:p>
            <a:pPr algn="ctr"/>
            <a:r>
              <a:rPr lang="en-US" sz="4200" dirty="0" smtClean="0">
                <a:latin typeface="Arial Rounded MT Bold" charset="0"/>
                <a:ea typeface="Arial Rounded MT Bold" charset="0"/>
                <a:cs typeface="Arial Rounded MT Bold" charset="0"/>
              </a:rPr>
              <a:t>European option</a:t>
            </a:r>
            <a:endParaRPr lang="en-US" sz="4200" dirty="0">
              <a:latin typeface="Arial Rounded MT Bold" charset="0"/>
              <a:ea typeface="Arial Rounded MT Bold" charset="0"/>
              <a:cs typeface="Arial Rounded MT Bold" charset="0"/>
            </a:endParaRPr>
          </a:p>
        </p:txBody>
      </p:sp>
      <p:sp>
        <p:nvSpPr>
          <p:cNvPr id="3" name="Content Placeholder 2"/>
          <p:cNvSpPr>
            <a:spLocks noGrp="1"/>
          </p:cNvSpPr>
          <p:nvPr>
            <p:ph idx="1"/>
          </p:nvPr>
        </p:nvSpPr>
        <p:spPr>
          <a:xfrm>
            <a:off x="496607" y="858060"/>
            <a:ext cx="11353239" cy="1997434"/>
          </a:xfrm>
        </p:spPr>
        <p:txBody>
          <a:bodyPr>
            <a:noAutofit/>
          </a:bodyPr>
          <a:lstStyle/>
          <a:p>
            <a:pPr marL="0" indent="0">
              <a:lnSpc>
                <a:spcPct val="150000"/>
              </a:lnSpc>
              <a:buNone/>
            </a:pPr>
            <a:r>
              <a:rPr lang="en-US" sz="2200" dirty="0">
                <a:latin typeface="Times New Roman" charset="0"/>
                <a:ea typeface="Times New Roman" charset="0"/>
                <a:cs typeface="Times New Roman" charset="0"/>
              </a:rPr>
              <a:t>European options are contracts that give the owner the </a:t>
            </a:r>
            <a:r>
              <a:rPr lang="en-US" sz="2200" dirty="0" smtClean="0">
                <a:latin typeface="Times New Roman" charset="0"/>
                <a:ea typeface="Times New Roman" charset="0"/>
                <a:cs typeface="Times New Roman" charset="0"/>
              </a:rPr>
              <a:t>right to </a:t>
            </a:r>
            <a:r>
              <a:rPr lang="en-US" sz="2200" dirty="0">
                <a:latin typeface="Times New Roman" charset="0"/>
                <a:ea typeface="Times New Roman" charset="0"/>
                <a:cs typeface="Times New Roman" charset="0"/>
              </a:rPr>
              <a:t>buy or sell the underlying security at a specific price, known as the strike price, on the option's expiration date. A European call option gives the owner the right to purchase the underlying security, while a European put option gives the owner the right to sell the underlying security</a:t>
            </a:r>
            <a:r>
              <a:rPr lang="en-US" sz="2200" dirty="0" smtClean="0">
                <a:latin typeface="Times New Roman" charset="0"/>
                <a:ea typeface="Times New Roman" charset="0"/>
                <a:cs typeface="Times New Roman" charset="0"/>
              </a:rPr>
              <a:t>.</a:t>
            </a:r>
            <a:endParaRPr lang="en-US" sz="2200" dirty="0">
              <a:latin typeface="Times New Roman" charset="0"/>
              <a:ea typeface="Times New Roman" charset="0"/>
              <a:cs typeface="Times New Roman"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07" y="3149086"/>
            <a:ext cx="5140227" cy="357020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199" y="3167071"/>
            <a:ext cx="4999989" cy="3488076"/>
          </a:xfrm>
          <a:prstGeom prst="rect">
            <a:avLst/>
          </a:prstGeom>
        </p:spPr>
      </p:pic>
      <p:sp>
        <p:nvSpPr>
          <p:cNvPr id="14" name="TextBox 13"/>
          <p:cNvSpPr txBox="1"/>
          <p:nvPr/>
        </p:nvSpPr>
        <p:spPr>
          <a:xfrm>
            <a:off x="835620" y="2997796"/>
            <a:ext cx="1160061" cy="369332"/>
          </a:xfrm>
          <a:prstGeom prst="rect">
            <a:avLst/>
          </a:prstGeom>
          <a:noFill/>
        </p:spPr>
        <p:txBody>
          <a:bodyPr wrap="none" rtlCol="0">
            <a:spAutoFit/>
          </a:bodyPr>
          <a:lstStyle/>
          <a:p>
            <a:r>
              <a:rPr lang="en-US" dirty="0" smtClean="0"/>
              <a:t>Call Payoff</a:t>
            </a:r>
            <a:endParaRPr lang="en-US" dirty="0"/>
          </a:p>
        </p:txBody>
      </p:sp>
      <p:sp>
        <p:nvSpPr>
          <p:cNvPr id="15" name="TextBox 14"/>
          <p:cNvSpPr txBox="1"/>
          <p:nvPr/>
        </p:nvSpPr>
        <p:spPr>
          <a:xfrm>
            <a:off x="6791241" y="2917733"/>
            <a:ext cx="1137619" cy="369332"/>
          </a:xfrm>
          <a:prstGeom prst="rect">
            <a:avLst/>
          </a:prstGeom>
          <a:noFill/>
        </p:spPr>
        <p:txBody>
          <a:bodyPr wrap="none" rtlCol="0">
            <a:spAutoFit/>
          </a:bodyPr>
          <a:lstStyle/>
          <a:p>
            <a:r>
              <a:rPr lang="en-US" dirty="0" smtClean="0"/>
              <a:t>Put Payoff</a:t>
            </a:r>
            <a:endParaRPr lang="en-US" dirty="0"/>
          </a:p>
        </p:txBody>
      </p:sp>
      <p:sp>
        <p:nvSpPr>
          <p:cNvPr id="16" name="TextBox 15"/>
          <p:cNvSpPr txBox="1"/>
          <p:nvPr/>
        </p:nvSpPr>
        <p:spPr>
          <a:xfrm>
            <a:off x="2566102" y="6449551"/>
            <a:ext cx="1001236" cy="307777"/>
          </a:xfrm>
          <a:prstGeom prst="rect">
            <a:avLst/>
          </a:prstGeom>
          <a:noFill/>
        </p:spPr>
        <p:txBody>
          <a:bodyPr wrap="none" rtlCol="0">
            <a:spAutoFit/>
          </a:bodyPr>
          <a:lstStyle/>
          <a:p>
            <a:r>
              <a:rPr lang="en-US" sz="1400" dirty="0" smtClean="0"/>
              <a:t>Strike price</a:t>
            </a:r>
            <a:endParaRPr lang="en-US" sz="1400" dirty="0"/>
          </a:p>
        </p:txBody>
      </p:sp>
      <p:sp>
        <p:nvSpPr>
          <p:cNvPr id="17" name="TextBox 16"/>
          <p:cNvSpPr txBox="1"/>
          <p:nvPr/>
        </p:nvSpPr>
        <p:spPr>
          <a:xfrm>
            <a:off x="8703880" y="6347370"/>
            <a:ext cx="1016625" cy="307777"/>
          </a:xfrm>
          <a:prstGeom prst="rect">
            <a:avLst/>
          </a:prstGeom>
          <a:noFill/>
        </p:spPr>
        <p:txBody>
          <a:bodyPr wrap="none" rtlCol="0">
            <a:spAutoFit/>
          </a:bodyPr>
          <a:lstStyle/>
          <a:p>
            <a:r>
              <a:rPr lang="en-US" sz="1400" dirty="0" smtClean="0">
                <a:latin typeface="Times New Roman" charset="0"/>
                <a:ea typeface="Times New Roman" charset="0"/>
                <a:cs typeface="Times New Roman" charset="0"/>
              </a:rPr>
              <a:t>Strike price</a:t>
            </a:r>
            <a:endParaRPr lang="en-US" sz="1400" dirty="0">
              <a:latin typeface="Times New Roman" charset="0"/>
              <a:ea typeface="Times New Roman" charset="0"/>
              <a:cs typeface="Times New Roman" charset="0"/>
            </a:endParaRPr>
          </a:p>
        </p:txBody>
      </p:sp>
      <p:sp>
        <p:nvSpPr>
          <p:cNvPr id="5" name="TextBox 4"/>
          <p:cNvSpPr txBox="1"/>
          <p:nvPr/>
        </p:nvSpPr>
        <p:spPr>
          <a:xfrm>
            <a:off x="4798091" y="6434163"/>
            <a:ext cx="1481496" cy="323165"/>
          </a:xfrm>
          <a:prstGeom prst="rect">
            <a:avLst/>
          </a:prstGeom>
          <a:noFill/>
        </p:spPr>
        <p:txBody>
          <a:bodyPr wrap="none" rtlCol="0">
            <a:spAutoFit/>
          </a:bodyPr>
          <a:lstStyle/>
          <a:p>
            <a:r>
              <a:rPr lang="en-US" sz="1500" dirty="0" smtClean="0">
                <a:latin typeface="Times New Roman" charset="0"/>
                <a:ea typeface="Times New Roman" charset="0"/>
                <a:cs typeface="Times New Roman" charset="0"/>
              </a:rPr>
              <a:t>Underlying asset</a:t>
            </a:r>
            <a:endParaRPr lang="en-US" sz="1500" dirty="0">
              <a:latin typeface="Times New Roman" charset="0"/>
              <a:ea typeface="Times New Roman" charset="0"/>
              <a:cs typeface="Times New Roman" charset="0"/>
            </a:endParaRPr>
          </a:p>
        </p:txBody>
      </p:sp>
      <p:sp>
        <p:nvSpPr>
          <p:cNvPr id="18" name="TextBox 17"/>
          <p:cNvSpPr txBox="1"/>
          <p:nvPr/>
        </p:nvSpPr>
        <p:spPr>
          <a:xfrm>
            <a:off x="10602801" y="6396121"/>
            <a:ext cx="1481496" cy="323165"/>
          </a:xfrm>
          <a:prstGeom prst="rect">
            <a:avLst/>
          </a:prstGeom>
          <a:noFill/>
        </p:spPr>
        <p:txBody>
          <a:bodyPr wrap="none" rtlCol="0">
            <a:spAutoFit/>
          </a:bodyPr>
          <a:lstStyle/>
          <a:p>
            <a:r>
              <a:rPr lang="en-US" sz="1500" dirty="0" smtClean="0">
                <a:latin typeface="Times New Roman" charset="0"/>
                <a:ea typeface="Times New Roman" charset="0"/>
                <a:cs typeface="Times New Roman" charset="0"/>
              </a:rPr>
              <a:t>Underlying asset</a:t>
            </a:r>
            <a:endParaRPr lang="en-US" sz="15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00858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88" y="0"/>
            <a:ext cx="10515600" cy="1325563"/>
          </a:xfrm>
        </p:spPr>
        <p:txBody>
          <a:bodyPr/>
          <a:lstStyle/>
          <a:p>
            <a:pPr algn="ctr"/>
            <a:r>
              <a:rPr lang="en-US" dirty="0" smtClean="0">
                <a:latin typeface="Arial Rounded MT Bold" charset="0"/>
                <a:ea typeface="Arial Rounded MT Bold" charset="0"/>
                <a:cs typeface="Arial Rounded MT Bold" charset="0"/>
              </a:rPr>
              <a:t>European Option Price Under PSM</a:t>
            </a:r>
            <a:endParaRPr lang="en-US" dirty="0">
              <a:latin typeface="Arial Rounded MT Bold" charset="0"/>
              <a:ea typeface="Arial Rounded MT Bold" charset="0"/>
              <a:cs typeface="Arial Rounded MT Bold" charset="0"/>
            </a:endParaRPr>
          </a:p>
        </p:txBody>
      </p:sp>
      <p:pic>
        <p:nvPicPr>
          <p:cNvPr id="5" name="Picture 4"/>
          <p:cNvPicPr>
            <a:picLocks noChangeAspect="1"/>
          </p:cNvPicPr>
          <p:nvPr/>
        </p:nvPicPr>
        <p:blipFill>
          <a:blip r:embed="rId2"/>
          <a:stretch>
            <a:fillRect/>
          </a:stretch>
        </p:blipFill>
        <p:spPr>
          <a:xfrm>
            <a:off x="634523" y="2584275"/>
            <a:ext cx="5351445" cy="686857"/>
          </a:xfrm>
          <a:prstGeom prst="rect">
            <a:avLst/>
          </a:prstGeom>
        </p:spPr>
      </p:pic>
      <p:pic>
        <p:nvPicPr>
          <p:cNvPr id="6" name="Picture 5"/>
          <p:cNvPicPr>
            <a:picLocks noChangeAspect="1"/>
          </p:cNvPicPr>
          <p:nvPr/>
        </p:nvPicPr>
        <p:blipFill>
          <a:blip r:embed="rId3"/>
          <a:stretch>
            <a:fillRect/>
          </a:stretch>
        </p:blipFill>
        <p:spPr>
          <a:xfrm>
            <a:off x="634523" y="3589385"/>
            <a:ext cx="10822337" cy="474144"/>
          </a:xfrm>
          <a:prstGeom prst="rect">
            <a:avLst/>
          </a:prstGeom>
        </p:spPr>
      </p:pic>
      <p:pic>
        <p:nvPicPr>
          <p:cNvPr id="8" name="Picture 7"/>
          <p:cNvPicPr>
            <a:picLocks noChangeAspect="1"/>
          </p:cNvPicPr>
          <p:nvPr/>
        </p:nvPicPr>
        <p:blipFill>
          <a:blip r:embed="rId4"/>
          <a:stretch>
            <a:fillRect/>
          </a:stretch>
        </p:blipFill>
        <p:spPr>
          <a:xfrm>
            <a:off x="634523" y="4474060"/>
            <a:ext cx="10653265" cy="464701"/>
          </a:xfrm>
          <a:prstGeom prst="rect">
            <a:avLst/>
          </a:prstGeom>
        </p:spPr>
      </p:pic>
      <p:pic>
        <p:nvPicPr>
          <p:cNvPr id="9" name="Picture 8"/>
          <p:cNvPicPr>
            <a:picLocks noChangeAspect="1"/>
          </p:cNvPicPr>
          <p:nvPr/>
        </p:nvPicPr>
        <p:blipFill>
          <a:blip r:embed="rId5"/>
          <a:stretch>
            <a:fillRect/>
          </a:stretch>
        </p:blipFill>
        <p:spPr>
          <a:xfrm>
            <a:off x="830108" y="5355708"/>
            <a:ext cx="4356100" cy="419100"/>
          </a:xfrm>
          <a:prstGeom prst="rect">
            <a:avLst/>
          </a:prstGeom>
        </p:spPr>
      </p:pic>
      <p:pic>
        <p:nvPicPr>
          <p:cNvPr id="3" name="Picture 2"/>
          <p:cNvPicPr>
            <a:picLocks noChangeAspect="1"/>
          </p:cNvPicPr>
          <p:nvPr/>
        </p:nvPicPr>
        <p:blipFill>
          <a:blip r:embed="rId6"/>
          <a:stretch>
            <a:fillRect/>
          </a:stretch>
        </p:blipFill>
        <p:spPr>
          <a:xfrm>
            <a:off x="634523" y="1784360"/>
            <a:ext cx="9255435" cy="509162"/>
          </a:xfrm>
          <a:prstGeom prst="rect">
            <a:avLst/>
          </a:prstGeom>
        </p:spPr>
      </p:pic>
    </p:spTree>
    <p:extLst>
      <p:ext uri="{BB962C8B-B14F-4D97-AF65-F5344CB8AC3E}">
        <p14:creationId xmlns:p14="http://schemas.microsoft.com/office/powerpoint/2010/main" val="571199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59917"/>
            <a:ext cx="10515600" cy="1325563"/>
          </a:xfrm>
        </p:spPr>
        <p:txBody>
          <a:bodyPr>
            <a:normAutofit/>
          </a:bodyPr>
          <a:lstStyle/>
          <a:p>
            <a:pPr algn="ctr"/>
            <a:r>
              <a:rPr lang="en-US" sz="4200" dirty="0" smtClean="0">
                <a:latin typeface="Arial Rounded MT Bold" charset="0"/>
                <a:ea typeface="Arial Rounded MT Bold" charset="0"/>
                <a:cs typeface="Arial Rounded MT Bold" charset="0"/>
              </a:rPr>
              <a:t>European Option </a:t>
            </a:r>
            <a:r>
              <a:rPr lang="en-US" sz="4200" dirty="0">
                <a:latin typeface="Arial Rounded MT Bold" charset="0"/>
                <a:ea typeface="Arial Rounded MT Bold" charset="0"/>
                <a:cs typeface="Arial Rounded MT Bold" charset="0"/>
              </a:rPr>
              <a:t>Price Under </a:t>
            </a:r>
            <a:r>
              <a:rPr lang="en-US" sz="4200" dirty="0" smtClean="0">
                <a:latin typeface="Arial Rounded MT Bold" charset="0"/>
                <a:ea typeface="Arial Rounded MT Bold" charset="0"/>
                <a:cs typeface="Arial Rounded MT Bold" charset="0"/>
              </a:rPr>
              <a:t>PSM (2)</a:t>
            </a:r>
            <a:endParaRPr lang="en-US" sz="4200" dirty="0">
              <a:latin typeface="Arial Rounded MT Bold" charset="0"/>
              <a:ea typeface="Arial Rounded MT Bold" charset="0"/>
              <a:cs typeface="Arial Rounded MT Bold" charset="0"/>
            </a:endParaRPr>
          </a:p>
        </p:txBody>
      </p:sp>
      <p:pic>
        <p:nvPicPr>
          <p:cNvPr id="8" name="Picture 7"/>
          <p:cNvPicPr>
            <a:picLocks noChangeAspect="1"/>
          </p:cNvPicPr>
          <p:nvPr/>
        </p:nvPicPr>
        <p:blipFill>
          <a:blip r:embed="rId2"/>
          <a:stretch>
            <a:fillRect/>
          </a:stretch>
        </p:blipFill>
        <p:spPr>
          <a:xfrm>
            <a:off x="220431" y="1674939"/>
            <a:ext cx="11626850" cy="398842"/>
          </a:xfrm>
          <a:prstGeom prst="rect">
            <a:avLst/>
          </a:prstGeom>
        </p:spPr>
      </p:pic>
      <p:pic>
        <p:nvPicPr>
          <p:cNvPr id="12" name="Picture 11"/>
          <p:cNvPicPr>
            <a:picLocks noChangeAspect="1"/>
          </p:cNvPicPr>
          <p:nvPr/>
        </p:nvPicPr>
        <p:blipFill>
          <a:blip r:embed="rId3"/>
          <a:stretch>
            <a:fillRect/>
          </a:stretch>
        </p:blipFill>
        <p:spPr>
          <a:xfrm>
            <a:off x="441157" y="2202136"/>
            <a:ext cx="10722477" cy="407022"/>
          </a:xfrm>
          <a:prstGeom prst="rect">
            <a:avLst/>
          </a:prstGeom>
        </p:spPr>
      </p:pic>
      <p:pic>
        <p:nvPicPr>
          <p:cNvPr id="13" name="Picture 12"/>
          <p:cNvPicPr>
            <a:picLocks noChangeAspect="1"/>
          </p:cNvPicPr>
          <p:nvPr/>
        </p:nvPicPr>
        <p:blipFill>
          <a:blip r:embed="rId4"/>
          <a:stretch>
            <a:fillRect/>
          </a:stretch>
        </p:blipFill>
        <p:spPr>
          <a:xfrm>
            <a:off x="441157" y="2737513"/>
            <a:ext cx="2692400" cy="431800"/>
          </a:xfrm>
          <a:prstGeom prst="rect">
            <a:avLst/>
          </a:prstGeom>
        </p:spPr>
      </p:pic>
      <p:pic>
        <p:nvPicPr>
          <p:cNvPr id="15" name="Picture 14"/>
          <p:cNvPicPr>
            <a:picLocks noChangeAspect="1"/>
          </p:cNvPicPr>
          <p:nvPr/>
        </p:nvPicPr>
        <p:blipFill>
          <a:blip r:embed="rId5"/>
          <a:stretch>
            <a:fillRect/>
          </a:stretch>
        </p:blipFill>
        <p:spPr>
          <a:xfrm>
            <a:off x="1155032" y="3522132"/>
            <a:ext cx="10530874" cy="871728"/>
          </a:xfrm>
          <a:prstGeom prst="rect">
            <a:avLst/>
          </a:prstGeom>
        </p:spPr>
      </p:pic>
      <p:pic>
        <p:nvPicPr>
          <p:cNvPr id="17" name="Picture 16"/>
          <p:cNvPicPr>
            <a:picLocks noChangeAspect="1"/>
          </p:cNvPicPr>
          <p:nvPr/>
        </p:nvPicPr>
        <p:blipFill>
          <a:blip r:embed="rId6"/>
          <a:stretch>
            <a:fillRect/>
          </a:stretch>
        </p:blipFill>
        <p:spPr>
          <a:xfrm>
            <a:off x="290095" y="4499355"/>
            <a:ext cx="736600" cy="330200"/>
          </a:xfrm>
          <a:prstGeom prst="rect">
            <a:avLst/>
          </a:prstGeom>
        </p:spPr>
      </p:pic>
      <p:pic>
        <p:nvPicPr>
          <p:cNvPr id="18" name="Picture 17"/>
          <p:cNvPicPr>
            <a:picLocks noChangeAspect="1"/>
          </p:cNvPicPr>
          <p:nvPr/>
        </p:nvPicPr>
        <p:blipFill>
          <a:blip r:embed="rId7"/>
          <a:stretch>
            <a:fillRect/>
          </a:stretch>
        </p:blipFill>
        <p:spPr>
          <a:xfrm>
            <a:off x="1140363" y="5070701"/>
            <a:ext cx="10706918" cy="871377"/>
          </a:xfrm>
          <a:prstGeom prst="rect">
            <a:avLst/>
          </a:prstGeom>
        </p:spPr>
      </p:pic>
    </p:spTree>
    <p:extLst>
      <p:ext uri="{BB962C8B-B14F-4D97-AF65-F5344CB8AC3E}">
        <p14:creationId xmlns:p14="http://schemas.microsoft.com/office/powerpoint/2010/main" val="1873354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147"/>
            <a:ext cx="10515600" cy="1123122"/>
          </a:xfrm>
        </p:spPr>
        <p:txBody>
          <a:bodyPr>
            <a:normAutofit/>
          </a:bodyPr>
          <a:lstStyle/>
          <a:p>
            <a:pPr algn="ctr"/>
            <a:r>
              <a:rPr lang="en-US" sz="4200" dirty="0" smtClean="0">
                <a:latin typeface="Arial Rounded MT Bold" charset="0"/>
                <a:ea typeface="Arial Rounded MT Bold" charset="0"/>
                <a:cs typeface="Arial Rounded MT Bold" charset="0"/>
              </a:rPr>
              <a:t>Data &amp; Algorithm</a:t>
            </a:r>
            <a:endParaRPr lang="en-US" sz="4200" dirty="0">
              <a:latin typeface="Arial Rounded MT Bold" charset="0"/>
              <a:ea typeface="Arial Rounded MT Bold" charset="0"/>
              <a:cs typeface="Arial Rounded MT Bold"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0404" y="1043087"/>
                <a:ext cx="10691191" cy="5260976"/>
              </a:xfrm>
            </p:spPr>
            <p:txBody>
              <a:bodyPr>
                <a:normAutofit/>
              </a:bodyPr>
              <a:lstStyle/>
              <a:p>
                <a:pPr>
                  <a:lnSpc>
                    <a:spcPct val="150000"/>
                  </a:lnSpc>
                </a:pPr>
                <a:r>
                  <a:rPr lang="en-US" sz="2600" dirty="0" smtClean="0">
                    <a:latin typeface="Times New Roman" charset="0"/>
                    <a:ea typeface="Times New Roman" charset="0"/>
                    <a:cs typeface="Times New Roman" charset="0"/>
                  </a:rPr>
                  <a:t>MATLAB is used for </a:t>
                </a:r>
                <a:r>
                  <a:rPr lang="en-US" sz="2600" dirty="0">
                    <a:latin typeface="Times New Roman" charset="0"/>
                    <a:ea typeface="Times New Roman" charset="0"/>
                    <a:cs typeface="Times New Roman" charset="0"/>
                  </a:rPr>
                  <a:t>the empirical </a:t>
                </a:r>
                <a:r>
                  <a:rPr lang="en-US" sz="2600" dirty="0" smtClean="0">
                    <a:latin typeface="Times New Roman" charset="0"/>
                    <a:ea typeface="Times New Roman" charset="0"/>
                    <a:cs typeface="Times New Roman" charset="0"/>
                  </a:rPr>
                  <a:t>application and Fast Fourier transform is used for computing the option price based on PSM.</a:t>
                </a:r>
              </a:p>
              <a:p>
                <a:pPr>
                  <a:lnSpc>
                    <a:spcPct val="150000"/>
                  </a:lnSpc>
                </a:pPr>
                <a:r>
                  <a:rPr lang="en-US" sz="2600" dirty="0" smtClean="0">
                    <a:latin typeface="Times New Roman" charset="0"/>
                    <a:ea typeface="Times New Roman" charset="0"/>
                    <a:cs typeface="Times New Roman" charset="0"/>
                  </a:rPr>
                  <a:t>The option data is obtained from </a:t>
                </a:r>
                <a:r>
                  <a:rPr lang="en-US" sz="2600" dirty="0" err="1" smtClean="0">
                    <a:latin typeface="Times New Roman" charset="0"/>
                    <a:ea typeface="Times New Roman" charset="0"/>
                    <a:cs typeface="Times New Roman" charset="0"/>
                  </a:rPr>
                  <a:t>OptionMetrics</a:t>
                </a:r>
                <a:r>
                  <a:rPr lang="en-US" sz="2600" dirty="0" smtClean="0">
                    <a:latin typeface="Times New Roman" charset="0"/>
                    <a:ea typeface="Times New Roman" charset="0"/>
                    <a:cs typeface="Times New Roman" charset="0"/>
                  </a:rPr>
                  <a:t> through Wharton Research Data Service (WRDS).</a:t>
                </a:r>
              </a:p>
              <a:p>
                <a:pPr>
                  <a:lnSpc>
                    <a:spcPct val="150000"/>
                  </a:lnSpc>
                </a:pPr>
                <a:r>
                  <a:rPr lang="en-US" sz="2600" dirty="0" smtClean="0">
                    <a:latin typeface="Times New Roman" charset="0"/>
                    <a:ea typeface="Times New Roman" charset="0"/>
                    <a:cs typeface="Times New Roman" charset="0"/>
                  </a:rPr>
                  <a:t>The option data is the option price on S&amp;P 500 from 09/16/2008 having the time to maturity (</a:t>
                </a:r>
                <a14:m>
                  <m:oMath xmlns:m="http://schemas.openxmlformats.org/officeDocument/2006/math">
                    <m:r>
                      <a:rPr lang="en-US" sz="2600" i="1" smtClean="0">
                        <a:latin typeface="Cambria Math" charset="0"/>
                        <a:ea typeface="Times New Roman" charset="0"/>
                        <a:cs typeface="Times New Roman" charset="0"/>
                      </a:rPr>
                      <m:t>𝜏</m:t>
                    </m:r>
                    <m:r>
                      <a:rPr lang="en-US" sz="2600" b="0" i="1" smtClean="0">
                        <a:latin typeface="Cambria Math" charset="0"/>
                        <a:ea typeface="Times New Roman" charset="0"/>
                        <a:cs typeface="Times New Roman" charset="0"/>
                      </a:rPr>
                      <m:t>),</m:t>
                    </m:r>
                  </m:oMath>
                </a14:m>
                <a:r>
                  <a:rPr lang="en-US" sz="2600" dirty="0" smtClean="0">
                    <a:latin typeface="Times New Roman" charset="0"/>
                    <a:ea typeface="Times New Roman" charset="0"/>
                    <a:cs typeface="Times New Roman" charset="0"/>
                  </a:rPr>
                  <a:t> 20-35 days.</a:t>
                </a:r>
                <a:r>
                  <a:rPr lang="en-US" sz="2600" dirty="0">
                    <a:latin typeface="Times New Roman" charset="0"/>
                    <a:ea typeface="Times New Roman" charset="0"/>
                    <a:cs typeface="Times New Roman" charset="0"/>
                  </a:rPr>
                  <a:t> </a:t>
                </a:r>
                <a:r>
                  <a:rPr lang="en-US" sz="2600" dirty="0" smtClean="0">
                    <a:latin typeface="Times New Roman" charset="0"/>
                    <a:ea typeface="Times New Roman" charset="0"/>
                    <a:cs typeface="Times New Roman" charset="0"/>
                  </a:rPr>
                  <a:t>On the day, the initial price (</a:t>
                </a:r>
                <a14:m>
                  <m:oMath xmlns:m="http://schemas.openxmlformats.org/officeDocument/2006/math">
                    <m:sSub>
                      <m:sSubPr>
                        <m:ctrlPr>
                          <a:rPr lang="en-US" sz="2600" i="1" smtClean="0">
                            <a:latin typeface="Cambria Math" charset="0"/>
                            <a:ea typeface="Times New Roman" charset="0"/>
                            <a:cs typeface="Times New Roman" charset="0"/>
                          </a:rPr>
                        </m:ctrlPr>
                      </m:sSubPr>
                      <m:e>
                        <m:r>
                          <a:rPr lang="en-US" sz="2600" b="0" i="1" smtClean="0">
                            <a:latin typeface="Cambria Math" charset="0"/>
                            <a:ea typeface="Times New Roman" charset="0"/>
                            <a:cs typeface="Times New Roman" charset="0"/>
                          </a:rPr>
                          <m:t>𝑆</m:t>
                        </m:r>
                      </m:e>
                      <m:sub>
                        <m:r>
                          <a:rPr lang="en-US" sz="2600" b="0" i="1" smtClean="0">
                            <a:latin typeface="Cambria Math" charset="0"/>
                            <a:ea typeface="Times New Roman" charset="0"/>
                            <a:cs typeface="Times New Roman" charset="0"/>
                          </a:rPr>
                          <m:t>0</m:t>
                        </m:r>
                      </m:sub>
                    </m:sSub>
                  </m:oMath>
                </a14:m>
                <a:r>
                  <a:rPr lang="en-US" sz="2600" dirty="0" smtClean="0">
                    <a:latin typeface="Times New Roman" charset="0"/>
                    <a:ea typeface="Times New Roman" charset="0"/>
                    <a:cs typeface="Times New Roman" charset="0"/>
                  </a:rPr>
                  <a:t>) was $</a:t>
                </a:r>
                <a:r>
                  <a:rPr lang="cs-CZ" sz="2600" dirty="0" smtClean="0">
                    <a:latin typeface="Times New Roman" charset="0"/>
                    <a:ea typeface="Times New Roman" charset="0"/>
                    <a:cs typeface="Times New Roman" charset="0"/>
                  </a:rPr>
                  <a:t>1213.6 and risk free </a:t>
                </a:r>
                <a:r>
                  <a:rPr lang="cs-CZ" sz="2600" dirty="0" err="1" smtClean="0">
                    <a:latin typeface="Times New Roman" charset="0"/>
                    <a:ea typeface="Times New Roman" charset="0"/>
                    <a:cs typeface="Times New Roman" charset="0"/>
                  </a:rPr>
                  <a:t>rate</a:t>
                </a:r>
                <a:r>
                  <a:rPr lang="cs-CZ" sz="2600" dirty="0" smtClean="0">
                    <a:latin typeface="Times New Roman" charset="0"/>
                    <a:ea typeface="Times New Roman" charset="0"/>
                    <a:cs typeface="Times New Roman" charset="0"/>
                  </a:rPr>
                  <a:t> (</a:t>
                </a:r>
                <a:r>
                  <a:rPr lang="cs-CZ" sz="2600" i="1" dirty="0" err="1" smtClean="0">
                    <a:latin typeface="Times New Roman" charset="0"/>
                    <a:ea typeface="Times New Roman" charset="0"/>
                    <a:cs typeface="Times New Roman" charset="0"/>
                  </a:rPr>
                  <a:t>r</a:t>
                </a:r>
                <a:r>
                  <a:rPr lang="cs-CZ" sz="2600" dirty="0" smtClean="0">
                    <a:latin typeface="Times New Roman" charset="0"/>
                    <a:ea typeface="Times New Roman" charset="0"/>
                    <a:cs typeface="Times New Roman" charset="0"/>
                  </a:rPr>
                  <a:t>) </a:t>
                </a:r>
                <a:r>
                  <a:rPr lang="cs-CZ" sz="2600" dirty="0" err="1" smtClean="0">
                    <a:latin typeface="Times New Roman" charset="0"/>
                    <a:ea typeface="Times New Roman" charset="0"/>
                    <a:cs typeface="Times New Roman" charset="0"/>
                  </a:rPr>
                  <a:t>was</a:t>
                </a:r>
                <a:r>
                  <a:rPr lang="cs-CZ" sz="2600" dirty="0" smtClean="0">
                    <a:latin typeface="Times New Roman" charset="0"/>
                    <a:ea typeface="Times New Roman" charset="0"/>
                    <a:cs typeface="Times New Roman" charset="0"/>
                  </a:rPr>
                  <a:t> 0.86.</a:t>
                </a:r>
                <a:endParaRPr lang="en-US" sz="2600"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0404" y="1043087"/>
                <a:ext cx="10691191" cy="5260976"/>
              </a:xfrm>
              <a:blipFill rotWithShape="0">
                <a:blip r:embed="rId2"/>
                <a:stretch>
                  <a:fillRect l="-855" r="-57"/>
                </a:stretch>
              </a:blipFill>
            </p:spPr>
            <p:txBody>
              <a:bodyPr/>
              <a:lstStyle/>
              <a:p>
                <a:r>
                  <a:rPr lang="en-US">
                    <a:noFill/>
                  </a:rPr>
                  <a:t> </a:t>
                </a:r>
              </a:p>
            </p:txBody>
          </p:sp>
        </mc:Fallback>
      </mc:AlternateContent>
    </p:spTree>
    <p:extLst>
      <p:ext uri="{BB962C8B-B14F-4D97-AF65-F5344CB8AC3E}">
        <p14:creationId xmlns:p14="http://schemas.microsoft.com/office/powerpoint/2010/main" val="1249139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225" y="0"/>
            <a:ext cx="4993550" cy="1088020"/>
          </a:xfrm>
          <a:solidFill>
            <a:schemeClr val="accent1">
              <a:alpha val="34000"/>
            </a:schemeClr>
          </a:solidFill>
        </p:spPr>
        <p:txBody>
          <a:bodyPr>
            <a:normAutofit/>
          </a:bodyPr>
          <a:lstStyle/>
          <a:p>
            <a:pPr algn="ctr"/>
            <a:r>
              <a:rPr lang="en-US" sz="6500" dirty="0" smtClean="0">
                <a:latin typeface="Arial Rounded MT Bold" charset="0"/>
                <a:ea typeface="Arial Rounded MT Bold" charset="0"/>
                <a:cs typeface="Arial Rounded MT Bold" charset="0"/>
              </a:rPr>
              <a:t>RESULTS</a:t>
            </a:r>
            <a:endParaRPr lang="en-US" sz="6500" dirty="0">
              <a:latin typeface="Arial Rounded MT Bold" charset="0"/>
              <a:ea typeface="Arial Rounded MT Bold" charset="0"/>
              <a:cs typeface="Arial Rounded MT Bold"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64649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955" y="-8021"/>
            <a:ext cx="10702090" cy="1138989"/>
          </a:xfrm>
        </p:spPr>
        <p:txBody>
          <a:bodyPr>
            <a:normAutofit/>
          </a:bodyPr>
          <a:lstStyle/>
          <a:p>
            <a:pPr algn="ctr"/>
            <a:r>
              <a:rPr lang="en-US" sz="4000" dirty="0" smtClean="0">
                <a:latin typeface="Arial Rounded MT Bold" charset="0"/>
                <a:ea typeface="Arial Rounded MT Bold" charset="0"/>
                <a:cs typeface="Arial Rounded MT Bold" charset="0"/>
              </a:rPr>
              <a:t>PDF of Standard Normal &amp; Standard PSM</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2087" y="1224710"/>
            <a:ext cx="5934502" cy="486110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0717"/>
            <a:ext cx="6322087" cy="5189096"/>
          </a:xfrm>
          <a:prstGeom prst="rect">
            <a:avLst/>
          </a:prstGeom>
        </p:spPr>
      </p:pic>
    </p:spTree>
    <p:extLst>
      <p:ext uri="{BB962C8B-B14F-4D97-AF65-F5344CB8AC3E}">
        <p14:creationId xmlns:p14="http://schemas.microsoft.com/office/powerpoint/2010/main" val="335076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004" y="-138186"/>
            <a:ext cx="10515600" cy="1325563"/>
          </a:xfrm>
        </p:spPr>
        <p:txBody>
          <a:bodyPr>
            <a:normAutofit/>
          </a:bodyPr>
          <a:lstStyle/>
          <a:p>
            <a:pPr algn="ctr"/>
            <a:r>
              <a:rPr lang="en-US" sz="4200" dirty="0" smtClean="0">
                <a:latin typeface="Arial Rounded MT Bold" charset="0"/>
                <a:ea typeface="Arial Rounded MT Bold" charset="0"/>
                <a:cs typeface="Arial Rounded MT Bold" charset="0"/>
              </a:rPr>
              <a:t>European </a:t>
            </a:r>
            <a:r>
              <a:rPr lang="en-US" sz="4200" smtClean="0">
                <a:latin typeface="Arial Rounded MT Bold" charset="0"/>
                <a:ea typeface="Arial Rounded MT Bold" charset="0"/>
                <a:cs typeface="Arial Rounded MT Bold" charset="0"/>
              </a:rPr>
              <a:t>Option Price</a:t>
            </a:r>
            <a:endParaRPr lang="en-US" sz="4200" dirty="0">
              <a:latin typeface="Arial Rounded MT Bold" charset="0"/>
              <a:ea typeface="Arial Rounded MT Bold" charset="0"/>
              <a:cs typeface="Arial Rounded MT Bold"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7023"/>
            <a:ext cx="6155804" cy="49582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803" y="1367023"/>
            <a:ext cx="6058759" cy="4958220"/>
          </a:xfrm>
          <a:prstGeom prst="rect">
            <a:avLst/>
          </a:prstGeom>
        </p:spPr>
      </p:pic>
    </p:spTree>
    <p:extLst>
      <p:ext uri="{BB962C8B-B14F-4D97-AF65-F5344CB8AC3E}">
        <p14:creationId xmlns:p14="http://schemas.microsoft.com/office/powerpoint/2010/main" val="1429245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242" y="-96253"/>
            <a:ext cx="10515600" cy="1325563"/>
          </a:xfrm>
        </p:spPr>
        <p:txBody>
          <a:bodyPr>
            <a:normAutofit/>
          </a:bodyPr>
          <a:lstStyle/>
          <a:p>
            <a:pPr algn="ctr"/>
            <a:r>
              <a:rPr lang="en-US" sz="4200" smtClean="0">
                <a:latin typeface="Arial Rounded MT Bold" charset="0"/>
                <a:ea typeface="Arial Rounded MT Bold" charset="0"/>
                <a:cs typeface="Arial Rounded MT Bold" charset="0"/>
              </a:rPr>
              <a:t>Implied Volatility</a:t>
            </a:r>
            <a:endParaRPr lang="en-US" sz="4200" dirty="0">
              <a:latin typeface="Arial Rounded MT Bold" charset="0"/>
              <a:ea typeface="Arial Rounded MT Bold" charset="0"/>
              <a:cs typeface="Arial Rounded MT Bold"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1908"/>
            <a:ext cx="6112042" cy="4864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029" y="1383625"/>
            <a:ext cx="5801449" cy="4740666"/>
          </a:xfrm>
          <a:prstGeom prst="rect">
            <a:avLst/>
          </a:prstGeom>
        </p:spPr>
      </p:pic>
    </p:spTree>
    <p:extLst>
      <p:ext uri="{BB962C8B-B14F-4D97-AF65-F5344CB8AC3E}">
        <p14:creationId xmlns:p14="http://schemas.microsoft.com/office/powerpoint/2010/main" val="1415729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666" y="-107295"/>
            <a:ext cx="10515600" cy="1325563"/>
          </a:xfrm>
        </p:spPr>
        <p:txBody>
          <a:bodyPr>
            <a:normAutofit/>
          </a:bodyPr>
          <a:lstStyle/>
          <a:p>
            <a:pPr algn="ctr"/>
            <a:r>
              <a:rPr lang="en-US" sz="4200" dirty="0" smtClean="0">
                <a:latin typeface="Arial Rounded MT Bold" charset="0"/>
                <a:ea typeface="Arial Rounded MT Bold" charset="0"/>
                <a:cs typeface="Arial Rounded MT Bold" charset="0"/>
              </a:rPr>
              <a:t>Goodness of Fit</a:t>
            </a:r>
            <a:endParaRPr lang="en-US" sz="4200" dirty="0">
              <a:latin typeface="Arial Rounded MT Bold" charset="0"/>
              <a:ea typeface="Arial Rounded MT Bold" charset="0"/>
              <a:cs typeface="Arial Rounded MT Bold" charset="0"/>
            </a:endParaRPr>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767808402"/>
                  </p:ext>
                </p:extLst>
              </p:nvPr>
            </p:nvGraphicFramePr>
            <p:xfrm>
              <a:off x="731666" y="1610363"/>
              <a:ext cx="10853694" cy="1889844"/>
            </p:xfrm>
            <a:graphic>
              <a:graphicData uri="http://schemas.openxmlformats.org/drawingml/2006/table">
                <a:tbl>
                  <a:tblPr firstRow="1" bandRow="1">
                    <a:tableStyleId>{5940675A-B579-460E-94D1-54222C63F5DA}</a:tableStyleId>
                  </a:tblPr>
                  <a:tblGrid>
                    <a:gridCol w="1221423"/>
                    <a:gridCol w="2814219"/>
                    <a:gridCol w="1722268"/>
                    <a:gridCol w="1740023"/>
                    <a:gridCol w="1633491"/>
                    <a:gridCol w="1722270"/>
                  </a:tblGrid>
                  <a:tr h="605148">
                    <a:tc>
                      <a:txBody>
                        <a:bodyPr/>
                        <a:lstStyle/>
                        <a:p>
                          <a:pPr algn="ctr"/>
                          <a:r>
                            <a:rPr lang="en-US" sz="1900" dirty="0" smtClean="0">
                              <a:latin typeface="Times New Roman" charset="0"/>
                              <a:ea typeface="Times New Roman" charset="0"/>
                              <a:cs typeface="Times New Roman" charset="0"/>
                            </a:rPr>
                            <a:t>Model</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parameters</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APE</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AAE</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ARPE</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RMSE</a:t>
                          </a:r>
                          <a:endParaRPr lang="en-US" sz="1900" dirty="0">
                            <a:latin typeface="Times New Roman" charset="0"/>
                            <a:ea typeface="Times New Roman" charset="0"/>
                            <a:cs typeface="Times New Roman" charset="0"/>
                          </a:endParaRPr>
                        </a:p>
                      </a:txBody>
                      <a:tcPr/>
                    </a:tc>
                  </a:tr>
                  <a:tr h="556727">
                    <a:tc>
                      <a:txBody>
                        <a:bodyPr/>
                        <a:lstStyle/>
                        <a:p>
                          <a:pPr algn="ctr"/>
                          <a:r>
                            <a:rPr lang="en-US" sz="1900" dirty="0" smtClean="0">
                              <a:latin typeface="Times New Roman" charset="0"/>
                              <a:ea typeface="Times New Roman" charset="0"/>
                              <a:cs typeface="Times New Roman" charset="0"/>
                            </a:rPr>
                            <a:t>B-S</a:t>
                          </a:r>
                          <a:endParaRPr lang="en-US" sz="1900" dirty="0">
                            <a:latin typeface="Times New Roman" charset="0"/>
                            <a:ea typeface="Times New Roman" charset="0"/>
                            <a:cs typeface="Times New Roman"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900" smtClean="0">
                                    <a:latin typeface="Cambria Math" charset="0"/>
                                    <a:ea typeface="Times New Roman" charset="0"/>
                                    <a:cs typeface="Times New Roman" charset="0"/>
                                  </a:rPr>
                                  <m:t>𝜎</m:t>
                                </m:r>
                                <m:r>
                                  <a:rPr lang="en-US" sz="1900" smtClean="0">
                                    <a:latin typeface="Cambria Math" charset="0"/>
                                    <a:ea typeface="Times New Roman" charset="0"/>
                                    <a:cs typeface="Times New Roman" charset="0"/>
                                  </a:rPr>
                                  <m:t>=0.2793</m:t>
                                </m:r>
                              </m:oMath>
                            </m:oMathPara>
                          </a14:m>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0.0789 </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3.0261 </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0.1971 </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3.4307 </a:t>
                          </a:r>
                          <a:endParaRPr lang="en-US" sz="1900" dirty="0">
                            <a:latin typeface="Times New Roman" charset="0"/>
                            <a:ea typeface="Times New Roman" charset="0"/>
                            <a:cs typeface="Times New Roman" charset="0"/>
                          </a:endParaRPr>
                        </a:p>
                      </a:txBody>
                      <a:tcPr/>
                    </a:tc>
                  </a:tr>
                  <a:tr h="727969">
                    <a:tc>
                      <a:txBody>
                        <a:bodyPr/>
                        <a:lstStyle/>
                        <a:p>
                          <a:pPr algn="ctr"/>
                          <a:r>
                            <a:rPr lang="en-US" sz="1900" dirty="0" smtClean="0">
                              <a:latin typeface="Times New Roman" charset="0"/>
                              <a:ea typeface="Times New Roman" charset="0"/>
                              <a:cs typeface="Times New Roman" charset="0"/>
                            </a:rPr>
                            <a:t>PSM</a:t>
                          </a:r>
                          <a:endParaRPr lang="en-US" sz="1900" dirty="0">
                            <a:latin typeface="Times New Roman" charset="0"/>
                            <a:ea typeface="Times New Roman" charset="0"/>
                            <a:cs typeface="Times New Roman"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900" smtClean="0">
                                    <a:latin typeface="Cambria Math" charset="0"/>
                                    <a:ea typeface="Times New Roman" charset="0"/>
                                    <a:cs typeface="Times New Roman" charset="0"/>
                                  </a:rPr>
                                  <m:t>𝜇</m:t>
                                </m:r>
                                <m:r>
                                  <a:rPr lang="en-US" sz="1900" smtClean="0">
                                    <a:latin typeface="Cambria Math" charset="0"/>
                                    <a:ea typeface="Times New Roman" charset="0"/>
                                    <a:cs typeface="Times New Roman" charset="0"/>
                                  </a:rPr>
                                  <m:t>=0.0197, </m:t>
                                </m:r>
                                <m:r>
                                  <a:rPr lang="en-US" sz="1900" smtClean="0">
                                    <a:latin typeface="Cambria Math" charset="0"/>
                                    <a:ea typeface="Times New Roman" charset="0"/>
                                    <a:cs typeface="Times New Roman" charset="0"/>
                                  </a:rPr>
                                  <m:t>𝜌</m:t>
                                </m:r>
                                <m:r>
                                  <a:rPr lang="en-US" sz="1900" smtClean="0">
                                    <a:latin typeface="Cambria Math" charset="0"/>
                                    <a:ea typeface="Times New Roman" charset="0"/>
                                    <a:cs typeface="Times New Roman" charset="0"/>
                                  </a:rPr>
                                  <m:t>=0.0007</m:t>
                                </m:r>
                              </m:oMath>
                            </m:oMathPara>
                          </a14:m>
                          <a:endParaRPr lang="en-US" sz="1900" dirty="0" smtClean="0">
                            <a:latin typeface="Times New Roman" charset="0"/>
                            <a:ea typeface="Times New Roman" charset="0"/>
                            <a:cs typeface="Times New Roman" charset="0"/>
                          </a:endParaRPr>
                        </a:p>
                        <a:p>
                          <a:pPr algn="ctr"/>
                          <a14:m>
                            <m:oMathPara xmlns:m="http://schemas.openxmlformats.org/officeDocument/2006/math">
                              <m:oMathParaPr>
                                <m:jc m:val="centerGroup"/>
                              </m:oMathParaPr>
                              <m:oMath xmlns:m="http://schemas.openxmlformats.org/officeDocument/2006/math">
                                <m:r>
                                  <a:rPr lang="en-US" sz="1900" smtClean="0">
                                    <a:latin typeface="Cambria Math" charset="0"/>
                                    <a:ea typeface="Times New Roman" charset="0"/>
                                    <a:cs typeface="Times New Roman" charset="0"/>
                                  </a:rPr>
                                  <m:t>𝜆</m:t>
                                </m:r>
                                <m:r>
                                  <a:rPr lang="en-US" sz="1900" smtClean="0">
                                    <a:latin typeface="Cambria Math" charset="0"/>
                                    <a:ea typeface="Times New Roman" charset="0"/>
                                    <a:cs typeface="Times New Roman" charset="0"/>
                                  </a:rPr>
                                  <m:t>=70.1788, </m:t>
                                </m:r>
                                <m:r>
                                  <a:rPr lang="en-US" sz="1900" smtClean="0">
                                    <a:latin typeface="Cambria Math" charset="0"/>
                                    <a:ea typeface="Times New Roman" charset="0"/>
                                    <a:cs typeface="Times New Roman" charset="0"/>
                                  </a:rPr>
                                  <m:t>𝜎</m:t>
                                </m:r>
                                <m:r>
                                  <a:rPr lang="en-US" sz="1900" smtClean="0">
                                    <a:latin typeface="Cambria Math" charset="0"/>
                                    <a:ea typeface="Times New Roman" charset="0"/>
                                    <a:cs typeface="Times New Roman" charset="0"/>
                                  </a:rPr>
                                  <m:t>=0.0287</m:t>
                                </m:r>
                              </m:oMath>
                            </m:oMathPara>
                          </a14:m>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0.0341</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1.3096</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0.1131</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1.4771</a:t>
                          </a:r>
                          <a:endParaRPr lang="en-US" sz="1900" dirty="0">
                            <a:latin typeface="Times New Roman" charset="0"/>
                            <a:ea typeface="Times New Roman" charset="0"/>
                            <a:cs typeface="Times New Roman" charset="0"/>
                          </a:endParaRPr>
                        </a:p>
                      </a:txBody>
                      <a:tcPr/>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767808402"/>
                  </p:ext>
                </p:extLst>
              </p:nvPr>
            </p:nvGraphicFramePr>
            <p:xfrm>
              <a:off x="731666" y="1610363"/>
              <a:ext cx="10853694" cy="1889844"/>
            </p:xfrm>
            <a:graphic>
              <a:graphicData uri="http://schemas.openxmlformats.org/drawingml/2006/table">
                <a:tbl>
                  <a:tblPr firstRow="1" bandRow="1">
                    <a:tableStyleId>{5940675A-B579-460E-94D1-54222C63F5DA}</a:tableStyleId>
                  </a:tblPr>
                  <a:tblGrid>
                    <a:gridCol w="1221423"/>
                    <a:gridCol w="2814219"/>
                    <a:gridCol w="1722268"/>
                    <a:gridCol w="1740023"/>
                    <a:gridCol w="1633491"/>
                    <a:gridCol w="1722270"/>
                  </a:tblGrid>
                  <a:tr h="605148">
                    <a:tc>
                      <a:txBody>
                        <a:bodyPr/>
                        <a:lstStyle/>
                        <a:p>
                          <a:pPr algn="ctr"/>
                          <a:r>
                            <a:rPr lang="en-US" sz="1900" dirty="0" smtClean="0">
                              <a:latin typeface="Times New Roman" charset="0"/>
                              <a:ea typeface="Times New Roman" charset="0"/>
                              <a:cs typeface="Times New Roman" charset="0"/>
                            </a:rPr>
                            <a:t>Model</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parameters</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APE</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AAE</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ARPE</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RMSE</a:t>
                          </a:r>
                          <a:endParaRPr lang="en-US" sz="1900" dirty="0">
                            <a:latin typeface="Times New Roman" charset="0"/>
                            <a:ea typeface="Times New Roman" charset="0"/>
                            <a:cs typeface="Times New Roman" charset="0"/>
                          </a:endParaRPr>
                        </a:p>
                      </a:txBody>
                      <a:tcPr/>
                    </a:tc>
                  </a:tr>
                  <a:tr h="556727">
                    <a:tc>
                      <a:txBody>
                        <a:bodyPr/>
                        <a:lstStyle/>
                        <a:p>
                          <a:pPr algn="ctr"/>
                          <a:r>
                            <a:rPr lang="en-US" sz="1900" dirty="0" smtClean="0">
                              <a:latin typeface="Times New Roman" charset="0"/>
                              <a:ea typeface="Times New Roman" charset="0"/>
                              <a:cs typeface="Times New Roman" charset="0"/>
                            </a:rPr>
                            <a:t>B-S</a:t>
                          </a:r>
                          <a:endParaRPr lang="en-US" sz="1900" dirty="0">
                            <a:latin typeface="Times New Roman" charset="0"/>
                            <a:ea typeface="Times New Roman" charset="0"/>
                            <a:cs typeface="Times New Roman" charset="0"/>
                          </a:endParaRPr>
                        </a:p>
                      </a:txBody>
                      <a:tcPr/>
                    </a:tc>
                    <a:tc>
                      <a:txBody>
                        <a:bodyPr/>
                        <a:lstStyle/>
                        <a:p>
                          <a:endParaRPr lang="en-US"/>
                        </a:p>
                      </a:txBody>
                      <a:tcPr>
                        <a:blipFill rotWithShape="0">
                          <a:blip r:embed="rId3"/>
                          <a:stretch>
                            <a:fillRect l="-43723" t="-115385" r="-242641" b="-134066"/>
                          </a:stretch>
                        </a:blipFill>
                      </a:tcPr>
                    </a:tc>
                    <a:tc>
                      <a:txBody>
                        <a:bodyPr/>
                        <a:lstStyle/>
                        <a:p>
                          <a:pPr algn="ctr"/>
                          <a:r>
                            <a:rPr lang="en-US" sz="1900" dirty="0" smtClean="0">
                              <a:latin typeface="Times New Roman" charset="0"/>
                              <a:ea typeface="Times New Roman" charset="0"/>
                              <a:cs typeface="Times New Roman" charset="0"/>
                            </a:rPr>
                            <a:t>0.0789 </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3.0261 </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0.1971 </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3.4307 </a:t>
                          </a:r>
                          <a:endParaRPr lang="en-US" sz="1900" dirty="0">
                            <a:latin typeface="Times New Roman" charset="0"/>
                            <a:ea typeface="Times New Roman" charset="0"/>
                            <a:cs typeface="Times New Roman" charset="0"/>
                          </a:endParaRPr>
                        </a:p>
                      </a:txBody>
                      <a:tcPr/>
                    </a:tc>
                  </a:tr>
                  <a:tr h="727969">
                    <a:tc>
                      <a:txBody>
                        <a:bodyPr/>
                        <a:lstStyle/>
                        <a:p>
                          <a:pPr algn="ctr"/>
                          <a:r>
                            <a:rPr lang="en-US" sz="1900" dirty="0" smtClean="0">
                              <a:latin typeface="Times New Roman" charset="0"/>
                              <a:ea typeface="Times New Roman" charset="0"/>
                              <a:cs typeface="Times New Roman" charset="0"/>
                            </a:rPr>
                            <a:t>PSM</a:t>
                          </a:r>
                          <a:endParaRPr lang="en-US" sz="1900" dirty="0">
                            <a:latin typeface="Times New Roman" charset="0"/>
                            <a:ea typeface="Times New Roman" charset="0"/>
                            <a:cs typeface="Times New Roman" charset="0"/>
                          </a:endParaRPr>
                        </a:p>
                      </a:txBody>
                      <a:tcPr/>
                    </a:tc>
                    <a:tc>
                      <a:txBody>
                        <a:bodyPr/>
                        <a:lstStyle/>
                        <a:p>
                          <a:endParaRPr lang="en-US"/>
                        </a:p>
                      </a:txBody>
                      <a:tcPr>
                        <a:blipFill rotWithShape="0">
                          <a:blip r:embed="rId3"/>
                          <a:stretch>
                            <a:fillRect l="-43723" t="-163333" r="-242641" b="-1667"/>
                          </a:stretch>
                        </a:blipFill>
                      </a:tcPr>
                    </a:tc>
                    <a:tc>
                      <a:txBody>
                        <a:bodyPr/>
                        <a:lstStyle/>
                        <a:p>
                          <a:pPr algn="ctr"/>
                          <a:r>
                            <a:rPr lang="en-US" sz="1900" dirty="0" smtClean="0">
                              <a:latin typeface="Times New Roman" charset="0"/>
                              <a:ea typeface="Times New Roman" charset="0"/>
                              <a:cs typeface="Times New Roman" charset="0"/>
                            </a:rPr>
                            <a:t>0.0341</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1.3096</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0.1131</a:t>
                          </a:r>
                          <a:endParaRPr lang="en-US" sz="1900" dirty="0">
                            <a:latin typeface="Times New Roman" charset="0"/>
                            <a:ea typeface="Times New Roman" charset="0"/>
                            <a:cs typeface="Times New Roman" charset="0"/>
                          </a:endParaRPr>
                        </a:p>
                      </a:txBody>
                      <a:tcPr/>
                    </a:tc>
                    <a:tc>
                      <a:txBody>
                        <a:bodyPr/>
                        <a:lstStyle/>
                        <a:p>
                          <a:pPr algn="ctr"/>
                          <a:r>
                            <a:rPr lang="en-US" sz="1900" dirty="0" smtClean="0">
                              <a:latin typeface="Times New Roman" charset="0"/>
                              <a:ea typeface="Times New Roman" charset="0"/>
                              <a:cs typeface="Times New Roman" charset="0"/>
                            </a:rPr>
                            <a:t>1.4771</a:t>
                          </a:r>
                          <a:endParaRPr lang="en-US" sz="1900" dirty="0">
                            <a:latin typeface="Times New Roman" charset="0"/>
                            <a:ea typeface="Times New Roman" charset="0"/>
                            <a:cs typeface="Times New Roman" charset="0"/>
                          </a:endParaRPr>
                        </a:p>
                      </a:txBody>
                      <a:tcPr/>
                    </a:tc>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p:cNvGraphicFramePr>
                <a:graphicFrameLocks noGrp="1"/>
              </p:cNvGraphicFramePr>
              <p:nvPr>
                <p:extLst>
                  <p:ext uri="{D42A27DB-BD31-4B8C-83A1-F6EECF244321}">
                    <p14:modId xmlns:p14="http://schemas.microsoft.com/office/powerpoint/2010/main" val="1778971154"/>
                  </p:ext>
                </p:extLst>
              </p:nvPr>
            </p:nvGraphicFramePr>
            <p:xfrm>
              <a:off x="731667" y="4127100"/>
              <a:ext cx="10853693" cy="2194560"/>
            </p:xfrm>
            <a:graphic>
              <a:graphicData uri="http://schemas.openxmlformats.org/drawingml/2006/table">
                <a:tbl>
                  <a:tblPr firstRow="1" bandRow="1">
                    <a:tableStyleId>{5940675A-B579-460E-94D1-54222C63F5DA}</a:tableStyleId>
                  </a:tblPr>
                  <a:tblGrid>
                    <a:gridCol w="1177032"/>
                    <a:gridCol w="2875174"/>
                    <a:gridCol w="1687949"/>
                    <a:gridCol w="1633492"/>
                    <a:gridCol w="1671099"/>
                    <a:gridCol w="1808947"/>
                  </a:tblGrid>
                  <a:tr h="56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charset="0"/>
                              <a:ea typeface="Times New Roman" charset="0"/>
                              <a:cs typeface="Times New Roman" charset="0"/>
                            </a:rPr>
                            <a:t>Model</a:t>
                          </a:r>
                        </a:p>
                        <a:p>
                          <a:pPr algn="ct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parameters</a:t>
                          </a: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APE</a:t>
                          </a: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AAE</a:t>
                          </a: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ARPE</a:t>
                          </a: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RMSE</a:t>
                          </a:r>
                          <a:endParaRPr lang="en-US" dirty="0">
                            <a:latin typeface="Times New Roman" charset="0"/>
                            <a:ea typeface="Times New Roman" charset="0"/>
                            <a:cs typeface="Times New Roman" charset="0"/>
                          </a:endParaRPr>
                        </a:p>
                      </a:txBody>
                      <a:tcPr/>
                    </a:tc>
                  </a:tr>
                  <a:tr h="5655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charset="0"/>
                              <a:ea typeface="Times New Roman" charset="0"/>
                              <a:cs typeface="Times New Roman" charset="0"/>
                            </a:rPr>
                            <a:t>B-S</a:t>
                          </a:r>
                        </a:p>
                        <a:p>
                          <a:pPr algn="ctr"/>
                          <a:endParaRPr lang="en-US" dirty="0">
                            <a:latin typeface="Times New Roman" charset="0"/>
                            <a:ea typeface="Times New Roman" charset="0"/>
                            <a:cs typeface="Times New Roman"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smtClean="0">
                                    <a:latin typeface="Cambria Math" charset="0"/>
                                    <a:ea typeface="Times New Roman" charset="0"/>
                                    <a:cs typeface="Times New Roman" charset="0"/>
                                  </a:rPr>
                                  <m:t>𝜎</m:t>
                                </m:r>
                                <m:r>
                                  <a:rPr lang="en-US" sz="1800" smtClean="0">
                                    <a:latin typeface="Cambria Math" charset="0"/>
                                    <a:ea typeface="Times New Roman" charset="0"/>
                                    <a:cs typeface="Times New Roman" charset="0"/>
                                  </a:rPr>
                                  <m:t>=0.2855</m:t>
                                </m:r>
                              </m:oMath>
                            </m:oMathPara>
                          </a14:m>
                          <a:endParaRPr lang="en-US" sz="1800" dirty="0">
                            <a:latin typeface="Times New Roman" charset="0"/>
                            <a:ea typeface="Times New Roman" charset="0"/>
                            <a:cs typeface="Times New Roman" charset="0"/>
                          </a:endParaRPr>
                        </a:p>
                        <a:p>
                          <a:pPr algn="ct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0.0974 </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3.1551 </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0.1707</a:t>
                          </a:r>
                          <a:endParaRPr lang="en-US" dirty="0">
                            <a:latin typeface="Times New Roman" charset="0"/>
                            <a:ea typeface="Times New Roman" charset="0"/>
                            <a:cs typeface="Times New Roman" charset="0"/>
                          </a:endParaRPr>
                        </a:p>
                      </a:txBody>
                      <a:tcPr/>
                    </a:tc>
                    <a:tc>
                      <a:txBody>
                        <a:bodyPr/>
                        <a:lstStyle/>
                        <a:p>
                          <a:pPr algn="ctr"/>
                          <a:r>
                            <a:rPr lang="en-US" smtClean="0">
                              <a:latin typeface="Times New Roman" charset="0"/>
                              <a:ea typeface="Times New Roman" charset="0"/>
                              <a:cs typeface="Times New Roman" charset="0"/>
                            </a:rPr>
                            <a:t>3.7539</a:t>
                          </a:r>
                          <a:endParaRPr lang="en-US" dirty="0">
                            <a:latin typeface="Times New Roman" charset="0"/>
                            <a:ea typeface="Times New Roman" charset="0"/>
                            <a:cs typeface="Times New Roman" charset="0"/>
                          </a:endParaRPr>
                        </a:p>
                      </a:txBody>
                      <a:tcPr/>
                    </a:tc>
                  </a:tr>
                  <a:tr h="8079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charset="0"/>
                              <a:ea typeface="Times New Roman" charset="0"/>
                              <a:cs typeface="Times New Roman" charset="0"/>
                            </a:rPr>
                            <a:t>PSM</a:t>
                          </a:r>
                        </a:p>
                        <a:p>
                          <a:pPr algn="ctr"/>
                          <a:endParaRPr lang="en-US" dirty="0">
                            <a:latin typeface="Times New Roman" charset="0"/>
                            <a:ea typeface="Times New Roman" charset="0"/>
                            <a:cs typeface="Times New Roman"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800" smtClean="0">
                                    <a:latin typeface="Cambria Math" charset="0"/>
                                    <a:ea typeface="Times New Roman" charset="0"/>
                                    <a:cs typeface="Times New Roman" charset="0"/>
                                  </a:rPr>
                                  <m:t>𝜇</m:t>
                                </m:r>
                                <m:r>
                                  <a:rPr lang="en-US" sz="1800" smtClean="0">
                                    <a:latin typeface="Cambria Math" charset="0"/>
                                    <a:ea typeface="Times New Roman" charset="0"/>
                                    <a:cs typeface="Times New Roman" charset="0"/>
                                  </a:rPr>
                                  <m:t>=0.5147, </m:t>
                                </m:r>
                                <m:r>
                                  <a:rPr lang="en-US" sz="1800" smtClean="0">
                                    <a:latin typeface="Cambria Math" charset="0"/>
                                    <a:ea typeface="Times New Roman" charset="0"/>
                                    <a:cs typeface="Times New Roman" charset="0"/>
                                  </a:rPr>
                                  <m:t>𝜌</m:t>
                                </m:r>
                                <m:r>
                                  <a:rPr lang="en-US" sz="1800" smtClean="0">
                                    <a:latin typeface="Cambria Math" charset="0"/>
                                    <a:ea typeface="Times New Roman" charset="0"/>
                                    <a:cs typeface="Times New Roman" charset="0"/>
                                  </a:rPr>
                                  <m:t>=−0.0133</m:t>
                                </m:r>
                              </m:oMath>
                            </m:oMathPara>
                          </a14:m>
                          <a:endParaRPr lang="en-US" sz="1800" dirty="0" smtClean="0">
                            <a:latin typeface="Times New Roman" charset="0"/>
                            <a:ea typeface="Times New Roman" charset="0"/>
                            <a:cs typeface="Times New Roman" charset="0"/>
                          </a:endParaRPr>
                        </a:p>
                        <a:p>
                          <a:pPr algn="ctr"/>
                          <a14:m>
                            <m:oMathPara xmlns:m="http://schemas.openxmlformats.org/officeDocument/2006/math">
                              <m:oMathParaPr>
                                <m:jc m:val="centerGroup"/>
                              </m:oMathParaPr>
                              <m:oMath xmlns:m="http://schemas.openxmlformats.org/officeDocument/2006/math">
                                <m:r>
                                  <a:rPr lang="en-US" sz="1800" smtClean="0">
                                    <a:latin typeface="Cambria Math" charset="0"/>
                                    <a:ea typeface="Times New Roman" charset="0"/>
                                    <a:cs typeface="Times New Roman" charset="0"/>
                                  </a:rPr>
                                  <m:t>𝜆</m:t>
                                </m:r>
                                <m:r>
                                  <a:rPr lang="en-US" sz="1800" smtClean="0">
                                    <a:latin typeface="Cambria Math" charset="0"/>
                                    <a:ea typeface="Times New Roman" charset="0"/>
                                    <a:cs typeface="Times New Roman" charset="0"/>
                                  </a:rPr>
                                  <m:t>=30.4363, </m:t>
                                </m:r>
                                <m:r>
                                  <a:rPr lang="en-US" sz="1800" smtClean="0">
                                    <a:latin typeface="Cambria Math" charset="0"/>
                                    <a:ea typeface="Times New Roman" charset="0"/>
                                    <a:cs typeface="Times New Roman" charset="0"/>
                                  </a:rPr>
                                  <m:t>𝜎</m:t>
                                </m:r>
                                <m:r>
                                  <a:rPr lang="en-US" sz="1800" smtClean="0">
                                    <a:latin typeface="Cambria Math" charset="0"/>
                                    <a:ea typeface="Times New Roman" charset="0"/>
                                    <a:cs typeface="Times New Roman" charset="0"/>
                                  </a:rPr>
                                  <m:t>=0.0621</m:t>
                                </m:r>
                              </m:oMath>
                            </m:oMathPara>
                          </a14:m>
                          <a:endParaRPr lang="en-US" sz="1800" dirty="0">
                            <a:latin typeface="Times New Roman" charset="0"/>
                            <a:ea typeface="Times New Roman" charset="0"/>
                            <a:cs typeface="Times New Roman" charset="0"/>
                          </a:endParaRPr>
                        </a:p>
                        <a:p>
                          <a:pPr algn="ct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0.0109</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0.3525</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0.0129</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0.5285</a:t>
                          </a:r>
                          <a:endParaRPr lang="en-US" dirty="0">
                            <a:latin typeface="Times New Roman" charset="0"/>
                            <a:ea typeface="Times New Roman" charset="0"/>
                            <a:cs typeface="Times New Roman" charset="0"/>
                          </a:endParaRPr>
                        </a:p>
                      </a:txBody>
                      <a:tcPr/>
                    </a:tc>
                  </a:tr>
                </a:tbl>
              </a:graphicData>
            </a:graphic>
          </p:graphicFrame>
        </mc:Choice>
        <mc:Fallback>
          <p:graphicFrame>
            <p:nvGraphicFramePr>
              <p:cNvPr id="7" name="Table 6"/>
              <p:cNvGraphicFramePr>
                <a:graphicFrameLocks noGrp="1"/>
              </p:cNvGraphicFramePr>
              <p:nvPr>
                <p:extLst>
                  <p:ext uri="{D42A27DB-BD31-4B8C-83A1-F6EECF244321}">
                    <p14:modId xmlns:p14="http://schemas.microsoft.com/office/powerpoint/2010/main" val="1778971154"/>
                  </p:ext>
                </p:extLst>
              </p:nvPr>
            </p:nvGraphicFramePr>
            <p:xfrm>
              <a:off x="731667" y="4127100"/>
              <a:ext cx="10853693" cy="2194560"/>
            </p:xfrm>
            <a:graphic>
              <a:graphicData uri="http://schemas.openxmlformats.org/drawingml/2006/table">
                <a:tbl>
                  <a:tblPr firstRow="1" bandRow="1">
                    <a:tableStyleId>{5940675A-B579-460E-94D1-54222C63F5DA}</a:tableStyleId>
                  </a:tblPr>
                  <a:tblGrid>
                    <a:gridCol w="1177032"/>
                    <a:gridCol w="2875174"/>
                    <a:gridCol w="1687949"/>
                    <a:gridCol w="1633492"/>
                    <a:gridCol w="1671099"/>
                    <a:gridCol w="1808947"/>
                  </a:tblGrid>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charset="0"/>
                              <a:ea typeface="Times New Roman" charset="0"/>
                              <a:cs typeface="Times New Roman" charset="0"/>
                            </a:rPr>
                            <a:t>Model</a:t>
                          </a:r>
                        </a:p>
                        <a:p>
                          <a:pPr algn="ct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parameters</a:t>
                          </a: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APE</a:t>
                          </a: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AAE</a:t>
                          </a: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ARPE</a:t>
                          </a:r>
                          <a:endParaRPr lang="en-US" dirty="0">
                            <a:latin typeface="Times New Roman" charset="0"/>
                            <a:ea typeface="Times New Roman" charset="0"/>
                            <a:cs typeface="Times New Roman" charset="0"/>
                          </a:endParaRPr>
                        </a:p>
                      </a:txBody>
                      <a:tcPr/>
                    </a:tc>
                    <a:tc>
                      <a:txBody>
                        <a:bodyPr/>
                        <a:lstStyle/>
                        <a:p>
                          <a:pPr algn="ctr"/>
                          <a:r>
                            <a:rPr lang="en-US" sz="1800" dirty="0" smtClean="0">
                              <a:latin typeface="Times New Roman" charset="0"/>
                              <a:ea typeface="Times New Roman" charset="0"/>
                              <a:cs typeface="Times New Roman" charset="0"/>
                            </a:rPr>
                            <a:t>RMSE</a:t>
                          </a:r>
                          <a:endParaRPr lang="en-US" dirty="0">
                            <a:latin typeface="Times New Roman" charset="0"/>
                            <a:ea typeface="Times New Roman" charset="0"/>
                            <a:cs typeface="Times New Roman" charset="0"/>
                          </a:endParaRPr>
                        </a:p>
                      </a:txBody>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charset="0"/>
                              <a:ea typeface="Times New Roman" charset="0"/>
                              <a:cs typeface="Times New Roman" charset="0"/>
                            </a:rPr>
                            <a:t>B-S</a:t>
                          </a:r>
                        </a:p>
                        <a:p>
                          <a:pPr algn="ctr"/>
                          <a:endParaRPr lang="en-US" dirty="0">
                            <a:latin typeface="Times New Roman" charset="0"/>
                            <a:ea typeface="Times New Roman" charset="0"/>
                            <a:cs typeface="Times New Roman" charset="0"/>
                          </a:endParaRPr>
                        </a:p>
                      </a:txBody>
                      <a:tcPr/>
                    </a:tc>
                    <a:tc>
                      <a:txBody>
                        <a:bodyPr/>
                        <a:lstStyle/>
                        <a:p>
                          <a:endParaRPr lang="en-US"/>
                        </a:p>
                      </a:txBody>
                      <a:tcPr>
                        <a:blipFill rotWithShape="0">
                          <a:blip r:embed="rId4"/>
                          <a:stretch>
                            <a:fillRect l="-41314" t="-103774" r="-236864" b="-143396"/>
                          </a:stretch>
                        </a:blipFill>
                      </a:tcPr>
                    </a:tc>
                    <a:tc>
                      <a:txBody>
                        <a:bodyPr/>
                        <a:lstStyle/>
                        <a:p>
                          <a:pPr algn="ctr"/>
                          <a:r>
                            <a:rPr lang="en-US" dirty="0" smtClean="0">
                              <a:latin typeface="Times New Roman" charset="0"/>
                              <a:ea typeface="Times New Roman" charset="0"/>
                              <a:cs typeface="Times New Roman" charset="0"/>
                            </a:rPr>
                            <a:t>0.0974 </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3.1551 </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0.1707</a:t>
                          </a:r>
                          <a:endParaRPr lang="en-US" dirty="0">
                            <a:latin typeface="Times New Roman" charset="0"/>
                            <a:ea typeface="Times New Roman" charset="0"/>
                            <a:cs typeface="Times New Roman" charset="0"/>
                          </a:endParaRPr>
                        </a:p>
                      </a:txBody>
                      <a:tcPr/>
                    </a:tc>
                    <a:tc>
                      <a:txBody>
                        <a:bodyPr/>
                        <a:lstStyle/>
                        <a:p>
                          <a:pPr algn="ctr"/>
                          <a:r>
                            <a:rPr lang="en-US" smtClean="0">
                              <a:latin typeface="Times New Roman" charset="0"/>
                              <a:ea typeface="Times New Roman" charset="0"/>
                              <a:cs typeface="Times New Roman" charset="0"/>
                            </a:rPr>
                            <a:t>3.7539</a:t>
                          </a:r>
                          <a:endParaRPr lang="en-US" dirty="0">
                            <a:latin typeface="Times New Roman" charset="0"/>
                            <a:ea typeface="Times New Roman" charset="0"/>
                            <a:cs typeface="Times New Roman" charset="0"/>
                          </a:endParaRPr>
                        </a:p>
                      </a:txBody>
                      <a:tcP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charset="0"/>
                              <a:ea typeface="Times New Roman" charset="0"/>
                              <a:cs typeface="Times New Roman" charset="0"/>
                            </a:rPr>
                            <a:t>PSM</a:t>
                          </a:r>
                        </a:p>
                        <a:p>
                          <a:pPr algn="ctr"/>
                          <a:endParaRPr lang="en-US" dirty="0">
                            <a:latin typeface="Times New Roman" charset="0"/>
                            <a:ea typeface="Times New Roman" charset="0"/>
                            <a:cs typeface="Times New Roman" charset="0"/>
                          </a:endParaRPr>
                        </a:p>
                      </a:txBody>
                      <a:tcPr/>
                    </a:tc>
                    <a:tc>
                      <a:txBody>
                        <a:bodyPr/>
                        <a:lstStyle/>
                        <a:p>
                          <a:endParaRPr lang="en-US"/>
                        </a:p>
                      </a:txBody>
                      <a:tcPr>
                        <a:blipFill rotWithShape="0">
                          <a:blip r:embed="rId4"/>
                          <a:stretch>
                            <a:fillRect l="-41314" t="-144000" r="-236864" b="-1333"/>
                          </a:stretch>
                        </a:blipFill>
                      </a:tcPr>
                    </a:tc>
                    <a:tc>
                      <a:txBody>
                        <a:bodyPr/>
                        <a:lstStyle/>
                        <a:p>
                          <a:pPr algn="ctr"/>
                          <a:r>
                            <a:rPr lang="en-US" dirty="0" smtClean="0">
                              <a:latin typeface="Times New Roman" charset="0"/>
                              <a:ea typeface="Times New Roman" charset="0"/>
                              <a:cs typeface="Times New Roman" charset="0"/>
                            </a:rPr>
                            <a:t>0.0109</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0.3525</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0.0129</a:t>
                          </a:r>
                          <a:endParaRPr lang="en-US" dirty="0">
                            <a:latin typeface="Times New Roman" charset="0"/>
                            <a:ea typeface="Times New Roman" charset="0"/>
                            <a:cs typeface="Times New Roman" charset="0"/>
                          </a:endParaRPr>
                        </a:p>
                      </a:txBody>
                      <a:tcPr/>
                    </a:tc>
                    <a:tc>
                      <a:txBody>
                        <a:bodyPr/>
                        <a:lstStyle/>
                        <a:p>
                          <a:pPr algn="ctr"/>
                          <a:r>
                            <a:rPr lang="en-US" dirty="0" smtClean="0">
                              <a:latin typeface="Times New Roman" charset="0"/>
                              <a:ea typeface="Times New Roman" charset="0"/>
                              <a:cs typeface="Times New Roman" charset="0"/>
                            </a:rPr>
                            <a:t>0.5285</a:t>
                          </a:r>
                          <a:endParaRPr lang="en-US" dirty="0">
                            <a:latin typeface="Times New Roman" charset="0"/>
                            <a:ea typeface="Times New Roman" charset="0"/>
                            <a:cs typeface="Times New Roman" charset="0"/>
                          </a:endParaRPr>
                        </a:p>
                      </a:txBody>
                      <a:tcPr/>
                    </a:tc>
                  </a:tr>
                </a:tbl>
              </a:graphicData>
            </a:graphic>
          </p:graphicFrame>
        </mc:Fallback>
      </mc:AlternateContent>
      <p:sp>
        <p:nvSpPr>
          <p:cNvPr id="8" name="TextBox 7"/>
          <p:cNvSpPr txBox="1"/>
          <p:nvPr/>
        </p:nvSpPr>
        <p:spPr>
          <a:xfrm>
            <a:off x="731666" y="1083733"/>
            <a:ext cx="2213811" cy="369332"/>
          </a:xfrm>
          <a:prstGeom prst="rect">
            <a:avLst/>
          </a:prstGeom>
          <a:noFill/>
        </p:spPr>
        <p:txBody>
          <a:bodyPr wrap="none" rtlCol="0">
            <a:spAutoFit/>
          </a:bodyPr>
          <a:lstStyle/>
          <a:p>
            <a:r>
              <a:rPr lang="en-US" b="1" dirty="0" smtClean="0"/>
              <a:t>European Call Option</a:t>
            </a:r>
            <a:endParaRPr lang="en-US" b="1" dirty="0"/>
          </a:p>
        </p:txBody>
      </p:sp>
      <p:sp>
        <p:nvSpPr>
          <p:cNvPr id="9" name="TextBox 8"/>
          <p:cNvSpPr txBox="1"/>
          <p:nvPr/>
        </p:nvSpPr>
        <p:spPr>
          <a:xfrm>
            <a:off x="731666" y="3682692"/>
            <a:ext cx="2192973" cy="369332"/>
          </a:xfrm>
          <a:prstGeom prst="rect">
            <a:avLst/>
          </a:prstGeom>
          <a:noFill/>
        </p:spPr>
        <p:txBody>
          <a:bodyPr wrap="none" rtlCol="0">
            <a:spAutoFit/>
          </a:bodyPr>
          <a:lstStyle/>
          <a:p>
            <a:r>
              <a:rPr lang="en-US" b="1" dirty="0" smtClean="0"/>
              <a:t>European Put Option</a:t>
            </a:r>
            <a:endParaRPr lang="en-US" b="1" dirty="0"/>
          </a:p>
        </p:txBody>
      </p:sp>
    </p:spTree>
    <p:extLst>
      <p:ext uri="{BB962C8B-B14F-4D97-AF65-F5344CB8AC3E}">
        <p14:creationId xmlns:p14="http://schemas.microsoft.com/office/powerpoint/2010/main" val="43081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750" y="0"/>
            <a:ext cx="4602067" cy="1006997"/>
          </a:xfrm>
          <a:solidFill>
            <a:schemeClr val="accent1">
              <a:alpha val="34000"/>
            </a:schemeClr>
          </a:solidFill>
        </p:spPr>
        <p:txBody>
          <a:bodyPr>
            <a:normAutofit/>
          </a:bodyPr>
          <a:lstStyle/>
          <a:p>
            <a:pPr algn="ctr"/>
            <a:r>
              <a:rPr lang="en-US" sz="6500" dirty="0" smtClean="0">
                <a:latin typeface="Arial Rounded MT Bold" charset="0"/>
                <a:ea typeface="Arial Rounded MT Bold" charset="0"/>
                <a:cs typeface="Arial Rounded MT Bold" charset="0"/>
              </a:rPr>
              <a:t>Appendix</a:t>
            </a:r>
            <a:endParaRPr lang="en-US" sz="6500" dirty="0">
              <a:latin typeface="Arial Rounded MT Bold" charset="0"/>
              <a:ea typeface="Arial Rounded MT Bold" charset="0"/>
              <a:cs typeface="Arial Rounded MT Bold"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4891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023" y="-1"/>
            <a:ext cx="9934936" cy="1134319"/>
          </a:xfrm>
          <a:solidFill>
            <a:schemeClr val="accent1">
              <a:alpha val="34000"/>
            </a:schemeClr>
          </a:solidFill>
        </p:spPr>
        <p:txBody>
          <a:bodyPr>
            <a:noAutofit/>
          </a:bodyPr>
          <a:lstStyle/>
          <a:p>
            <a:pPr algn="ctr"/>
            <a:r>
              <a:rPr lang="en-US" sz="6500" dirty="0" smtClean="0">
                <a:latin typeface="Arial Rounded MT Bold" charset="0"/>
                <a:ea typeface="Arial Rounded MT Bold" charset="0"/>
                <a:cs typeface="Arial Rounded MT Bold" charset="0"/>
              </a:rPr>
              <a:t>THEORETICAL STUDY</a:t>
            </a:r>
            <a:endParaRPr lang="en-US" sz="6500" dirty="0">
              <a:latin typeface="Arial Rounded MT Bold" charset="0"/>
              <a:ea typeface="Arial Rounded MT Bold" charset="0"/>
              <a:cs typeface="Arial Rounded MT Bold" charset="0"/>
            </a:endParaRPr>
          </a:p>
        </p:txBody>
      </p:sp>
      <p:sp>
        <p:nvSpPr>
          <p:cNvPr id="4" name="Title 1"/>
          <p:cNvSpPr txBox="1">
            <a:spLocks/>
          </p:cNvSpPr>
          <p:nvPr/>
        </p:nvSpPr>
        <p:spPr>
          <a:xfrm>
            <a:off x="3245336" y="2546431"/>
            <a:ext cx="5377804" cy="1145893"/>
          </a:xfrm>
          <a:prstGeom prst="rect">
            <a:avLst/>
          </a:prstGeom>
          <a:solidFill>
            <a:schemeClr val="accent1">
              <a:alpha val="34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500" dirty="0" smtClean="0">
                <a:latin typeface="Arial Rounded MT Bold" charset="0"/>
                <a:ea typeface="Arial Rounded MT Bold" charset="0"/>
                <a:cs typeface="Arial Rounded MT Bold" charset="0"/>
              </a:rPr>
              <a:t>ABSTRACT</a:t>
            </a:r>
            <a:endParaRPr lang="en-US" sz="6500"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1257945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latin typeface="Arial Rounded MT Bold" charset="0"/>
                <a:ea typeface="Arial Rounded MT Bold" charset="0"/>
                <a:cs typeface="Arial Rounded MT Bold" charset="0"/>
              </a:rPr>
              <a:t>Goodness-of-Fit Measures</a:t>
            </a:r>
            <a:endParaRPr lang="en-US" dirty="0">
              <a:latin typeface="Arial Rounded MT Bold" charset="0"/>
              <a:ea typeface="Arial Rounded MT Bold" charset="0"/>
              <a:cs typeface="Arial Rounded MT Bold" charset="0"/>
            </a:endParaRPr>
          </a:p>
        </p:txBody>
      </p:sp>
      <p:sp>
        <p:nvSpPr>
          <p:cNvPr id="3" name="Content Placeholder 2"/>
          <p:cNvSpPr>
            <a:spLocks noGrp="1"/>
          </p:cNvSpPr>
          <p:nvPr>
            <p:ph idx="1"/>
          </p:nvPr>
        </p:nvSpPr>
        <p:spPr>
          <a:xfrm>
            <a:off x="669757" y="1381797"/>
            <a:ext cx="11089105" cy="4351338"/>
          </a:xfrm>
        </p:spPr>
        <p:txBody>
          <a:bodyPr/>
          <a:lstStyle/>
          <a:p>
            <a:pPr marL="0" indent="0" algn="just">
              <a:lnSpc>
                <a:spcPct val="150000"/>
              </a:lnSpc>
              <a:buNone/>
            </a:pPr>
            <a:r>
              <a:rPr lang="en-US" sz="3200" dirty="0" smtClean="0">
                <a:latin typeface="Times New Roman" charset="0"/>
                <a:ea typeface="Times New Roman" charset="0"/>
                <a:cs typeface="Times New Roman" charset="0"/>
              </a:rPr>
              <a:t>We have used four different measures for estimating the goodness of fit. They are the average absolute error as a percentage of the mean price (APE), the average absolute error (AAE), the average relative percentage error (ARPE), and the root-mean-square error (RMSE).</a:t>
            </a:r>
          </a:p>
          <a:p>
            <a:pPr marL="0" indent="0">
              <a:buNone/>
            </a:pPr>
            <a:endParaRPr lang="en-US" dirty="0"/>
          </a:p>
        </p:txBody>
      </p:sp>
    </p:spTree>
    <p:extLst>
      <p:ext uri="{BB962C8B-B14F-4D97-AF65-F5344CB8AC3E}">
        <p14:creationId xmlns:p14="http://schemas.microsoft.com/office/powerpoint/2010/main" val="580044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latin typeface="Arial Rounded MT Bold" charset="0"/>
                <a:ea typeface="Arial Rounded MT Bold" charset="0"/>
                <a:cs typeface="Arial Rounded MT Bold" charset="0"/>
              </a:rPr>
              <a:t>Goodness-of-Fit Measures (2)</a:t>
            </a:r>
            <a:endParaRPr lang="en-US" dirty="0">
              <a:latin typeface="Arial Rounded MT Bold" charset="0"/>
              <a:ea typeface="Arial Rounded MT Bold" charset="0"/>
              <a:cs typeface="Arial Rounded MT Bold"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13135"/>
                <a:ext cx="10729404" cy="4678532"/>
              </a:xfrm>
            </p:spPr>
            <p:txBody>
              <a:bodyPr>
                <a:normAutofit lnSpcReduction="10000"/>
              </a:bodyPr>
              <a:lstStyle/>
              <a:p>
                <a:pPr>
                  <a:lnSpc>
                    <a:spcPct val="150000"/>
                  </a:lnSpc>
                </a:pPr>
                <a:r>
                  <a:rPr lang="en-US" dirty="0" smtClean="0"/>
                  <a:t>APE = </a:t>
                </a:r>
                <a14:m>
                  <m:oMath xmlns:m="http://schemas.openxmlformats.org/officeDocument/2006/math">
                    <m:f>
                      <m:fPr>
                        <m:ctrlPr>
                          <a:rPr lang="mr-IN" i="1" smtClean="0">
                            <a:latin typeface="Cambria Math" charset="0"/>
                          </a:rPr>
                        </m:ctrlPr>
                      </m:fPr>
                      <m:num>
                        <m:r>
                          <a:rPr lang="en-US" b="0" i="1" smtClean="0">
                            <a:latin typeface="Cambria Math" charset="0"/>
                          </a:rPr>
                          <m:t>1</m:t>
                        </m:r>
                      </m:num>
                      <m:den>
                        <m:r>
                          <a:rPr lang="en-US" b="0" i="1" smtClean="0">
                            <a:latin typeface="Cambria Math" charset="0"/>
                          </a:rPr>
                          <m:t>𝑚𝑒𝑎𝑛</m:t>
                        </m:r>
                        <m:r>
                          <a:rPr lang="en-US" b="0" i="1" smtClean="0">
                            <a:latin typeface="Cambria Math" charset="0"/>
                          </a:rPr>
                          <m:t> </m:t>
                        </m:r>
                        <m:r>
                          <a:rPr lang="en-US" b="0" i="1" smtClean="0">
                            <a:latin typeface="Cambria Math" charset="0"/>
                          </a:rPr>
                          <m:t>𝑜𝑝𝑡𝑖𝑜𝑛</m:t>
                        </m:r>
                        <m:r>
                          <a:rPr lang="en-US" b="0" i="1" smtClean="0">
                            <a:latin typeface="Cambria Math" charset="0"/>
                          </a:rPr>
                          <m:t> </m:t>
                        </m:r>
                        <m:r>
                          <a:rPr lang="en-US" b="0" i="1" smtClean="0">
                            <a:latin typeface="Cambria Math" charset="0"/>
                          </a:rPr>
                          <m:t>𝑝𝑟𝑖𝑐𝑒</m:t>
                        </m:r>
                      </m:den>
                    </m:f>
                    <m:nary>
                      <m:naryPr>
                        <m:chr m:val="∑"/>
                        <m:supHide m:val="on"/>
                        <m:ctrlPr>
                          <a:rPr lang="mr-IN" i="1" smtClean="0">
                            <a:latin typeface="Cambria Math" charset="0"/>
                          </a:rPr>
                        </m:ctrlPr>
                      </m:naryPr>
                      <m:sub>
                        <m:r>
                          <m:rPr>
                            <m:brk m:alnAt="7"/>
                          </m:rPr>
                          <a:rPr lang="en-US" b="0" i="1" smtClean="0">
                            <a:latin typeface="Cambria Math" charset="0"/>
                          </a:rPr>
                          <m:t>𝑜</m:t>
                        </m:r>
                        <m:r>
                          <a:rPr lang="en-US" b="0" i="1" smtClean="0">
                            <a:latin typeface="Cambria Math" charset="0"/>
                          </a:rPr>
                          <m:t>𝑝𝑡𝑖𝑜𝑛𝑠</m:t>
                        </m:r>
                      </m:sub>
                      <m:sup/>
                      <m:e>
                        <m:f>
                          <m:fPr>
                            <m:ctrlPr>
                              <a:rPr lang="mr-IN" i="1" smtClean="0">
                                <a:latin typeface="Cambria Math" charset="0"/>
                              </a:rPr>
                            </m:ctrlPr>
                          </m:fPr>
                          <m:num>
                            <m:r>
                              <a:rPr lang="en-US" b="0" i="1" smtClean="0">
                                <a:latin typeface="Cambria Math" charset="0"/>
                              </a:rPr>
                              <m:t>|</m:t>
                            </m:r>
                            <m:r>
                              <a:rPr lang="en-US" b="0" i="1" smtClean="0">
                                <a:latin typeface="Cambria Math" charset="0"/>
                              </a:rPr>
                              <m:t>𝑚𝑎𝑟𝑘𝑒𝑡</m:t>
                            </m:r>
                            <m:r>
                              <a:rPr lang="en-US" b="0" i="1" smtClean="0">
                                <a:latin typeface="Cambria Math" charset="0"/>
                              </a:rPr>
                              <m:t> </m:t>
                            </m:r>
                            <m:r>
                              <a:rPr lang="en-US" b="0" i="1" smtClean="0">
                                <a:latin typeface="Cambria Math" charset="0"/>
                              </a:rPr>
                              <m:t>𝑝𝑟𝑖𝑐𝑒</m:t>
                            </m:r>
                            <m:r>
                              <a:rPr lang="en-US" b="0" i="1" smtClean="0">
                                <a:latin typeface="Cambria Math" charset="0"/>
                              </a:rPr>
                              <m:t> − </m:t>
                            </m:r>
                            <m:r>
                              <a:rPr lang="en-US" b="0" i="1" smtClean="0">
                                <a:latin typeface="Cambria Math" charset="0"/>
                              </a:rPr>
                              <m:t>𝑚𝑜𝑑𝑒𝑙</m:t>
                            </m:r>
                            <m:r>
                              <a:rPr lang="en-US" b="0" i="1" smtClean="0">
                                <a:latin typeface="Cambria Math" charset="0"/>
                              </a:rPr>
                              <m:t> </m:t>
                            </m:r>
                            <m:r>
                              <a:rPr lang="en-US" b="0" i="1" smtClean="0">
                                <a:latin typeface="Cambria Math" charset="0"/>
                              </a:rPr>
                              <m:t>𝑝𝑟𝑖𝑐𝑒</m:t>
                            </m:r>
                            <m:r>
                              <a:rPr lang="en-US" b="0" i="1" smtClean="0">
                                <a:latin typeface="Cambria Math" charset="0"/>
                              </a:rPr>
                              <m:t>|</m:t>
                            </m:r>
                          </m:num>
                          <m:den>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𝑜𝑝𝑡𝑖𝑜𝑛𝑠</m:t>
                            </m:r>
                          </m:den>
                        </m:f>
                      </m:e>
                    </m:nary>
                    <m:r>
                      <a:rPr lang="en-US" b="0" i="0" smtClean="0">
                        <a:latin typeface="Cambria Math" charset="0"/>
                      </a:rPr>
                      <m:t>,</m:t>
                    </m:r>
                  </m:oMath>
                </a14:m>
                <a:endParaRPr lang="en-US" dirty="0" smtClean="0"/>
              </a:p>
              <a:p>
                <a:pPr>
                  <a:lnSpc>
                    <a:spcPct val="150000"/>
                  </a:lnSpc>
                </a:pPr>
                <a:r>
                  <a:rPr lang="en-US" dirty="0" smtClean="0"/>
                  <a:t>AAE = </a:t>
                </a:r>
                <a14:m>
                  <m:oMath xmlns:m="http://schemas.openxmlformats.org/officeDocument/2006/math">
                    <m:nary>
                      <m:naryPr>
                        <m:chr m:val="∑"/>
                        <m:supHide m:val="on"/>
                        <m:ctrlPr>
                          <a:rPr lang="en-US" i="1" smtClean="0">
                            <a:latin typeface="Cambria Math" charset="0"/>
                          </a:rPr>
                        </m:ctrlPr>
                      </m:naryPr>
                      <m:sub>
                        <m:r>
                          <m:rPr>
                            <m:brk m:alnAt="7"/>
                          </m:rPr>
                          <a:rPr lang="en-US" b="0" i="1" smtClean="0">
                            <a:latin typeface="Cambria Math" charset="0"/>
                          </a:rPr>
                          <m:t>𝑜</m:t>
                        </m:r>
                        <m:r>
                          <a:rPr lang="en-US" b="0" i="1" smtClean="0">
                            <a:latin typeface="Cambria Math" charset="0"/>
                          </a:rPr>
                          <m:t>𝑝𝑡𝑖𝑜𝑛𝑠</m:t>
                        </m:r>
                      </m:sub>
                      <m:sup/>
                      <m:e>
                        <m:f>
                          <m:fPr>
                            <m:ctrlPr>
                              <a:rPr lang="mr-IN" i="1" smtClean="0">
                                <a:latin typeface="Cambria Math" charset="0"/>
                              </a:rPr>
                            </m:ctrlPr>
                          </m:fPr>
                          <m:num>
                            <m:r>
                              <a:rPr lang="en-US" b="0" i="1" smtClean="0">
                                <a:latin typeface="Cambria Math" charset="0"/>
                              </a:rPr>
                              <m:t>|</m:t>
                            </m:r>
                            <m:r>
                              <a:rPr lang="en-US" b="0" i="1" smtClean="0">
                                <a:latin typeface="Cambria Math" charset="0"/>
                              </a:rPr>
                              <m:t>𝑚𝑎𝑟𝑘𝑒𝑡</m:t>
                            </m:r>
                            <m:r>
                              <a:rPr lang="en-US" b="0" i="1" smtClean="0">
                                <a:latin typeface="Cambria Math" charset="0"/>
                              </a:rPr>
                              <m:t> </m:t>
                            </m:r>
                            <m:r>
                              <a:rPr lang="en-US" b="0" i="1" smtClean="0">
                                <a:latin typeface="Cambria Math" charset="0"/>
                              </a:rPr>
                              <m:t>𝑝𝑟𝑖𝑐𝑒</m:t>
                            </m:r>
                            <m:r>
                              <a:rPr lang="en-US" b="0" i="1" smtClean="0">
                                <a:latin typeface="Cambria Math" charset="0"/>
                              </a:rPr>
                              <m:t> − </m:t>
                            </m:r>
                            <m:r>
                              <a:rPr lang="en-US" b="0" i="1" smtClean="0">
                                <a:latin typeface="Cambria Math" charset="0"/>
                              </a:rPr>
                              <m:t>𝑚𝑜𝑑𝑒𝑙</m:t>
                            </m:r>
                            <m:r>
                              <a:rPr lang="en-US" b="0" i="1" smtClean="0">
                                <a:latin typeface="Cambria Math" charset="0"/>
                              </a:rPr>
                              <m:t> </m:t>
                            </m:r>
                            <m:r>
                              <a:rPr lang="en-US" b="0" i="1" smtClean="0">
                                <a:latin typeface="Cambria Math" charset="0"/>
                              </a:rPr>
                              <m:t>𝑝𝑟𝑖𝑐𝑒</m:t>
                            </m:r>
                            <m:r>
                              <a:rPr lang="en-US" b="0" i="1" smtClean="0">
                                <a:latin typeface="Cambria Math" charset="0"/>
                              </a:rPr>
                              <m:t>|</m:t>
                            </m:r>
                          </m:num>
                          <m:den>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𝑜𝑝𝑡𝑖𝑜𝑛𝑠</m:t>
                            </m:r>
                          </m:den>
                        </m:f>
                      </m:e>
                    </m:nary>
                    <m:r>
                      <a:rPr lang="en-US" b="0" i="0" smtClean="0">
                        <a:latin typeface="Cambria Math" charset="0"/>
                      </a:rPr>
                      <m:t>,</m:t>
                    </m:r>
                  </m:oMath>
                </a14:m>
                <a:endParaRPr lang="en-US" dirty="0" smtClean="0"/>
              </a:p>
              <a:p>
                <a:pPr>
                  <a:lnSpc>
                    <a:spcPct val="150000"/>
                  </a:lnSpc>
                </a:pPr>
                <a:r>
                  <a:rPr lang="en-US" dirty="0" smtClean="0"/>
                  <a:t>ARPE = </a:t>
                </a:r>
                <a14:m>
                  <m:oMath xmlns:m="http://schemas.openxmlformats.org/officeDocument/2006/math">
                    <m:f>
                      <m:fPr>
                        <m:ctrlPr>
                          <a:rPr lang="mr-IN" i="1" smtClean="0">
                            <a:latin typeface="Cambria Math" charset="0"/>
                          </a:rPr>
                        </m:ctrlPr>
                      </m:fPr>
                      <m:num>
                        <m:r>
                          <a:rPr lang="en-US" b="0" i="1" smtClean="0">
                            <a:latin typeface="Cambria Math" charset="0"/>
                          </a:rPr>
                          <m:t>1</m:t>
                        </m:r>
                      </m:num>
                      <m:den>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𝑜𝑝𝑡𝑖𝑜𝑛𝑠</m:t>
                        </m:r>
                      </m:den>
                    </m:f>
                    <m:nary>
                      <m:naryPr>
                        <m:chr m:val="∑"/>
                        <m:supHide m:val="on"/>
                        <m:ctrlPr>
                          <a:rPr lang="mr-IN" i="1" smtClean="0">
                            <a:latin typeface="Cambria Math" charset="0"/>
                          </a:rPr>
                        </m:ctrlPr>
                      </m:naryPr>
                      <m:sub>
                        <m:r>
                          <m:rPr>
                            <m:brk m:alnAt="7"/>
                          </m:rPr>
                          <a:rPr lang="en-US" b="0" i="1" smtClean="0">
                            <a:latin typeface="Cambria Math" charset="0"/>
                          </a:rPr>
                          <m:t>𝑜</m:t>
                        </m:r>
                        <m:r>
                          <a:rPr lang="en-US" b="0" i="1" smtClean="0">
                            <a:latin typeface="Cambria Math" charset="0"/>
                          </a:rPr>
                          <m:t>𝑝𝑡𝑖𝑜𝑛𝑠</m:t>
                        </m:r>
                      </m:sub>
                      <m:sup/>
                      <m:e>
                        <m:f>
                          <m:fPr>
                            <m:ctrlPr>
                              <a:rPr lang="mr-IN" i="1" smtClean="0">
                                <a:latin typeface="Cambria Math" charset="0"/>
                              </a:rPr>
                            </m:ctrlPr>
                          </m:fPr>
                          <m:num>
                            <m:r>
                              <a:rPr lang="en-US" b="0" i="1" smtClean="0">
                                <a:latin typeface="Cambria Math" charset="0"/>
                              </a:rPr>
                              <m:t>|</m:t>
                            </m:r>
                            <m:r>
                              <a:rPr lang="en-US" b="0" i="1" smtClean="0">
                                <a:latin typeface="Cambria Math" charset="0"/>
                              </a:rPr>
                              <m:t>𝑚𝑎𝑟𝑘𝑒𝑡</m:t>
                            </m:r>
                            <m:r>
                              <a:rPr lang="en-US" b="0" i="1" smtClean="0">
                                <a:latin typeface="Cambria Math" charset="0"/>
                              </a:rPr>
                              <m:t> </m:t>
                            </m:r>
                            <m:r>
                              <a:rPr lang="en-US" b="0" i="1" smtClean="0">
                                <a:latin typeface="Cambria Math" charset="0"/>
                              </a:rPr>
                              <m:t>𝑝𝑟𝑖𝑐𝑒</m:t>
                            </m:r>
                            <m:r>
                              <a:rPr lang="en-US" b="0" i="1" smtClean="0">
                                <a:latin typeface="Cambria Math" charset="0"/>
                              </a:rPr>
                              <m:t> − </m:t>
                            </m:r>
                            <m:r>
                              <a:rPr lang="en-US" b="0" i="1" smtClean="0">
                                <a:latin typeface="Cambria Math" charset="0"/>
                              </a:rPr>
                              <m:t>𝑚𝑜𝑑𝑒𝑙</m:t>
                            </m:r>
                            <m:r>
                              <a:rPr lang="en-US" b="0" i="1" smtClean="0">
                                <a:latin typeface="Cambria Math" charset="0"/>
                              </a:rPr>
                              <m:t> </m:t>
                            </m:r>
                            <m:r>
                              <a:rPr lang="en-US" b="0" i="1" smtClean="0">
                                <a:latin typeface="Cambria Math" charset="0"/>
                              </a:rPr>
                              <m:t>𝑝𝑟𝑖𝑐𝑒</m:t>
                            </m:r>
                            <m:r>
                              <a:rPr lang="en-US" b="0" i="1" smtClean="0">
                                <a:latin typeface="Cambria Math" charset="0"/>
                              </a:rPr>
                              <m:t>|</m:t>
                            </m:r>
                          </m:num>
                          <m:den>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𝑜𝑝𝑡𝑖𝑜𝑛𝑠</m:t>
                            </m:r>
                          </m:den>
                        </m:f>
                      </m:e>
                    </m:nary>
                  </m:oMath>
                </a14:m>
                <a:r>
                  <a:rPr lang="en-US" dirty="0" smtClean="0"/>
                  <a:t>,</a:t>
                </a:r>
              </a:p>
              <a:p>
                <a:pPr>
                  <a:lnSpc>
                    <a:spcPct val="150000"/>
                  </a:lnSpc>
                </a:pPr>
                <a:r>
                  <a:rPr lang="en-US" dirty="0" smtClean="0"/>
                  <a:t>RMSE = </a:t>
                </a:r>
                <a14:m>
                  <m:oMath xmlns:m="http://schemas.openxmlformats.org/officeDocument/2006/math">
                    <m:rad>
                      <m:radPr>
                        <m:degHide m:val="on"/>
                        <m:ctrlPr>
                          <a:rPr lang="en-US" i="1" smtClean="0">
                            <a:latin typeface="Cambria Math" charset="0"/>
                          </a:rPr>
                        </m:ctrlPr>
                      </m:radPr>
                      <m:deg/>
                      <m:e>
                        <m:nary>
                          <m:naryPr>
                            <m:chr m:val="∑"/>
                            <m:supHide m:val="on"/>
                            <m:ctrlPr>
                              <a:rPr lang="en-US" i="1" smtClean="0">
                                <a:latin typeface="Cambria Math" charset="0"/>
                              </a:rPr>
                            </m:ctrlPr>
                          </m:naryPr>
                          <m:sub>
                            <m:r>
                              <m:rPr>
                                <m:brk m:alnAt="7"/>
                              </m:rPr>
                              <a:rPr lang="en-US" b="0" i="1" smtClean="0">
                                <a:latin typeface="Cambria Math" charset="0"/>
                              </a:rPr>
                              <m:t>𝑜</m:t>
                            </m:r>
                            <m:r>
                              <a:rPr lang="en-US" b="0" i="1" smtClean="0">
                                <a:latin typeface="Cambria Math" charset="0"/>
                              </a:rPr>
                              <m:t>𝑝𝑡𝑖𝑜𝑛𝑠</m:t>
                            </m:r>
                          </m:sub>
                          <m:sup/>
                          <m:e>
                            <m:f>
                              <m:fPr>
                                <m:ctrlPr>
                                  <a:rPr lang="mr-IN" i="1" smtClean="0">
                                    <a:latin typeface="Cambria Math" charset="0"/>
                                  </a:rPr>
                                </m:ctrlPr>
                              </m:fPr>
                              <m:num>
                                <m:sSup>
                                  <m:sSupPr>
                                    <m:ctrlPr>
                                      <a:rPr lang="mr-IN" i="1" smtClean="0">
                                        <a:latin typeface="Cambria Math" charset="0"/>
                                      </a:rPr>
                                    </m:ctrlPr>
                                  </m:sSupPr>
                                  <m:e>
                                    <m:r>
                                      <a:rPr lang="en-US" b="0" i="1" smtClean="0">
                                        <a:latin typeface="Cambria Math" charset="0"/>
                                      </a:rPr>
                                      <m:t>(</m:t>
                                    </m:r>
                                    <m:r>
                                      <a:rPr lang="en-US" b="0" i="1" smtClean="0">
                                        <a:latin typeface="Cambria Math" charset="0"/>
                                      </a:rPr>
                                      <m:t>𝑚𝑎𝑟𝑘𝑒𝑡</m:t>
                                    </m:r>
                                    <m:r>
                                      <a:rPr lang="en-US" b="0" i="1" smtClean="0">
                                        <a:latin typeface="Cambria Math" charset="0"/>
                                      </a:rPr>
                                      <m:t> </m:t>
                                    </m:r>
                                    <m:r>
                                      <a:rPr lang="en-US" b="0" i="1" smtClean="0">
                                        <a:latin typeface="Cambria Math" charset="0"/>
                                      </a:rPr>
                                      <m:t>𝑝𝑟𝑖𝑐𝑒</m:t>
                                    </m:r>
                                    <m:r>
                                      <a:rPr lang="en-US" b="0" i="1" smtClean="0">
                                        <a:latin typeface="Cambria Math" charset="0"/>
                                      </a:rPr>
                                      <m:t> − </m:t>
                                    </m:r>
                                    <m:r>
                                      <a:rPr lang="en-US" b="0" i="1" smtClean="0">
                                        <a:latin typeface="Cambria Math" charset="0"/>
                                      </a:rPr>
                                      <m:t>𝑚𝑜𝑑𝑒𝑙</m:t>
                                    </m:r>
                                    <m:r>
                                      <a:rPr lang="en-US" b="0" i="1" smtClean="0">
                                        <a:latin typeface="Cambria Math" charset="0"/>
                                      </a:rPr>
                                      <m:t> </m:t>
                                    </m:r>
                                    <m:r>
                                      <a:rPr lang="en-US" b="0" i="1" smtClean="0">
                                        <a:latin typeface="Cambria Math" charset="0"/>
                                      </a:rPr>
                                      <m:t>𝑝𝑟𝑖𝑐𝑒</m:t>
                                    </m:r>
                                    <m:r>
                                      <a:rPr lang="en-US" b="0" i="1" smtClean="0">
                                        <a:latin typeface="Cambria Math" charset="0"/>
                                      </a:rPr>
                                      <m:t>)</m:t>
                                    </m:r>
                                  </m:e>
                                  <m:sup>
                                    <m:r>
                                      <a:rPr lang="en-US" b="0" i="1" smtClean="0">
                                        <a:latin typeface="Cambria Math" charset="0"/>
                                      </a:rPr>
                                      <m:t>2</m:t>
                                    </m:r>
                                  </m:sup>
                                </m:sSup>
                              </m:num>
                              <m:den>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𝑜𝑝𝑡𝑖𝑜𝑛𝑠</m:t>
                                </m:r>
                              </m:den>
                            </m:f>
                          </m:e>
                        </m:nary>
                      </m:e>
                    </m:rad>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13135"/>
                <a:ext cx="10729404" cy="4678532"/>
              </a:xfrm>
              <a:blipFill rotWithShape="0">
                <a:blip r:embed="rId3"/>
                <a:stretch>
                  <a:fillRect l="-1023"/>
                </a:stretch>
              </a:blipFill>
            </p:spPr>
            <p:txBody>
              <a:bodyPr/>
              <a:lstStyle/>
              <a:p>
                <a:r>
                  <a:rPr lang="en-US">
                    <a:noFill/>
                  </a:rPr>
                  <a:t> </a:t>
                </a:r>
              </a:p>
            </p:txBody>
          </p:sp>
        </mc:Fallback>
      </mc:AlternateContent>
    </p:spTree>
    <p:extLst>
      <p:ext uri="{BB962C8B-B14F-4D97-AF65-F5344CB8AC3E}">
        <p14:creationId xmlns:p14="http://schemas.microsoft.com/office/powerpoint/2010/main" val="391349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1783" y="0"/>
            <a:ext cx="6752319" cy="1041722"/>
          </a:xfrm>
          <a:solidFill>
            <a:schemeClr val="accent1">
              <a:alpha val="34000"/>
            </a:schemeClr>
          </a:solidFill>
        </p:spPr>
        <p:txBody>
          <a:bodyPr>
            <a:noAutofit/>
          </a:bodyPr>
          <a:lstStyle/>
          <a:p>
            <a:pPr algn="ctr"/>
            <a:r>
              <a:rPr lang="en-US" sz="6500" dirty="0" smtClean="0">
                <a:latin typeface="Arial Rounded MT Bold" charset="0"/>
                <a:ea typeface="Arial Rounded MT Bold" charset="0"/>
                <a:cs typeface="Arial Rounded MT Bold" charset="0"/>
              </a:rPr>
              <a:t>CONCLUSIONS</a:t>
            </a:r>
            <a:endParaRPr lang="en-US" sz="6500" dirty="0">
              <a:latin typeface="Arial Rounded MT Bold" charset="0"/>
              <a:ea typeface="Arial Rounded MT Bold" charset="0"/>
              <a:cs typeface="Arial Rounded MT Bold" charset="0"/>
            </a:endParaRPr>
          </a:p>
        </p:txBody>
      </p:sp>
      <p:sp>
        <p:nvSpPr>
          <p:cNvPr id="3" name="Content Placeholder 2"/>
          <p:cNvSpPr>
            <a:spLocks noGrp="1"/>
          </p:cNvSpPr>
          <p:nvPr>
            <p:ph idx="1"/>
          </p:nvPr>
        </p:nvSpPr>
        <p:spPr>
          <a:xfrm>
            <a:off x="521192" y="1215804"/>
            <a:ext cx="11173502" cy="5202180"/>
          </a:xfrm>
        </p:spPr>
        <p:txBody>
          <a:bodyPr>
            <a:noAutofit/>
          </a:bodyPr>
          <a:lstStyle/>
          <a:p>
            <a:pPr algn="just">
              <a:lnSpc>
                <a:spcPct val="150000"/>
              </a:lnSpc>
            </a:pPr>
            <a:r>
              <a:rPr lang="en-US" sz="2600" dirty="0" smtClean="0"/>
              <a:t>PSM random variable has much more flexible distribution than normal distribution for explaining the return distribution such as skewness and non-Gaussian tail dependencies.</a:t>
            </a:r>
          </a:p>
          <a:p>
            <a:pPr algn="just">
              <a:lnSpc>
                <a:spcPct val="150000"/>
              </a:lnSpc>
            </a:pPr>
            <a:r>
              <a:rPr lang="en-US" sz="2600" dirty="0" smtClean="0"/>
              <a:t>PSM distribution can explain asymmetric information among traders.</a:t>
            </a:r>
          </a:p>
          <a:p>
            <a:pPr algn="just">
              <a:lnSpc>
                <a:spcPct val="150000"/>
              </a:lnSpc>
            </a:pPr>
            <a:r>
              <a:rPr lang="en-US" sz="2600" dirty="0" smtClean="0"/>
              <a:t>Compared </a:t>
            </a:r>
            <a:r>
              <a:rPr lang="en-US" sz="2600" dirty="0"/>
              <a:t>to </a:t>
            </a:r>
            <a:r>
              <a:rPr lang="en-US" sz="2600" dirty="0" smtClean="0"/>
              <a:t>the</a:t>
            </a:r>
            <a:r>
              <a:rPr lang="en-US" sz="2600" dirty="0"/>
              <a:t> Black-Scholes model, the option pricing based on PSM distribution has an improved fit for European options</a:t>
            </a:r>
            <a:r>
              <a:rPr lang="en-US" sz="2600" dirty="0" smtClean="0"/>
              <a:t>.</a:t>
            </a:r>
            <a:r>
              <a:rPr lang="en-US" sz="2600" dirty="0"/>
              <a:t> Also, the implied volatility </a:t>
            </a:r>
            <a:r>
              <a:rPr lang="en-US" sz="2600" dirty="0" smtClean="0"/>
              <a:t>looks </a:t>
            </a:r>
            <a:r>
              <a:rPr lang="en-US" sz="2600" dirty="0"/>
              <a:t>much more reasonable than the constant volatility of Black-Scholes model.</a:t>
            </a:r>
            <a:endParaRPr 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70257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17684"/>
            <a:ext cx="13114117" cy="5790517"/>
          </a:xfrm>
        </p:spPr>
        <p:txBody>
          <a:bodyPr>
            <a:noAutofit/>
          </a:bodyPr>
          <a:lstStyle/>
          <a:p>
            <a:pPr marL="0" indent="0">
              <a:buNone/>
            </a:pPr>
            <a:r>
              <a:rPr lang="en-US" sz="25000" u="sng" dirty="0" smtClean="0">
                <a:latin typeface="Arial Rounded MT Bold" charset="0"/>
                <a:ea typeface="Arial Rounded MT Bold" charset="0"/>
                <a:cs typeface="Arial Rounded MT Bold" charset="0"/>
              </a:rPr>
              <a:t>Poisson</a:t>
            </a:r>
            <a:endParaRPr lang="en-US" sz="25000" u="sng"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57168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603" y="228318"/>
            <a:ext cx="11095298" cy="6068309"/>
          </a:xfrm>
        </p:spPr>
        <p:txBody>
          <a:bodyPr/>
          <a:lstStyle/>
          <a:p>
            <a:pPr marL="0" indent="0">
              <a:buNone/>
            </a:pPr>
            <a:r>
              <a:rPr lang="en-US" sz="25000" u="sng" dirty="0">
                <a:latin typeface="Arial Rounded MT Bold" charset="0"/>
                <a:ea typeface="Arial Rounded MT Bold" charset="0"/>
                <a:cs typeface="Arial Rounded MT Bold" charset="0"/>
              </a:rPr>
              <a:t>Scale</a:t>
            </a:r>
          </a:p>
          <a:p>
            <a:pPr marL="0" indent="0">
              <a:buNone/>
            </a:pPr>
            <a:endParaRPr lang="en-US" dirty="0"/>
          </a:p>
        </p:txBody>
      </p:sp>
    </p:spTree>
    <p:extLst>
      <p:ext uri="{BB962C8B-B14F-4D97-AF65-F5344CB8AC3E}">
        <p14:creationId xmlns:p14="http://schemas.microsoft.com/office/powerpoint/2010/main" val="155641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US" sz="25000" u="sng" dirty="0">
                <a:latin typeface="Arial Rounded MT Bold" charset="0"/>
                <a:ea typeface="Arial Rounded MT Bold" charset="0"/>
                <a:cs typeface="Arial Rounded MT Bold" charset="0"/>
              </a:rPr>
              <a:t>Mixture</a:t>
            </a:r>
            <a:endParaRPr lang="en-US" sz="25000" dirty="0"/>
          </a:p>
        </p:txBody>
      </p:sp>
    </p:spTree>
    <p:extLst>
      <p:ext uri="{BB962C8B-B14F-4D97-AF65-F5344CB8AC3E}">
        <p14:creationId xmlns:p14="http://schemas.microsoft.com/office/powerpoint/2010/main" val="1151735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367" y="239893"/>
            <a:ext cx="11447361" cy="6461850"/>
          </a:xfrm>
        </p:spPr>
        <p:txBody>
          <a:bodyPr>
            <a:normAutofit/>
          </a:bodyPr>
          <a:lstStyle/>
          <a:p>
            <a:pPr marL="0" indent="0">
              <a:buNone/>
            </a:pPr>
            <a:r>
              <a:rPr lang="en-US" sz="25000" u="sng" dirty="0" smtClean="0">
                <a:latin typeface="Arial Rounded MT Bold" charset="0"/>
                <a:ea typeface="Arial Rounded MT Bold" charset="0"/>
                <a:cs typeface="Arial Rounded MT Bold" charset="0"/>
              </a:rPr>
              <a:t>Model</a:t>
            </a:r>
            <a:endParaRPr lang="en-US" sz="25000" u="sng" dirty="0">
              <a:latin typeface="Arial Rounded MT Bold" charset="0"/>
              <a:ea typeface="Arial Rounded MT Bold" charset="0"/>
              <a:cs typeface="Arial Rounded MT Bold" charset="0"/>
            </a:endParaRPr>
          </a:p>
          <a:p>
            <a:pPr marL="0" indent="0">
              <a:buNone/>
            </a:pPr>
            <a:endParaRPr lang="en-US" dirty="0"/>
          </a:p>
        </p:txBody>
      </p:sp>
    </p:spTree>
    <p:extLst>
      <p:ext uri="{BB962C8B-B14F-4D97-AF65-F5344CB8AC3E}">
        <p14:creationId xmlns:p14="http://schemas.microsoft.com/office/powerpoint/2010/main" val="1636674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937" y="0"/>
            <a:ext cx="10046914" cy="1265029"/>
          </a:xfrm>
          <a:solidFill>
            <a:schemeClr val="accent1">
              <a:alpha val="34000"/>
            </a:schemeClr>
          </a:solidFill>
        </p:spPr>
        <p:txBody>
          <a:bodyPr>
            <a:noAutofit/>
          </a:bodyPr>
          <a:lstStyle/>
          <a:p>
            <a:pPr algn="ctr"/>
            <a:r>
              <a:rPr lang="en-US" sz="6500" dirty="0" smtClean="0">
                <a:latin typeface="Arial Rounded MT Bold" charset="0"/>
                <a:ea typeface="Arial Rounded MT Bold" charset="0"/>
                <a:cs typeface="Arial Rounded MT Bold" charset="0"/>
              </a:rPr>
              <a:t>ACKNOWLEDGEMENTS</a:t>
            </a:r>
            <a:endParaRPr lang="en-US" sz="6500" dirty="0">
              <a:latin typeface="Arial Rounded MT Bold" charset="0"/>
              <a:ea typeface="Arial Rounded MT Bold" charset="0"/>
              <a:cs typeface="Arial Rounded MT Bold" charset="0"/>
            </a:endParaRPr>
          </a:p>
        </p:txBody>
      </p:sp>
      <p:sp>
        <p:nvSpPr>
          <p:cNvPr id="3" name="Content Placeholder 2"/>
          <p:cNvSpPr>
            <a:spLocks noGrp="1"/>
          </p:cNvSpPr>
          <p:nvPr>
            <p:ph idx="1"/>
          </p:nvPr>
        </p:nvSpPr>
        <p:spPr>
          <a:xfrm>
            <a:off x="486580" y="1403925"/>
            <a:ext cx="11024936" cy="2601995"/>
          </a:xfrm>
          <a:noFill/>
        </p:spPr>
        <p:txBody>
          <a:bodyPr>
            <a:normAutofit/>
          </a:bodyPr>
          <a:lstStyle/>
          <a:p>
            <a:pPr marL="0" indent="0" algn="just">
              <a:lnSpc>
                <a:spcPct val="150000"/>
              </a:lnSpc>
              <a:buNone/>
            </a:pPr>
            <a:r>
              <a:rPr lang="en-US" sz="2600" dirty="0" smtClean="0">
                <a:latin typeface="Times New Roman" charset="0"/>
                <a:ea typeface="Times New Roman" charset="0"/>
                <a:cs typeface="Times New Roman" charset="0"/>
              </a:rPr>
              <a:t>I would like to express my sincere gratitude to my mentors, Dr. Aaron Kim and Dr. Zari </a:t>
            </a:r>
            <a:r>
              <a:rPr lang="en-US" sz="2600" dirty="0" err="1" smtClean="0">
                <a:latin typeface="Times New Roman" charset="0"/>
                <a:ea typeface="Times New Roman" charset="0"/>
                <a:cs typeface="Times New Roman" charset="0"/>
              </a:rPr>
              <a:t>Rachev</a:t>
            </a:r>
            <a:r>
              <a:rPr lang="en-US" sz="2600" dirty="0" smtClean="0">
                <a:latin typeface="Times New Roman" charset="0"/>
                <a:ea typeface="Times New Roman" charset="0"/>
                <a:cs typeface="Times New Roman" charset="0"/>
              </a:rPr>
              <a:t> for the guidance and giving me the opportunity to make this project. This </a:t>
            </a:r>
            <a:r>
              <a:rPr lang="en-US" sz="2600" dirty="0">
                <a:latin typeface="Times New Roman" charset="0"/>
                <a:ea typeface="Times New Roman" charset="0"/>
                <a:cs typeface="Times New Roman" charset="0"/>
              </a:rPr>
              <a:t>research </a:t>
            </a:r>
            <a:r>
              <a:rPr lang="en-US" sz="2600" dirty="0" smtClean="0">
                <a:latin typeface="Times New Roman" charset="0"/>
                <a:ea typeface="Times New Roman" charset="0"/>
                <a:cs typeface="Times New Roman" charset="0"/>
              </a:rPr>
              <a:t>was supported </a:t>
            </a:r>
            <a:r>
              <a:rPr lang="en-US" sz="2600" dirty="0">
                <a:latin typeface="Times New Roman" charset="0"/>
                <a:ea typeface="Times New Roman" charset="0"/>
                <a:cs typeface="Times New Roman" charset="0"/>
              </a:rPr>
              <a:t>with funding from Undergraduate Research </a:t>
            </a:r>
            <a:r>
              <a:rPr lang="en-US" sz="2600" dirty="0" smtClean="0">
                <a:latin typeface="Times New Roman" charset="0"/>
                <a:ea typeface="Times New Roman" charset="0"/>
                <a:cs typeface="Times New Roman" charset="0"/>
              </a:rPr>
              <a:t>&amp; </a:t>
            </a:r>
            <a:r>
              <a:rPr lang="en-US" sz="2600" dirty="0">
                <a:latin typeface="Times New Roman" charset="0"/>
                <a:ea typeface="Times New Roman" charset="0"/>
                <a:cs typeface="Times New Roman" charset="0"/>
              </a:rPr>
              <a:t>Creative Activities (URECA).</a:t>
            </a:r>
          </a:p>
        </p:txBody>
      </p:sp>
    </p:spTree>
    <p:extLst>
      <p:ext uri="{BB962C8B-B14F-4D97-AF65-F5344CB8AC3E}">
        <p14:creationId xmlns:p14="http://schemas.microsoft.com/office/powerpoint/2010/main" val="1411391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94593" y="0"/>
            <a:ext cx="12023834" cy="955949"/>
          </a:xfrm>
          <a:solidFill>
            <a:schemeClr val="accent1">
              <a:alpha val="34000"/>
            </a:schemeClr>
          </a:solidFill>
        </p:spPr>
        <p:txBody>
          <a:bodyPr>
            <a:noAutofit/>
          </a:bodyPr>
          <a:lstStyle/>
          <a:p>
            <a:pPr algn="ctr"/>
            <a:r>
              <a:rPr lang="en-US" sz="6500" dirty="0" smtClean="0">
                <a:latin typeface="Arial Rounded MT Bold" charset="0"/>
                <a:ea typeface="Arial Rounded MT Bold" charset="0"/>
                <a:cs typeface="Arial Rounded MT Bold" charset="0"/>
              </a:rPr>
              <a:t>THEORETICAL STUDY (</a:t>
            </a:r>
            <a:r>
              <a:rPr lang="en-US" sz="6500" dirty="0" err="1">
                <a:latin typeface="Arial Rounded MT Bold" charset="0"/>
                <a:ea typeface="Arial Rounded MT Bold" charset="0"/>
                <a:cs typeface="Arial Rounded MT Bold" charset="0"/>
              </a:rPr>
              <a:t>c</a:t>
            </a:r>
            <a:r>
              <a:rPr lang="en-US" sz="6500" dirty="0" err="1" smtClean="0">
                <a:latin typeface="Arial Rounded MT Bold" charset="0"/>
                <a:ea typeface="Arial Rounded MT Bold" charset="0"/>
                <a:cs typeface="Arial Rounded MT Bold" charset="0"/>
              </a:rPr>
              <a:t>ntd</a:t>
            </a:r>
            <a:r>
              <a:rPr lang="en-US" sz="6500" dirty="0" smtClean="0">
                <a:latin typeface="Arial Rounded MT Bold" charset="0"/>
                <a:ea typeface="Arial Rounded MT Bold" charset="0"/>
                <a:cs typeface="Arial Rounded MT Bold" charset="0"/>
              </a:rPr>
              <a:t>.)</a:t>
            </a:r>
            <a:endParaRPr lang="en-US" sz="6500" dirty="0">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98692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005" y="-137863"/>
            <a:ext cx="11010136" cy="1325563"/>
          </a:xfrm>
        </p:spPr>
        <p:txBody>
          <a:bodyPr>
            <a:normAutofit/>
          </a:bodyPr>
          <a:lstStyle/>
          <a:p>
            <a:pPr algn="ctr"/>
            <a:r>
              <a:rPr lang="en-US" sz="4000" dirty="0" smtClean="0">
                <a:latin typeface="Arial Rounded MT Bold" charset="0"/>
                <a:ea typeface="Arial Rounded MT Bold" charset="0"/>
                <a:cs typeface="Arial Rounded MT Bold" charset="0"/>
              </a:rPr>
              <a:t>Poisson Scale Mixture (PSM) Distribution</a:t>
            </a:r>
            <a:endParaRPr lang="en-US" sz="4000" dirty="0">
              <a:latin typeface="Arial Rounded MT Bold" charset="0"/>
              <a:ea typeface="Arial Rounded MT Bold" charset="0"/>
              <a:cs typeface="Arial Rounded MT Bold" charset="0"/>
            </a:endParaRPr>
          </a:p>
        </p:txBody>
      </p:sp>
      <p:sp>
        <p:nvSpPr>
          <p:cNvPr id="6" name="Title 1"/>
          <p:cNvSpPr txBox="1">
            <a:spLocks/>
          </p:cNvSpPr>
          <p:nvPr/>
        </p:nvSpPr>
        <p:spPr>
          <a:xfrm>
            <a:off x="604023" y="1660951"/>
            <a:ext cx="10643840" cy="49034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229100" lvl="8" indent="-571500">
              <a:buFont typeface="Arial" charset="0"/>
              <a:buChar char="•"/>
            </a:pPr>
            <a:endParaRPr lang="en-US" sz="200" dirty="0"/>
          </a:p>
        </p:txBody>
      </p:sp>
      <p:pic>
        <p:nvPicPr>
          <p:cNvPr id="12" name="Content Placeholder 11"/>
          <p:cNvPicPr>
            <a:picLocks noGrp="1" noChangeAspect="1"/>
          </p:cNvPicPr>
          <p:nvPr>
            <p:ph idx="1"/>
          </p:nvPr>
        </p:nvPicPr>
        <p:blipFill>
          <a:blip r:embed="rId3"/>
          <a:stretch>
            <a:fillRect/>
          </a:stretch>
        </p:blipFill>
        <p:spPr>
          <a:xfrm>
            <a:off x="604023" y="1487840"/>
            <a:ext cx="7002966" cy="581974"/>
          </a:xfrm>
          <a:prstGeom prst="rect">
            <a:avLst/>
          </a:prstGeom>
        </p:spPr>
      </p:pic>
      <p:sp>
        <p:nvSpPr>
          <p:cNvPr id="13" name="TextBox 12"/>
          <p:cNvSpPr txBox="1"/>
          <p:nvPr/>
        </p:nvSpPr>
        <p:spPr>
          <a:xfrm>
            <a:off x="7542821" y="1492765"/>
            <a:ext cx="2259980" cy="630942"/>
          </a:xfrm>
          <a:prstGeom prst="rect">
            <a:avLst/>
          </a:prstGeom>
          <a:noFill/>
        </p:spPr>
        <p:txBody>
          <a:bodyPr wrap="square" rtlCol="0">
            <a:spAutoFit/>
          </a:bodyPr>
          <a:lstStyle/>
          <a:p>
            <a:r>
              <a:rPr lang="en-US" sz="3400" smtClean="0">
                <a:latin typeface="Times New Roman" charset="0"/>
                <a:ea typeface="Times New Roman" charset="0"/>
                <a:cs typeface="Times New Roman" charset="0"/>
              </a:rPr>
              <a:t>, where</a:t>
            </a:r>
            <a:endParaRPr lang="en-US" sz="3400" dirty="0">
              <a:latin typeface="Times New Roman" charset="0"/>
              <a:ea typeface="Times New Roman" charset="0"/>
              <a:cs typeface="Times New Roman" charset="0"/>
            </a:endParaRPr>
          </a:p>
        </p:txBody>
      </p:sp>
      <p:pic>
        <p:nvPicPr>
          <p:cNvPr id="18" name="Picture 17"/>
          <p:cNvPicPr>
            <a:picLocks noChangeAspect="1"/>
          </p:cNvPicPr>
          <p:nvPr/>
        </p:nvPicPr>
        <p:blipFill>
          <a:blip r:embed="rId4"/>
          <a:stretch>
            <a:fillRect/>
          </a:stretch>
        </p:blipFill>
        <p:spPr>
          <a:xfrm>
            <a:off x="604023" y="2423847"/>
            <a:ext cx="10683876" cy="565325"/>
          </a:xfrm>
          <a:prstGeom prst="rect">
            <a:avLst/>
          </a:prstGeom>
        </p:spPr>
      </p:pic>
      <p:pic>
        <p:nvPicPr>
          <p:cNvPr id="19" name="Picture 18"/>
          <p:cNvPicPr>
            <a:picLocks noChangeAspect="1"/>
          </p:cNvPicPr>
          <p:nvPr/>
        </p:nvPicPr>
        <p:blipFill>
          <a:blip r:embed="rId5"/>
          <a:stretch>
            <a:fillRect/>
          </a:stretch>
        </p:blipFill>
        <p:spPr>
          <a:xfrm>
            <a:off x="604023" y="3222735"/>
            <a:ext cx="7399799" cy="565262"/>
          </a:xfrm>
          <a:prstGeom prst="rect">
            <a:avLst/>
          </a:prstGeom>
        </p:spPr>
      </p:pic>
      <p:pic>
        <p:nvPicPr>
          <p:cNvPr id="7" name="Picture 6"/>
          <p:cNvPicPr>
            <a:picLocks noChangeAspect="1"/>
          </p:cNvPicPr>
          <p:nvPr/>
        </p:nvPicPr>
        <p:blipFill>
          <a:blip r:embed="rId6"/>
          <a:stretch>
            <a:fillRect/>
          </a:stretch>
        </p:blipFill>
        <p:spPr>
          <a:xfrm>
            <a:off x="604023" y="4403608"/>
            <a:ext cx="10970100" cy="729866"/>
          </a:xfrm>
          <a:prstGeom prst="rect">
            <a:avLst/>
          </a:prstGeom>
        </p:spPr>
      </p:pic>
      <p:pic>
        <p:nvPicPr>
          <p:cNvPr id="9" name="Picture 8"/>
          <p:cNvPicPr>
            <a:picLocks noChangeAspect="1"/>
          </p:cNvPicPr>
          <p:nvPr/>
        </p:nvPicPr>
        <p:blipFill>
          <a:blip r:embed="rId7"/>
          <a:stretch>
            <a:fillRect/>
          </a:stretch>
        </p:blipFill>
        <p:spPr>
          <a:xfrm>
            <a:off x="604023" y="5229480"/>
            <a:ext cx="10460984" cy="377245"/>
          </a:xfrm>
          <a:prstGeom prst="rect">
            <a:avLst/>
          </a:prstGeom>
        </p:spPr>
      </p:pic>
    </p:spTree>
    <p:extLst>
      <p:ext uri="{BB962C8B-B14F-4D97-AF65-F5344CB8AC3E}">
        <p14:creationId xmlns:p14="http://schemas.microsoft.com/office/powerpoint/2010/main" val="1010059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70"/>
            <a:ext cx="12609094" cy="1325563"/>
          </a:xfrm>
        </p:spPr>
        <p:txBody>
          <a:bodyPr>
            <a:normAutofit/>
          </a:bodyPr>
          <a:lstStyle/>
          <a:p>
            <a:pPr algn="just"/>
            <a:r>
              <a:rPr lang="en-US" sz="3600" dirty="0" smtClean="0">
                <a:latin typeface="Arial Rounded MT Bold" charset="0"/>
                <a:ea typeface="Arial Rounded MT Bold" charset="0"/>
                <a:cs typeface="Arial Rounded MT Bold" charset="0"/>
              </a:rPr>
              <a:t>Distribution Function and Probability Density Function</a:t>
            </a:r>
            <a:endParaRPr lang="en-US" sz="3600" dirty="0">
              <a:latin typeface="Arial Rounded MT Bold" charset="0"/>
              <a:ea typeface="Arial Rounded MT Bold" charset="0"/>
              <a:cs typeface="Arial Rounded MT Bold" charset="0"/>
            </a:endParaRPr>
          </a:p>
        </p:txBody>
      </p:sp>
      <p:sp>
        <p:nvSpPr>
          <p:cNvPr id="5" name="TextBox 4"/>
          <p:cNvSpPr txBox="1"/>
          <p:nvPr/>
        </p:nvSpPr>
        <p:spPr>
          <a:xfrm>
            <a:off x="429322" y="1523082"/>
            <a:ext cx="3746538" cy="553998"/>
          </a:xfrm>
          <a:prstGeom prst="rect">
            <a:avLst/>
          </a:prstGeom>
          <a:noFill/>
        </p:spPr>
        <p:txBody>
          <a:bodyPr wrap="none" rtlCol="0">
            <a:spAutoFit/>
          </a:bodyPr>
          <a:lstStyle/>
          <a:p>
            <a:r>
              <a:rPr lang="en-US" sz="3000" dirty="0" smtClean="0">
                <a:latin typeface="Times New Roman" charset="0"/>
                <a:ea typeface="Times New Roman" charset="0"/>
                <a:cs typeface="Times New Roman" charset="0"/>
              </a:rPr>
              <a:t>Distribution Function:</a:t>
            </a:r>
            <a:endParaRPr lang="en-US" sz="3000" dirty="0">
              <a:latin typeface="Times New Roman" charset="0"/>
              <a:ea typeface="Times New Roman" charset="0"/>
              <a:cs typeface="Times New Roman" charset="0"/>
            </a:endParaRPr>
          </a:p>
        </p:txBody>
      </p:sp>
      <p:sp>
        <p:nvSpPr>
          <p:cNvPr id="9" name="TextBox 8"/>
          <p:cNvSpPr txBox="1"/>
          <p:nvPr/>
        </p:nvSpPr>
        <p:spPr>
          <a:xfrm>
            <a:off x="429322" y="3846575"/>
            <a:ext cx="4859022" cy="553998"/>
          </a:xfrm>
          <a:prstGeom prst="rect">
            <a:avLst/>
          </a:prstGeom>
          <a:noFill/>
        </p:spPr>
        <p:txBody>
          <a:bodyPr wrap="none" rtlCol="0">
            <a:spAutoFit/>
          </a:bodyPr>
          <a:lstStyle/>
          <a:p>
            <a:r>
              <a:rPr lang="en-US" sz="3000" dirty="0" smtClean="0">
                <a:latin typeface="Times New Roman" charset="0"/>
                <a:ea typeface="Times New Roman" charset="0"/>
                <a:cs typeface="Times New Roman" charset="0"/>
              </a:rPr>
              <a:t>Probability Density Function: </a:t>
            </a:r>
            <a:endParaRPr lang="en-US" sz="3000" dirty="0">
              <a:latin typeface="Times New Roman" charset="0"/>
              <a:ea typeface="Times New Roman" charset="0"/>
              <a:cs typeface="Times New Roman" charset="0"/>
            </a:endParaRPr>
          </a:p>
        </p:txBody>
      </p:sp>
      <p:pic>
        <p:nvPicPr>
          <p:cNvPr id="3" name="Picture 2"/>
          <p:cNvPicPr>
            <a:picLocks noChangeAspect="1"/>
          </p:cNvPicPr>
          <p:nvPr/>
        </p:nvPicPr>
        <p:blipFill>
          <a:blip r:embed="rId2"/>
          <a:stretch>
            <a:fillRect/>
          </a:stretch>
        </p:blipFill>
        <p:spPr>
          <a:xfrm>
            <a:off x="1157867" y="4721702"/>
            <a:ext cx="9154469" cy="1448366"/>
          </a:xfrm>
          <a:prstGeom prst="rect">
            <a:avLst/>
          </a:prstGeom>
        </p:spPr>
      </p:pic>
      <p:pic>
        <p:nvPicPr>
          <p:cNvPr id="10" name="Picture 9"/>
          <p:cNvPicPr>
            <a:picLocks noChangeAspect="1"/>
          </p:cNvPicPr>
          <p:nvPr/>
        </p:nvPicPr>
        <p:blipFill>
          <a:blip r:embed="rId3"/>
          <a:stretch>
            <a:fillRect/>
          </a:stretch>
        </p:blipFill>
        <p:spPr>
          <a:xfrm>
            <a:off x="1157868" y="2344860"/>
            <a:ext cx="9937612" cy="1072108"/>
          </a:xfrm>
          <a:prstGeom prst="rect">
            <a:avLst/>
          </a:prstGeom>
        </p:spPr>
      </p:pic>
    </p:spTree>
    <p:extLst>
      <p:ext uri="{BB962C8B-B14F-4D97-AF65-F5344CB8AC3E}">
        <p14:creationId xmlns:p14="http://schemas.microsoft.com/office/powerpoint/2010/main" val="1709996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60" y="0"/>
            <a:ext cx="10515600" cy="1325563"/>
          </a:xfrm>
        </p:spPr>
        <p:txBody>
          <a:bodyPr/>
          <a:lstStyle/>
          <a:p>
            <a:pPr algn="ctr"/>
            <a:r>
              <a:rPr lang="en-US" dirty="0" smtClean="0">
                <a:latin typeface="Arial Rounded MT Bold" charset="0"/>
                <a:ea typeface="Arial Rounded MT Bold" charset="0"/>
                <a:cs typeface="Arial Rounded MT Bold" charset="0"/>
              </a:rPr>
              <a:t>Properties of PSM</a:t>
            </a:r>
            <a:endParaRPr lang="en-US" dirty="0">
              <a:latin typeface="Arial Rounded MT Bold" charset="0"/>
              <a:ea typeface="Arial Rounded MT Bold" charset="0"/>
              <a:cs typeface="Arial Rounded MT Bold" charset="0"/>
            </a:endParaRPr>
          </a:p>
        </p:txBody>
      </p:sp>
      <p:pic>
        <p:nvPicPr>
          <p:cNvPr id="9" name="Content Placeholder 8"/>
          <p:cNvPicPr>
            <a:picLocks noGrp="1" noChangeAspect="1"/>
          </p:cNvPicPr>
          <p:nvPr>
            <p:ph idx="1"/>
          </p:nvPr>
        </p:nvPicPr>
        <p:blipFill>
          <a:blip r:embed="rId3"/>
          <a:stretch>
            <a:fillRect/>
          </a:stretch>
        </p:blipFill>
        <p:spPr>
          <a:xfrm>
            <a:off x="303700" y="1204333"/>
            <a:ext cx="11561420" cy="1572994"/>
          </a:xfrm>
          <a:prstGeom prst="rect">
            <a:avLst/>
          </a:prstGeom>
        </p:spPr>
      </p:pic>
      <p:pic>
        <p:nvPicPr>
          <p:cNvPr id="10" name="Picture 9"/>
          <p:cNvPicPr>
            <a:picLocks noChangeAspect="1"/>
          </p:cNvPicPr>
          <p:nvPr/>
        </p:nvPicPr>
        <p:blipFill>
          <a:blip r:embed="rId4"/>
          <a:stretch>
            <a:fillRect/>
          </a:stretch>
        </p:blipFill>
        <p:spPr>
          <a:xfrm>
            <a:off x="747960" y="3073666"/>
            <a:ext cx="6411123" cy="456420"/>
          </a:xfrm>
          <a:prstGeom prst="rect">
            <a:avLst/>
          </a:prstGeom>
        </p:spPr>
      </p:pic>
      <p:pic>
        <p:nvPicPr>
          <p:cNvPr id="12" name="Picture 11"/>
          <p:cNvPicPr>
            <a:picLocks noChangeAspect="1"/>
          </p:cNvPicPr>
          <p:nvPr/>
        </p:nvPicPr>
        <p:blipFill>
          <a:blip r:embed="rId5"/>
          <a:stretch>
            <a:fillRect/>
          </a:stretch>
        </p:blipFill>
        <p:spPr>
          <a:xfrm>
            <a:off x="747960" y="3805081"/>
            <a:ext cx="6589542" cy="438330"/>
          </a:xfrm>
          <a:prstGeom prst="rect">
            <a:avLst/>
          </a:prstGeom>
        </p:spPr>
      </p:pic>
      <p:pic>
        <p:nvPicPr>
          <p:cNvPr id="16" name="Picture 15"/>
          <p:cNvPicPr>
            <a:picLocks noChangeAspect="1"/>
          </p:cNvPicPr>
          <p:nvPr/>
        </p:nvPicPr>
        <p:blipFill>
          <a:blip r:embed="rId6"/>
          <a:stretch>
            <a:fillRect/>
          </a:stretch>
        </p:blipFill>
        <p:spPr>
          <a:xfrm>
            <a:off x="747960" y="4474260"/>
            <a:ext cx="9317874" cy="877993"/>
          </a:xfrm>
          <a:prstGeom prst="rect">
            <a:avLst/>
          </a:prstGeom>
        </p:spPr>
      </p:pic>
      <p:sp>
        <p:nvSpPr>
          <p:cNvPr id="18" name="TextBox 17"/>
          <p:cNvSpPr txBox="1"/>
          <p:nvPr/>
        </p:nvSpPr>
        <p:spPr>
          <a:xfrm>
            <a:off x="591015" y="5802646"/>
            <a:ext cx="2096259" cy="415498"/>
          </a:xfrm>
          <a:prstGeom prst="rect">
            <a:avLst/>
          </a:prstGeom>
          <a:noFill/>
        </p:spPr>
        <p:txBody>
          <a:bodyPr wrap="square" rtlCol="0">
            <a:spAutoFit/>
          </a:bodyPr>
          <a:lstStyle/>
          <a:p>
            <a:r>
              <a:rPr lang="en-US" sz="2100" dirty="0" smtClean="0">
                <a:latin typeface="Times New Roman" charset="0"/>
                <a:ea typeface="Times New Roman" charset="0"/>
                <a:cs typeface="Times New Roman" charset="0"/>
              </a:rPr>
              <a:t>Excess Kurtosis: </a:t>
            </a:r>
            <a:endParaRPr lang="en-US" sz="2100" dirty="0">
              <a:latin typeface="Times New Roman" charset="0"/>
              <a:ea typeface="Times New Roman" charset="0"/>
              <a:cs typeface="Times New Roman" charset="0"/>
            </a:endParaRPr>
          </a:p>
        </p:txBody>
      </p:sp>
      <p:pic>
        <p:nvPicPr>
          <p:cNvPr id="22" name="Picture 21"/>
          <p:cNvPicPr>
            <a:picLocks noChangeAspect="1"/>
          </p:cNvPicPr>
          <p:nvPr/>
        </p:nvPicPr>
        <p:blipFill>
          <a:blip r:embed="rId7"/>
          <a:stretch>
            <a:fillRect/>
          </a:stretch>
        </p:blipFill>
        <p:spPr>
          <a:xfrm>
            <a:off x="2687274" y="5703321"/>
            <a:ext cx="8883276" cy="686328"/>
          </a:xfrm>
          <a:prstGeom prst="rect">
            <a:avLst/>
          </a:prstGeom>
        </p:spPr>
      </p:pic>
    </p:spTree>
    <p:extLst>
      <p:ext uri="{BB962C8B-B14F-4D97-AF65-F5344CB8AC3E}">
        <p14:creationId xmlns:p14="http://schemas.microsoft.com/office/powerpoint/2010/main" val="1837333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11" y="0"/>
            <a:ext cx="10515600" cy="1325563"/>
          </a:xfrm>
        </p:spPr>
        <p:txBody>
          <a:bodyPr>
            <a:normAutofit/>
          </a:bodyPr>
          <a:lstStyle/>
          <a:p>
            <a:pPr algn="ctr"/>
            <a:r>
              <a:rPr lang="en-US" sz="4200" dirty="0" smtClean="0">
                <a:latin typeface="Arial Rounded MT Bold" charset="0"/>
                <a:ea typeface="Arial Rounded MT Bold" charset="0"/>
                <a:cs typeface="Arial Rounded MT Bold" charset="0"/>
              </a:rPr>
              <a:t>The Asset </a:t>
            </a:r>
            <a:r>
              <a:rPr lang="en-US" sz="4200" smtClean="0">
                <a:latin typeface="Arial Rounded MT Bold" charset="0"/>
                <a:ea typeface="Arial Rounded MT Bold" charset="0"/>
                <a:cs typeface="Arial Rounded MT Bold" charset="0"/>
              </a:rPr>
              <a:t>Pricing Model</a:t>
            </a:r>
            <a:endParaRPr lang="en-US" sz="4200" dirty="0">
              <a:latin typeface="Arial Rounded MT Bold" charset="0"/>
              <a:ea typeface="Arial Rounded MT Bold" charset="0"/>
              <a:cs typeface="Arial Rounded MT Bold" charset="0"/>
            </a:endParaRPr>
          </a:p>
        </p:txBody>
      </p:sp>
      <p:pic>
        <p:nvPicPr>
          <p:cNvPr id="7" name="Picture 6"/>
          <p:cNvPicPr>
            <a:picLocks noChangeAspect="1"/>
          </p:cNvPicPr>
          <p:nvPr/>
        </p:nvPicPr>
        <p:blipFill>
          <a:blip r:embed="rId2"/>
          <a:stretch>
            <a:fillRect/>
          </a:stretch>
        </p:blipFill>
        <p:spPr>
          <a:xfrm>
            <a:off x="407019" y="1481009"/>
            <a:ext cx="9642503" cy="413998"/>
          </a:xfrm>
          <a:prstGeom prst="rect">
            <a:avLst/>
          </a:prstGeom>
        </p:spPr>
      </p:pic>
      <p:pic>
        <p:nvPicPr>
          <p:cNvPr id="9" name="Content Placeholder 8"/>
          <p:cNvPicPr>
            <a:picLocks noGrp="1" noChangeAspect="1"/>
          </p:cNvPicPr>
          <p:nvPr>
            <p:ph idx="1"/>
          </p:nvPr>
        </p:nvPicPr>
        <p:blipFill>
          <a:blip r:embed="rId3"/>
          <a:stretch>
            <a:fillRect/>
          </a:stretch>
        </p:blipFill>
        <p:spPr>
          <a:xfrm>
            <a:off x="407019" y="2153898"/>
            <a:ext cx="10388228" cy="512423"/>
          </a:xfrm>
          <a:prstGeom prst="rect">
            <a:avLst/>
          </a:prstGeom>
        </p:spPr>
      </p:pic>
      <p:pic>
        <p:nvPicPr>
          <p:cNvPr id="11" name="Picture 10"/>
          <p:cNvPicPr>
            <a:picLocks noChangeAspect="1"/>
          </p:cNvPicPr>
          <p:nvPr/>
        </p:nvPicPr>
        <p:blipFill>
          <a:blip r:embed="rId4"/>
          <a:stretch>
            <a:fillRect/>
          </a:stretch>
        </p:blipFill>
        <p:spPr>
          <a:xfrm>
            <a:off x="407019" y="2932457"/>
            <a:ext cx="11160585" cy="413769"/>
          </a:xfrm>
          <a:prstGeom prst="rect">
            <a:avLst/>
          </a:prstGeom>
        </p:spPr>
      </p:pic>
      <p:sp>
        <p:nvSpPr>
          <p:cNvPr id="12" name="TextBox 11"/>
          <p:cNvSpPr txBox="1"/>
          <p:nvPr/>
        </p:nvSpPr>
        <p:spPr>
          <a:xfrm>
            <a:off x="389321" y="3572723"/>
            <a:ext cx="2895474" cy="523220"/>
          </a:xfrm>
          <a:prstGeom prst="rect">
            <a:avLst/>
          </a:prstGeom>
          <a:noFill/>
        </p:spPr>
        <p:txBody>
          <a:bodyPr wrap="square" rtlCol="0">
            <a:spAutoFit/>
          </a:bodyPr>
          <a:lstStyle/>
          <a:p>
            <a:r>
              <a:rPr lang="en-US" sz="2800" dirty="0">
                <a:latin typeface="Times New Roman" charset="0"/>
                <a:ea typeface="Times New Roman" charset="0"/>
                <a:cs typeface="Times New Roman" charset="0"/>
              </a:rPr>
              <a:t>subordinated type:</a:t>
            </a:r>
          </a:p>
        </p:txBody>
      </p:sp>
      <p:pic>
        <p:nvPicPr>
          <p:cNvPr id="14" name="Picture 13"/>
          <p:cNvPicPr>
            <a:picLocks noChangeAspect="1"/>
          </p:cNvPicPr>
          <p:nvPr/>
        </p:nvPicPr>
        <p:blipFill>
          <a:blip r:embed="rId5"/>
          <a:stretch>
            <a:fillRect/>
          </a:stretch>
        </p:blipFill>
        <p:spPr>
          <a:xfrm>
            <a:off x="729511" y="4310749"/>
            <a:ext cx="10847742" cy="369242"/>
          </a:xfrm>
          <a:prstGeom prst="rect">
            <a:avLst/>
          </a:prstGeom>
        </p:spPr>
      </p:pic>
      <p:pic>
        <p:nvPicPr>
          <p:cNvPr id="15" name="Picture 14"/>
          <p:cNvPicPr>
            <a:picLocks noChangeAspect="1"/>
          </p:cNvPicPr>
          <p:nvPr/>
        </p:nvPicPr>
        <p:blipFill>
          <a:blip r:embed="rId6"/>
          <a:stretch>
            <a:fillRect/>
          </a:stretch>
        </p:blipFill>
        <p:spPr>
          <a:xfrm>
            <a:off x="487298" y="4953120"/>
            <a:ext cx="3754515" cy="400482"/>
          </a:xfrm>
          <a:prstGeom prst="rect">
            <a:avLst/>
          </a:prstGeom>
        </p:spPr>
      </p:pic>
    </p:spTree>
    <p:extLst>
      <p:ext uri="{BB962C8B-B14F-4D97-AF65-F5344CB8AC3E}">
        <p14:creationId xmlns:p14="http://schemas.microsoft.com/office/powerpoint/2010/main" val="1097044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4200" dirty="0" smtClean="0">
                <a:latin typeface="Arial Rounded MT Bold" charset="0"/>
                <a:ea typeface="Arial Rounded MT Bold" charset="0"/>
                <a:cs typeface="Arial Rounded MT Bold" charset="0"/>
              </a:rPr>
              <a:t>The Asset Pricing Model (2)</a:t>
            </a:r>
            <a:endParaRPr lang="en-US" sz="4200" dirty="0">
              <a:latin typeface="Arial Rounded MT Bold" charset="0"/>
              <a:ea typeface="Arial Rounded MT Bold" charset="0"/>
              <a:cs typeface="Arial Rounded MT Bold" charset="0"/>
            </a:endParaRPr>
          </a:p>
        </p:txBody>
      </p:sp>
      <p:pic>
        <p:nvPicPr>
          <p:cNvPr id="5" name="Picture 4"/>
          <p:cNvPicPr>
            <a:picLocks noChangeAspect="1"/>
          </p:cNvPicPr>
          <p:nvPr/>
        </p:nvPicPr>
        <p:blipFill>
          <a:blip r:embed="rId3"/>
          <a:stretch>
            <a:fillRect/>
          </a:stretch>
        </p:blipFill>
        <p:spPr>
          <a:xfrm>
            <a:off x="310719" y="2088292"/>
            <a:ext cx="10955045" cy="399172"/>
          </a:xfrm>
          <a:prstGeom prst="rect">
            <a:avLst/>
          </a:prstGeom>
        </p:spPr>
      </p:pic>
      <p:pic>
        <p:nvPicPr>
          <p:cNvPr id="7" name="Content Placeholder 6"/>
          <p:cNvPicPr>
            <a:picLocks noGrp="1" noChangeAspect="1"/>
          </p:cNvPicPr>
          <p:nvPr>
            <p:ph idx="1"/>
          </p:nvPr>
        </p:nvPicPr>
        <p:blipFill>
          <a:blip r:embed="rId4"/>
          <a:stretch>
            <a:fillRect/>
          </a:stretch>
        </p:blipFill>
        <p:spPr>
          <a:xfrm>
            <a:off x="310719" y="3630314"/>
            <a:ext cx="6433413" cy="876820"/>
          </a:xfrm>
          <a:prstGeom prst="rect">
            <a:avLst/>
          </a:prstGeom>
        </p:spPr>
      </p:pic>
      <p:pic>
        <p:nvPicPr>
          <p:cNvPr id="8" name="Picture 7"/>
          <p:cNvPicPr>
            <a:picLocks noChangeAspect="1"/>
          </p:cNvPicPr>
          <p:nvPr/>
        </p:nvPicPr>
        <p:blipFill>
          <a:blip r:embed="rId5"/>
          <a:stretch>
            <a:fillRect/>
          </a:stretch>
        </p:blipFill>
        <p:spPr>
          <a:xfrm>
            <a:off x="1065320" y="4744549"/>
            <a:ext cx="10892957" cy="437727"/>
          </a:xfrm>
          <a:prstGeom prst="rect">
            <a:avLst/>
          </a:prstGeom>
        </p:spPr>
      </p:pic>
      <p:pic>
        <p:nvPicPr>
          <p:cNvPr id="9" name="Picture 8"/>
          <p:cNvPicPr>
            <a:picLocks noChangeAspect="1"/>
          </p:cNvPicPr>
          <p:nvPr/>
        </p:nvPicPr>
        <p:blipFill>
          <a:blip r:embed="rId6"/>
          <a:stretch>
            <a:fillRect/>
          </a:stretch>
        </p:blipFill>
        <p:spPr>
          <a:xfrm>
            <a:off x="8860710" y="5604109"/>
            <a:ext cx="3097567" cy="330407"/>
          </a:xfrm>
          <a:prstGeom prst="rect">
            <a:avLst/>
          </a:prstGeom>
        </p:spPr>
      </p:pic>
      <p:sp>
        <p:nvSpPr>
          <p:cNvPr id="10" name="TextBox 9"/>
          <p:cNvSpPr txBox="1"/>
          <p:nvPr/>
        </p:nvSpPr>
        <p:spPr>
          <a:xfrm>
            <a:off x="238841" y="2854260"/>
            <a:ext cx="3945311" cy="507831"/>
          </a:xfrm>
          <a:prstGeom prst="rect">
            <a:avLst/>
          </a:prstGeom>
          <a:noFill/>
        </p:spPr>
        <p:txBody>
          <a:bodyPr wrap="none" rtlCol="0">
            <a:spAutoFit/>
          </a:bodyPr>
          <a:lstStyle/>
          <a:p>
            <a:r>
              <a:rPr lang="en-US" sz="2700" dirty="0" smtClean="0">
                <a:latin typeface="Times New Roman" charset="0"/>
                <a:ea typeface="Times New Roman" charset="0"/>
                <a:cs typeface="Times New Roman" charset="0"/>
              </a:rPr>
              <a:t>The discounted asset price:</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4590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16701"/>
          </a:xfrm>
        </p:spPr>
        <p:txBody>
          <a:bodyPr/>
          <a:lstStyle/>
          <a:p>
            <a:pPr algn="ctr"/>
            <a:r>
              <a:rPr lang="en-US" dirty="0" smtClean="0">
                <a:latin typeface="Arial Rounded MT Bold" charset="0"/>
                <a:ea typeface="Arial Rounded MT Bold" charset="0"/>
                <a:cs typeface="Arial Rounded MT Bold" charset="0"/>
              </a:rPr>
              <a:t>Under Risk neutral World</a:t>
            </a:r>
            <a:endParaRPr lang="en-US" dirty="0">
              <a:latin typeface="Arial Rounded MT Bold" charset="0"/>
              <a:ea typeface="Arial Rounded MT Bold" charset="0"/>
              <a:cs typeface="Arial Rounded MT Bold" charset="0"/>
            </a:endParaRPr>
          </a:p>
        </p:txBody>
      </p:sp>
      <p:sp>
        <p:nvSpPr>
          <p:cNvPr id="7" name="TextBox 6"/>
          <p:cNvSpPr txBox="1"/>
          <p:nvPr/>
        </p:nvSpPr>
        <p:spPr>
          <a:xfrm>
            <a:off x="386226" y="1191219"/>
            <a:ext cx="4215952" cy="430887"/>
          </a:xfrm>
          <a:prstGeom prst="rect">
            <a:avLst/>
          </a:prstGeom>
          <a:noFill/>
        </p:spPr>
        <p:txBody>
          <a:bodyPr wrap="square" rtlCol="0">
            <a:spAutoFit/>
          </a:bodyPr>
          <a:lstStyle/>
          <a:p>
            <a:r>
              <a:rPr lang="en-US" sz="2200" dirty="0" smtClean="0">
                <a:latin typeface="Times New Roman" charset="0"/>
                <a:ea typeface="Times New Roman" charset="0"/>
                <a:cs typeface="Times New Roman" charset="0"/>
              </a:rPr>
              <a:t>The Radon-</a:t>
            </a:r>
            <a:r>
              <a:rPr lang="en-US" sz="2200" dirty="0" err="1" smtClean="0">
                <a:latin typeface="Times New Roman" charset="0"/>
                <a:ea typeface="Times New Roman" charset="0"/>
                <a:cs typeface="Times New Roman" charset="0"/>
              </a:rPr>
              <a:t>Nikodym</a:t>
            </a:r>
            <a:r>
              <a:rPr lang="en-US" sz="2200" dirty="0" smtClean="0">
                <a:latin typeface="Times New Roman" charset="0"/>
                <a:ea typeface="Times New Roman" charset="0"/>
                <a:cs typeface="Times New Roman" charset="0"/>
              </a:rPr>
              <a:t> derivative: </a:t>
            </a:r>
            <a:endParaRPr lang="en-US" sz="2200" dirty="0">
              <a:latin typeface="Times New Roman" charset="0"/>
              <a:ea typeface="Times New Roman" charset="0"/>
              <a:cs typeface="Times New Roman" charset="0"/>
            </a:endParaRPr>
          </a:p>
        </p:txBody>
      </p:sp>
      <p:pic>
        <p:nvPicPr>
          <p:cNvPr id="12" name="Picture 11"/>
          <p:cNvPicPr>
            <a:picLocks noChangeAspect="1"/>
          </p:cNvPicPr>
          <p:nvPr/>
        </p:nvPicPr>
        <p:blipFill>
          <a:blip r:embed="rId2"/>
          <a:stretch>
            <a:fillRect/>
          </a:stretch>
        </p:blipFill>
        <p:spPr>
          <a:xfrm>
            <a:off x="698502" y="2410620"/>
            <a:ext cx="9118073" cy="627230"/>
          </a:xfrm>
          <a:prstGeom prst="rect">
            <a:avLst/>
          </a:prstGeom>
        </p:spPr>
      </p:pic>
      <p:pic>
        <p:nvPicPr>
          <p:cNvPr id="13" name="Picture 12"/>
          <p:cNvPicPr>
            <a:picLocks noChangeAspect="1"/>
          </p:cNvPicPr>
          <p:nvPr/>
        </p:nvPicPr>
        <p:blipFill>
          <a:blip r:embed="rId3"/>
          <a:stretch>
            <a:fillRect/>
          </a:stretch>
        </p:blipFill>
        <p:spPr>
          <a:xfrm>
            <a:off x="698501" y="1745275"/>
            <a:ext cx="8029864" cy="623495"/>
          </a:xfrm>
          <a:prstGeom prst="rect">
            <a:avLst/>
          </a:prstGeom>
        </p:spPr>
      </p:pic>
      <p:pic>
        <p:nvPicPr>
          <p:cNvPr id="14" name="Picture 13"/>
          <p:cNvPicPr>
            <a:picLocks noChangeAspect="1"/>
          </p:cNvPicPr>
          <p:nvPr/>
        </p:nvPicPr>
        <p:blipFill>
          <a:blip r:embed="rId4"/>
          <a:stretch>
            <a:fillRect/>
          </a:stretch>
        </p:blipFill>
        <p:spPr>
          <a:xfrm>
            <a:off x="698499" y="3256212"/>
            <a:ext cx="3344510" cy="368203"/>
          </a:xfrm>
          <a:prstGeom prst="rect">
            <a:avLst/>
          </a:prstGeom>
        </p:spPr>
      </p:pic>
      <p:sp>
        <p:nvSpPr>
          <p:cNvPr id="15" name="TextBox 14"/>
          <p:cNvSpPr txBox="1"/>
          <p:nvPr/>
        </p:nvSpPr>
        <p:spPr>
          <a:xfrm>
            <a:off x="595222" y="5168792"/>
            <a:ext cx="7135488" cy="446276"/>
          </a:xfrm>
          <a:prstGeom prst="rect">
            <a:avLst/>
          </a:prstGeom>
          <a:noFill/>
        </p:spPr>
        <p:txBody>
          <a:bodyPr wrap="square" rtlCol="0">
            <a:spAutoFit/>
          </a:bodyPr>
          <a:lstStyle/>
          <a:p>
            <a:r>
              <a:rPr lang="en-US" sz="2300" dirty="0">
                <a:latin typeface="Times New Roman" charset="0"/>
                <a:ea typeface="Times New Roman" charset="0"/>
                <a:cs typeface="Times New Roman" charset="0"/>
              </a:rPr>
              <a:t>w</a:t>
            </a:r>
            <a:r>
              <a:rPr lang="en-US" sz="2300" dirty="0" smtClean="0">
                <a:latin typeface="Times New Roman" charset="0"/>
                <a:ea typeface="Times New Roman" charset="0"/>
                <a:cs typeface="Times New Roman" charset="0"/>
              </a:rPr>
              <a:t>here </a:t>
            </a:r>
            <a:r>
              <a:rPr lang="en-US" sz="2300" dirty="0">
                <a:latin typeface="Times New Roman" charset="0"/>
                <a:ea typeface="Times New Roman" charset="0"/>
                <a:cs typeface="Times New Roman" charset="0"/>
              </a:rPr>
              <a:t>t</a:t>
            </a:r>
            <a:r>
              <a:rPr lang="en-US" sz="2300" dirty="0" smtClean="0">
                <a:latin typeface="Times New Roman" charset="0"/>
                <a:ea typeface="Times New Roman" charset="0"/>
                <a:cs typeface="Times New Roman" charset="0"/>
              </a:rPr>
              <a:t>he Brownian motion under the risk neutral world is </a:t>
            </a:r>
            <a:endParaRPr lang="en-US" sz="2300" dirty="0">
              <a:latin typeface="Times New Roman" charset="0"/>
              <a:ea typeface="Times New Roman" charset="0"/>
              <a:cs typeface="Times New Roman" charset="0"/>
            </a:endParaRPr>
          </a:p>
        </p:txBody>
      </p:sp>
      <p:sp>
        <p:nvSpPr>
          <p:cNvPr id="16" name="TextBox 15"/>
          <p:cNvSpPr txBox="1"/>
          <p:nvPr/>
        </p:nvSpPr>
        <p:spPr>
          <a:xfrm>
            <a:off x="386226" y="3828773"/>
            <a:ext cx="5774338" cy="430887"/>
          </a:xfrm>
          <a:prstGeom prst="rect">
            <a:avLst/>
          </a:prstGeom>
          <a:noFill/>
        </p:spPr>
        <p:txBody>
          <a:bodyPr wrap="none" rtlCol="0">
            <a:spAutoFit/>
          </a:bodyPr>
          <a:lstStyle/>
          <a:p>
            <a:r>
              <a:rPr lang="en-US" sz="2200" dirty="0" smtClean="0">
                <a:latin typeface="Times New Roman" charset="0"/>
                <a:ea typeface="Times New Roman" charset="0"/>
                <a:cs typeface="Times New Roman" charset="0"/>
              </a:rPr>
              <a:t>The discounted asset price process then becomes:</a:t>
            </a:r>
            <a:endParaRPr lang="en-US" sz="2200" dirty="0">
              <a:latin typeface="Times New Roman" charset="0"/>
              <a:ea typeface="Times New Roman" charset="0"/>
              <a:cs typeface="Times New Roman" charset="0"/>
            </a:endParaRPr>
          </a:p>
        </p:txBody>
      </p:sp>
      <p:pic>
        <p:nvPicPr>
          <p:cNvPr id="17" name="Picture 16"/>
          <p:cNvPicPr>
            <a:picLocks noChangeAspect="1"/>
          </p:cNvPicPr>
          <p:nvPr/>
        </p:nvPicPr>
        <p:blipFill>
          <a:blip r:embed="rId5"/>
          <a:stretch>
            <a:fillRect/>
          </a:stretch>
        </p:blipFill>
        <p:spPr>
          <a:xfrm>
            <a:off x="698499" y="4402458"/>
            <a:ext cx="7652481" cy="642012"/>
          </a:xfrm>
          <a:prstGeom prst="rect">
            <a:avLst/>
          </a:prstGeom>
        </p:spPr>
      </p:pic>
      <p:pic>
        <p:nvPicPr>
          <p:cNvPr id="3" name="Picture 2"/>
          <p:cNvPicPr>
            <a:picLocks noChangeAspect="1"/>
          </p:cNvPicPr>
          <p:nvPr/>
        </p:nvPicPr>
        <p:blipFill>
          <a:blip r:embed="rId6"/>
          <a:stretch>
            <a:fillRect/>
          </a:stretch>
        </p:blipFill>
        <p:spPr>
          <a:xfrm>
            <a:off x="7689607" y="5044470"/>
            <a:ext cx="3979445" cy="651034"/>
          </a:xfrm>
          <a:prstGeom prst="rect">
            <a:avLst/>
          </a:prstGeom>
        </p:spPr>
      </p:pic>
    </p:spTree>
    <p:extLst>
      <p:ext uri="{BB962C8B-B14F-4D97-AF65-F5344CB8AC3E}">
        <p14:creationId xmlns:p14="http://schemas.microsoft.com/office/powerpoint/2010/main" val="64962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TotalTime>
  <Words>505</Words>
  <Application>Microsoft Macintosh PowerPoint</Application>
  <PresentationFormat>Widescreen</PresentationFormat>
  <Paragraphs>105</Paragraphs>
  <Slides>27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 Rounded MT Bold</vt:lpstr>
      <vt:lpstr>Calibri</vt:lpstr>
      <vt:lpstr>Calibri Light</vt:lpstr>
      <vt:lpstr>Cambria Math</vt:lpstr>
      <vt:lpstr>Mangal</vt:lpstr>
      <vt:lpstr>Times New Roman</vt:lpstr>
      <vt:lpstr>Arial</vt:lpstr>
      <vt:lpstr>Office Theme</vt:lpstr>
      <vt:lpstr>PowerPoint Presentation</vt:lpstr>
      <vt:lpstr>THEORETICAL STUDY</vt:lpstr>
      <vt:lpstr>THEORETICAL STUDY (cntd.)</vt:lpstr>
      <vt:lpstr>Poisson Scale Mixture (PSM) Distribution</vt:lpstr>
      <vt:lpstr>Distribution Function and Probability Density Function</vt:lpstr>
      <vt:lpstr>Properties of PSM</vt:lpstr>
      <vt:lpstr>The Asset Pricing Model</vt:lpstr>
      <vt:lpstr>The Asset Pricing Model (2)</vt:lpstr>
      <vt:lpstr>Under Risk neutral World</vt:lpstr>
      <vt:lpstr>European option</vt:lpstr>
      <vt:lpstr>European Option Price Under PSM</vt:lpstr>
      <vt:lpstr>European Option Price Under PSM (2)</vt:lpstr>
      <vt:lpstr>Data &amp; Algorithm</vt:lpstr>
      <vt:lpstr>RESULTS</vt:lpstr>
      <vt:lpstr>PDF of Standard Normal &amp; Standard PSM</vt:lpstr>
      <vt:lpstr>European Option Price</vt:lpstr>
      <vt:lpstr>Implied Volatility</vt:lpstr>
      <vt:lpstr>Goodness of Fit</vt:lpstr>
      <vt:lpstr>Appendix</vt:lpstr>
      <vt:lpstr>Goodness-of-Fit Measures</vt:lpstr>
      <vt:lpstr>Goodness-of-Fit Measures (2)</vt:lpstr>
      <vt:lpstr>CONCLUSIONS</vt:lpstr>
      <vt:lpstr>PowerPoint Presentation</vt:lpstr>
      <vt:lpstr>PowerPoint Presentation</vt:lpstr>
      <vt:lpstr>PowerPoint Presentation</vt:lpstr>
      <vt:lpstr>PowerPoint Presentation</vt:lpstr>
      <vt:lpstr>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Joseph Bak</dc:creator>
  <cp:lastModifiedBy>Joseph Bak</cp:lastModifiedBy>
  <cp:revision>112</cp:revision>
  <cp:lastPrinted>2017-04-25T22:36:37Z</cp:lastPrinted>
  <dcterms:created xsi:type="dcterms:W3CDTF">2017-04-24T00:03:12Z</dcterms:created>
  <dcterms:modified xsi:type="dcterms:W3CDTF">2017-05-03T16:47:44Z</dcterms:modified>
</cp:coreProperties>
</file>