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9" r:id="rId3"/>
    <p:sldId id="286" r:id="rId4"/>
    <p:sldId id="273" r:id="rId5"/>
    <p:sldId id="287" r:id="rId6"/>
    <p:sldId id="294" r:id="rId7"/>
    <p:sldId id="288" r:id="rId8"/>
    <p:sldId id="274" r:id="rId9"/>
    <p:sldId id="275" r:id="rId10"/>
    <p:sldId id="276" r:id="rId11"/>
    <p:sldId id="277" r:id="rId12"/>
    <p:sldId id="278" r:id="rId13"/>
    <p:sldId id="299" r:id="rId14"/>
    <p:sldId id="279" r:id="rId15"/>
    <p:sldId id="280" r:id="rId16"/>
    <p:sldId id="281" r:id="rId17"/>
    <p:sldId id="293" r:id="rId18"/>
    <p:sldId id="292" r:id="rId19"/>
    <p:sldId id="282" r:id="rId20"/>
    <p:sldId id="283" r:id="rId21"/>
    <p:sldId id="296" r:id="rId22"/>
    <p:sldId id="297" r:id="rId23"/>
    <p:sldId id="284" r:id="rId24"/>
    <p:sldId id="285" r:id="rId25"/>
    <p:sldId id="298" r:id="rId26"/>
    <p:sldId id="295"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55291-1338-4005-B461-ABFEBF93326D}">
          <p14:sldIdLst>
            <p14:sldId id="256"/>
            <p14:sldId id="289"/>
            <p14:sldId id="286"/>
            <p14:sldId id="273"/>
            <p14:sldId id="287"/>
            <p14:sldId id="294"/>
            <p14:sldId id="288"/>
            <p14:sldId id="274"/>
            <p14:sldId id="275"/>
            <p14:sldId id="276"/>
            <p14:sldId id="277"/>
            <p14:sldId id="278"/>
            <p14:sldId id="299"/>
            <p14:sldId id="279"/>
            <p14:sldId id="280"/>
            <p14:sldId id="281"/>
            <p14:sldId id="293"/>
            <p14:sldId id="292"/>
            <p14:sldId id="282"/>
            <p14:sldId id="283"/>
            <p14:sldId id="296"/>
            <p14:sldId id="297"/>
            <p14:sldId id="284"/>
            <p14:sldId id="285"/>
            <p14:sldId id="298"/>
            <p14:sldId id="295"/>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6410" autoAdjust="0"/>
  </p:normalViewPr>
  <p:slideViewPr>
    <p:cSldViewPr snapToGrid="0">
      <p:cViewPr varScale="1">
        <p:scale>
          <a:sx n="103" d="100"/>
          <a:sy n="103" d="100"/>
        </p:scale>
        <p:origin x="1188" y="114"/>
      </p:cViewPr>
      <p:guideLst/>
    </p:cSldViewPr>
  </p:slideViewPr>
  <p:outlineViewPr>
    <p:cViewPr>
      <p:scale>
        <a:sx n="33" d="100"/>
        <a:sy n="33" d="100"/>
      </p:scale>
      <p:origin x="0" y="-732"/>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540B2-652F-4A41-9C7B-AA8B5C9F5541}" type="datetimeFigureOut">
              <a:rPr lang="en-GB" smtClean="0"/>
              <a:t>27/02/2018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247D5-E5FD-4D98-9008-338DDEB6C507}" type="slidenum">
              <a:rPr lang="en-GB" smtClean="0"/>
              <a:t>‹#›</a:t>
            </a:fld>
            <a:endParaRPr lang="en-GB"/>
          </a:p>
        </p:txBody>
      </p:sp>
    </p:spTree>
    <p:extLst>
      <p:ext uri="{BB962C8B-B14F-4D97-AF65-F5344CB8AC3E}">
        <p14:creationId xmlns:p14="http://schemas.microsoft.com/office/powerpoint/2010/main" val="156109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a:t>
            </a:fld>
            <a:endParaRPr lang="en-GB"/>
          </a:p>
        </p:txBody>
      </p:sp>
    </p:spTree>
    <p:extLst>
      <p:ext uri="{BB962C8B-B14F-4D97-AF65-F5344CB8AC3E}">
        <p14:creationId xmlns:p14="http://schemas.microsoft.com/office/powerpoint/2010/main" val="31684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4</a:t>
            </a:fld>
            <a:endParaRPr lang="en-GB"/>
          </a:p>
        </p:txBody>
      </p:sp>
    </p:spTree>
    <p:extLst>
      <p:ext uri="{BB962C8B-B14F-4D97-AF65-F5344CB8AC3E}">
        <p14:creationId xmlns:p14="http://schemas.microsoft.com/office/powerpoint/2010/main" val="58746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23</a:t>
            </a:fld>
            <a:endParaRPr lang="en-GB"/>
          </a:p>
        </p:txBody>
      </p:sp>
    </p:spTree>
    <p:extLst>
      <p:ext uri="{BB962C8B-B14F-4D97-AF65-F5344CB8AC3E}">
        <p14:creationId xmlns:p14="http://schemas.microsoft.com/office/powerpoint/2010/main" val="267691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24</a:t>
            </a:fld>
            <a:endParaRPr lang="en-GB"/>
          </a:p>
        </p:txBody>
      </p:sp>
    </p:spTree>
    <p:extLst>
      <p:ext uri="{BB962C8B-B14F-4D97-AF65-F5344CB8AC3E}">
        <p14:creationId xmlns:p14="http://schemas.microsoft.com/office/powerpoint/2010/main" val="341712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25</a:t>
            </a:fld>
            <a:endParaRPr lang="en-GB"/>
          </a:p>
        </p:txBody>
      </p:sp>
    </p:spTree>
    <p:extLst>
      <p:ext uri="{BB962C8B-B14F-4D97-AF65-F5344CB8AC3E}">
        <p14:creationId xmlns:p14="http://schemas.microsoft.com/office/powerpoint/2010/main" val="359120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26</a:t>
            </a:fld>
            <a:endParaRPr lang="en-GB"/>
          </a:p>
        </p:txBody>
      </p:sp>
    </p:spTree>
    <p:extLst>
      <p:ext uri="{BB962C8B-B14F-4D97-AF65-F5344CB8AC3E}">
        <p14:creationId xmlns:p14="http://schemas.microsoft.com/office/powerpoint/2010/main" val="53697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27</a:t>
            </a:fld>
            <a:endParaRPr lang="en-GB"/>
          </a:p>
        </p:txBody>
      </p:sp>
    </p:spTree>
    <p:extLst>
      <p:ext uri="{BB962C8B-B14F-4D97-AF65-F5344CB8AC3E}">
        <p14:creationId xmlns:p14="http://schemas.microsoft.com/office/powerpoint/2010/main" val="309781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28</a:t>
            </a:fld>
            <a:endParaRPr lang="en-GB"/>
          </a:p>
        </p:txBody>
      </p:sp>
    </p:spTree>
    <p:extLst>
      <p:ext uri="{BB962C8B-B14F-4D97-AF65-F5344CB8AC3E}">
        <p14:creationId xmlns:p14="http://schemas.microsoft.com/office/powerpoint/2010/main" val="425104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55CC85-1475-4064-B921-9EA614CEF79B}" type="datetimeFigureOut">
              <a:rPr lang="en-GB" smtClean="0"/>
              <a:t>27/02/2018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F68E188-3F45-44DE-89A0-40D724CA783D}"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4973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2619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3027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7145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55CC85-1475-4064-B921-9EA614CEF79B}" type="datetimeFigureOut">
              <a:rPr lang="en-GB" smtClean="0"/>
              <a:t>27/02/2018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3085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5CC85-1475-4064-B921-9EA614CEF79B}" type="datetimeFigureOut">
              <a:rPr lang="en-GB" smtClean="0"/>
              <a:t>27/02/2018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56439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5CC85-1475-4064-B921-9EA614CEF79B}" type="datetimeFigureOut">
              <a:rPr lang="en-GB" smtClean="0"/>
              <a:t>27/02/2018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420820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5CC85-1475-4064-B921-9EA614CEF79B}" type="datetimeFigureOut">
              <a:rPr lang="en-GB" smtClean="0"/>
              <a:t>27/02/2018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28886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5CC85-1475-4064-B921-9EA614CEF79B}" type="datetimeFigureOut">
              <a:rPr lang="en-GB" smtClean="0"/>
              <a:t>27/02/2018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83668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27/02/2018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8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27/02/2018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07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55CC85-1475-4064-B921-9EA614CEF79B}" type="datetimeFigureOut">
              <a:rPr lang="en-GB" smtClean="0"/>
              <a:t>27/02/2018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F68E188-3F45-44DE-89A0-40D724CA783D}"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1HV8GbFnCik" TargetMode="External"/><Relationship Id="rId2" Type="http://schemas.openxmlformats.org/officeDocument/2006/relationships/hyperlink" Target="http://www.gameprogrammer.com/fractal.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8.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ccastaff.bournemouth.ac.uk/jmacey/MastersProjects/MSc09/Ilangovan/Thesis_i7834000.pdf"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p:txBody>
          <a:bodyPr/>
          <a:lstStyle/>
          <a:p>
            <a:r>
              <a:rPr lang="en-GB" dirty="0"/>
              <a:t>Joseph Barber</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fontScale="92500" lnSpcReduction="10000"/>
          </a:bodyPr>
          <a:lstStyle/>
          <a:p>
            <a:r>
              <a:rPr lang="en-GB" dirty="0"/>
              <a:t>IMDCGD339-17YRD Final Project</a:t>
            </a:r>
          </a:p>
          <a:p>
            <a:endParaRPr lang="en-GB" dirty="0"/>
          </a:p>
          <a:p>
            <a:r>
              <a:rPr lang="en-GB" dirty="0"/>
              <a:t>Assessment 2</a:t>
            </a:r>
          </a:p>
        </p:txBody>
      </p:sp>
    </p:spTree>
    <p:extLst>
      <p:ext uri="{BB962C8B-B14F-4D97-AF65-F5344CB8AC3E}">
        <p14:creationId xmlns:p14="http://schemas.microsoft.com/office/powerpoint/2010/main" val="200166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Raster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5A56FC6-A98E-41AE-9E37-F846B2435B9B}"/>
              </a:ext>
            </a:extLst>
          </p:cNvPr>
          <p:cNvSpPr txBox="1">
            <a:spLocks/>
          </p:cNvSpPr>
          <p:nvPr/>
        </p:nvSpPr>
        <p:spPr>
          <a:xfrm>
            <a:off x="879231" y="1274884"/>
            <a:ext cx="5873994" cy="42210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Many systems use a grid template to produce minor roads inside of areas created by major roads. These minor roads can all follow a global angle or this can be local to the encapsulated area. Maximum and minimum boundaries for block width and length can also be provided. (Muller P, Parish Y I H, 2001). </a:t>
            </a:r>
          </a:p>
          <a:p>
            <a:endParaRPr lang="en-GB" dirty="0"/>
          </a:p>
          <a:p>
            <a:r>
              <a:rPr lang="en-GB" dirty="0"/>
              <a:t>Major and minor roads are laid out in a grid pattern. (Sun, J. Yu, X. </a:t>
            </a:r>
            <a:r>
              <a:rPr lang="en-GB" dirty="0" err="1"/>
              <a:t>Baciu</a:t>
            </a:r>
            <a:r>
              <a:rPr lang="en-GB" dirty="0"/>
              <a:t>, G. Green, M, 2002).</a:t>
            </a:r>
          </a:p>
        </p:txBody>
      </p:sp>
      <p:graphicFrame>
        <p:nvGraphicFramePr>
          <p:cNvPr id="6" name="Object 5">
            <a:extLst>
              <a:ext uri="{FF2B5EF4-FFF2-40B4-BE49-F238E27FC236}">
                <a16:creationId xmlns:a16="http://schemas.microsoft.com/office/drawing/2014/main" id="{7209CB35-A187-4C74-BE93-646B79B765DE}"/>
              </a:ext>
            </a:extLst>
          </p:cNvPr>
          <p:cNvGraphicFramePr>
            <a:graphicFrameLocks noChangeAspect="1"/>
          </p:cNvGraphicFramePr>
          <p:nvPr>
            <p:extLst>
              <p:ext uri="{D42A27DB-BD31-4B8C-83A1-F6EECF244321}">
                <p14:modId xmlns:p14="http://schemas.microsoft.com/office/powerpoint/2010/main" val="2492537745"/>
              </p:ext>
            </p:extLst>
          </p:nvPr>
        </p:nvGraphicFramePr>
        <p:xfrm>
          <a:off x="7515605" y="1274884"/>
          <a:ext cx="3627022" cy="4189104"/>
        </p:xfrm>
        <a:graphic>
          <a:graphicData uri="http://schemas.openxmlformats.org/presentationml/2006/ole">
            <mc:AlternateContent xmlns:mc="http://schemas.openxmlformats.org/markup-compatibility/2006">
              <mc:Choice xmlns:v="urn:schemas-microsoft-com:vml" Requires="v">
                <p:oleObj spid="_x0000_s1031" name="Image" r:id="rId3" imgW="3258000" imgH="3762720" progId="Photoshop.Image.13">
                  <p:embed/>
                </p:oleObj>
              </mc:Choice>
              <mc:Fallback>
                <p:oleObj name="Image" r:id="rId3" imgW="3258000" imgH="3762720" progId="Photoshop.Image.13">
                  <p:embed/>
                  <p:pic>
                    <p:nvPicPr>
                      <p:cNvPr id="0" name=""/>
                      <p:cNvPicPr/>
                      <p:nvPr/>
                    </p:nvPicPr>
                    <p:blipFill>
                      <a:blip r:embed="rId4"/>
                      <a:stretch>
                        <a:fillRect/>
                      </a:stretch>
                    </p:blipFill>
                    <p:spPr>
                      <a:xfrm>
                        <a:off x="7515605" y="1274884"/>
                        <a:ext cx="3627022" cy="4189104"/>
                      </a:xfrm>
                      <a:prstGeom prst="rect">
                        <a:avLst/>
                      </a:prstGeom>
                    </p:spPr>
                  </p:pic>
                </p:oleObj>
              </mc:Fallback>
            </mc:AlternateContent>
          </a:graphicData>
        </a:graphic>
      </p:graphicFrame>
    </p:spTree>
    <p:extLst>
      <p:ext uri="{BB962C8B-B14F-4D97-AF65-F5344CB8AC3E}">
        <p14:creationId xmlns:p14="http://schemas.microsoft.com/office/powerpoint/2010/main" val="217367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43525"/>
            <a:ext cx="11025776" cy="13906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Samet</a:t>
            </a:r>
            <a:r>
              <a:rPr lang="en-GB" sz="1000" dirty="0"/>
              <a:t>, H. (1995). Spatial Data Structures. Addison-Wesley.</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D1146DA5-F7DF-49BB-899B-A575B02D50C0}"/>
              </a:ext>
            </a:extLst>
          </p:cNvPr>
          <p:cNvSpPr txBox="1">
            <a:spLocks/>
          </p:cNvSpPr>
          <p:nvPr/>
        </p:nvSpPr>
        <p:spPr>
          <a:xfrm>
            <a:off x="879231" y="1274884"/>
            <a:ext cx="4980393" cy="39543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Higher populated areas should have a denser road populate to alleviate traffic flow, we therefore use a </a:t>
            </a:r>
            <a:r>
              <a:rPr lang="en-GB" dirty="0" err="1"/>
              <a:t>Voronoi</a:t>
            </a:r>
            <a:r>
              <a:rPr lang="en-GB" dirty="0"/>
              <a:t> diagram as the template.</a:t>
            </a:r>
            <a:br>
              <a:rPr lang="en-GB" dirty="0"/>
            </a:br>
            <a:r>
              <a:rPr lang="en-GB" dirty="0"/>
              <a:t>(Sun, J. Yu, X. </a:t>
            </a:r>
            <a:r>
              <a:rPr lang="en-GB" dirty="0" err="1"/>
              <a:t>Baciu</a:t>
            </a:r>
            <a:r>
              <a:rPr lang="en-GB" dirty="0"/>
              <a:t>, G. Green, M, 2002)</a:t>
            </a:r>
          </a:p>
          <a:p>
            <a:endParaRPr lang="en-GB" dirty="0"/>
          </a:p>
          <a:p>
            <a:r>
              <a:rPr lang="en-GB" dirty="0"/>
              <a:t>"Using density points extracted from maps as input sites of </a:t>
            </a:r>
            <a:r>
              <a:rPr lang="en-GB" dirty="0" err="1"/>
              <a:t>Voronoi</a:t>
            </a:r>
            <a:r>
              <a:rPr lang="en-GB" dirty="0"/>
              <a:t> diagram, the </a:t>
            </a:r>
            <a:r>
              <a:rPr lang="en-GB" dirty="0" err="1"/>
              <a:t>Voronoi</a:t>
            </a:r>
            <a:r>
              <a:rPr lang="en-GB" dirty="0"/>
              <a:t> edges we get are the resulting roads." </a:t>
            </a:r>
            <a:br>
              <a:rPr lang="en-GB" dirty="0"/>
            </a:br>
            <a:r>
              <a:rPr lang="en-GB" dirty="0"/>
              <a:t>(Sun, J. Yu, X. </a:t>
            </a:r>
            <a:r>
              <a:rPr lang="en-GB" dirty="0" err="1"/>
              <a:t>Baciu</a:t>
            </a:r>
            <a:r>
              <a:rPr lang="en-GB" dirty="0"/>
              <a:t>, G. Green, M, 2002).</a:t>
            </a:r>
          </a:p>
        </p:txBody>
      </p:sp>
      <p:graphicFrame>
        <p:nvGraphicFramePr>
          <p:cNvPr id="10" name="Object 9">
            <a:extLst>
              <a:ext uri="{FF2B5EF4-FFF2-40B4-BE49-F238E27FC236}">
                <a16:creationId xmlns:a16="http://schemas.microsoft.com/office/drawing/2014/main" id="{F85EFF29-EC68-4DA3-8209-7C6A7C6BACD6}"/>
              </a:ext>
            </a:extLst>
          </p:cNvPr>
          <p:cNvGraphicFramePr>
            <a:graphicFrameLocks noChangeAspect="1"/>
          </p:cNvGraphicFramePr>
          <p:nvPr>
            <p:extLst>
              <p:ext uri="{D42A27DB-BD31-4B8C-83A1-F6EECF244321}">
                <p14:modId xmlns:p14="http://schemas.microsoft.com/office/powerpoint/2010/main" val="2342997078"/>
              </p:ext>
            </p:extLst>
          </p:nvPr>
        </p:nvGraphicFramePr>
        <p:xfrm>
          <a:off x="5939938" y="1656996"/>
          <a:ext cx="5965069" cy="3199005"/>
        </p:xfrm>
        <a:graphic>
          <a:graphicData uri="http://schemas.openxmlformats.org/presentationml/2006/ole">
            <mc:AlternateContent xmlns:mc="http://schemas.openxmlformats.org/markup-compatibility/2006">
              <mc:Choice xmlns:v="urn:schemas-microsoft-com:vml" Requires="v">
                <p:oleObj spid="_x0000_s2056" name="Image" r:id="rId3" imgW="9164160" imgH="4915440" progId="Photoshop.Image.13">
                  <p:embed/>
                </p:oleObj>
              </mc:Choice>
              <mc:Fallback>
                <p:oleObj name="Image" r:id="rId3" imgW="9164160" imgH="4915440" progId="Photoshop.Image.13">
                  <p:embed/>
                  <p:pic>
                    <p:nvPicPr>
                      <p:cNvPr id="0" name=""/>
                      <p:cNvPicPr/>
                      <p:nvPr/>
                    </p:nvPicPr>
                    <p:blipFill>
                      <a:blip r:embed="rId4"/>
                      <a:stretch>
                        <a:fillRect/>
                      </a:stretch>
                    </p:blipFill>
                    <p:spPr>
                      <a:xfrm>
                        <a:off x="5939938" y="1656996"/>
                        <a:ext cx="5965069" cy="3199005"/>
                      </a:xfrm>
                      <a:prstGeom prst="rect">
                        <a:avLst/>
                      </a:prstGeom>
                    </p:spPr>
                  </p:pic>
                </p:oleObj>
              </mc:Fallback>
            </mc:AlternateContent>
          </a:graphicData>
        </a:graphic>
      </p:graphicFrame>
    </p:spTree>
    <p:extLst>
      <p:ext uri="{BB962C8B-B14F-4D97-AF65-F5344CB8AC3E}">
        <p14:creationId xmlns:p14="http://schemas.microsoft.com/office/powerpoint/2010/main" val="4457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Radial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41DFDE1-245E-46E6-A1CE-AC559B067AF5}"/>
              </a:ext>
            </a:extLst>
          </p:cNvPr>
          <p:cNvSpPr txBox="1">
            <a:spLocks/>
          </p:cNvSpPr>
          <p:nvPr/>
        </p:nvSpPr>
        <p:spPr>
          <a:xfrm>
            <a:off x="879231" y="1274884"/>
            <a:ext cx="11025776" cy="8491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radial pattern often represents highways, or major roads, whilst streets (minor roads) often appear in raster form. (Muller P and Parish Y I H, 2001). </a:t>
            </a:r>
          </a:p>
        </p:txBody>
      </p:sp>
      <p:pic>
        <p:nvPicPr>
          <p:cNvPr id="9" name="Picture 8">
            <a:extLst>
              <a:ext uri="{FF2B5EF4-FFF2-40B4-BE49-F238E27FC236}">
                <a16:creationId xmlns:a16="http://schemas.microsoft.com/office/drawing/2014/main" id="{FFA3BD9E-3DAC-4B9C-BED3-0D53F290655C}"/>
              </a:ext>
            </a:extLst>
          </p:cNvPr>
          <p:cNvPicPr>
            <a:picLocks noChangeAspect="1"/>
          </p:cNvPicPr>
          <p:nvPr/>
        </p:nvPicPr>
        <p:blipFill rotWithShape="1">
          <a:blip r:embed="rId2">
            <a:extLst>
              <a:ext uri="{28A0092B-C50C-407E-A947-70E740481C1C}">
                <a14:useLocalDpi xmlns:a14="http://schemas.microsoft.com/office/drawing/2010/main" val="0"/>
              </a:ext>
            </a:extLst>
          </a:blip>
          <a:srcRect t="5139"/>
          <a:stretch/>
        </p:blipFill>
        <p:spPr>
          <a:xfrm>
            <a:off x="6707510" y="2225035"/>
            <a:ext cx="3314700" cy="3278737"/>
          </a:xfrm>
          <a:prstGeom prst="rect">
            <a:avLst/>
          </a:prstGeom>
        </p:spPr>
      </p:pic>
      <p:pic>
        <p:nvPicPr>
          <p:cNvPr id="8" name="Picture 7">
            <a:extLst>
              <a:ext uri="{FF2B5EF4-FFF2-40B4-BE49-F238E27FC236}">
                <a16:creationId xmlns:a16="http://schemas.microsoft.com/office/drawing/2014/main" id="{BE69ED3D-8C6B-4FC3-9815-F0E7AE179792}"/>
              </a:ext>
            </a:extLst>
          </p:cNvPr>
          <p:cNvPicPr>
            <a:picLocks noChangeAspect="1"/>
          </p:cNvPicPr>
          <p:nvPr/>
        </p:nvPicPr>
        <p:blipFill rotWithShape="1">
          <a:blip r:embed="rId3">
            <a:extLst>
              <a:ext uri="{28A0092B-C50C-407E-A947-70E740481C1C}">
                <a14:useLocalDpi xmlns:a14="http://schemas.microsoft.com/office/drawing/2010/main" val="0"/>
              </a:ext>
            </a:extLst>
          </a:blip>
          <a:srcRect t="4429"/>
          <a:stretch/>
        </p:blipFill>
        <p:spPr>
          <a:xfrm>
            <a:off x="2169790" y="2225035"/>
            <a:ext cx="3314700" cy="3303277"/>
          </a:xfrm>
          <a:prstGeom prst="rect">
            <a:avLst/>
          </a:prstGeom>
        </p:spPr>
      </p:pic>
    </p:spTree>
    <p:extLst>
      <p:ext uri="{BB962C8B-B14F-4D97-AF65-F5344CB8AC3E}">
        <p14:creationId xmlns:p14="http://schemas.microsoft.com/office/powerpoint/2010/main" val="406903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Roads evaluation</a:t>
            </a:r>
          </a:p>
        </p:txBody>
      </p:sp>
      <p:pic>
        <p:nvPicPr>
          <p:cNvPr id="5" name="Picture 4">
            <a:extLst>
              <a:ext uri="{FF2B5EF4-FFF2-40B4-BE49-F238E27FC236}">
                <a16:creationId xmlns:a16="http://schemas.microsoft.com/office/drawing/2014/main" id="{41947ADA-2D7B-4FC0-BF4C-B29A4E723560}"/>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1785161" y="1274885"/>
            <a:ext cx="9213915" cy="5182998"/>
          </a:xfrm>
          <a:prstGeom prst="rect">
            <a:avLst/>
          </a:prstGeom>
        </p:spPr>
      </p:pic>
    </p:spTree>
    <p:extLst>
      <p:ext uri="{BB962C8B-B14F-4D97-AF65-F5344CB8AC3E}">
        <p14:creationId xmlns:p14="http://schemas.microsoft.com/office/powerpoint/2010/main" val="192155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Diamond-Square terrain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3582"/>
            <a:ext cx="11025776" cy="1530593"/>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Gabin</a:t>
            </a:r>
            <a:r>
              <a:rPr lang="en-GB" sz="1000" dirty="0"/>
              <a:t> S P Miller, 1998. “The definition and rendering of terrain maps”. </a:t>
            </a:r>
            <a:r>
              <a:rPr lang="en-GB" sz="1000" i="1" dirty="0"/>
              <a:t>SIGGRAPH ’86 Proceedings of the 13th annual conference on Computer graphics and interactive techniques</a:t>
            </a:r>
            <a:r>
              <a:rPr lang="en-GB" sz="1000" dirty="0"/>
              <a:t>, ACM, New York, NY, USA, pp. 39 – 48</a:t>
            </a:r>
          </a:p>
          <a:p>
            <a:pPr marL="0" indent="0" fontAlgn="base">
              <a:buNone/>
            </a:pPr>
            <a:r>
              <a:rPr lang="en-GB" sz="1000" dirty="0"/>
              <a:t>Martz, P. (1997). </a:t>
            </a:r>
            <a:r>
              <a:rPr lang="en-GB" sz="1000" i="1" dirty="0"/>
              <a:t>Generating Random Fractal Terrain.</a:t>
            </a:r>
            <a:r>
              <a:rPr lang="en-GB" sz="1000" dirty="0"/>
              <a:t> [Online] 1997. Available Online: </a:t>
            </a:r>
            <a:r>
              <a:rPr lang="en-GB" sz="1000" dirty="0">
                <a:hlinkClick r:id="rId2"/>
              </a:rPr>
              <a:t>http://www.gameprogrammer.com/fractal.html</a:t>
            </a:r>
            <a:endParaRPr lang="en-GB" sz="1000" dirty="0"/>
          </a:p>
          <a:p>
            <a:pPr marL="0" indent="0" fontAlgn="base">
              <a:buNone/>
            </a:pPr>
            <a:r>
              <a:rPr lang="en-GB" sz="1000" dirty="0"/>
              <a:t>Omar, A. (2017). Unity Tutorials: Diamond-Square Procedural Terrain. [Online] 26th January 2017. Available online: </a:t>
            </a:r>
            <a:r>
              <a:rPr lang="en-GB" sz="1000" dirty="0">
                <a:hlinkClick r:id="rId3"/>
              </a:rPr>
              <a:t>https://www.youtube.com/watch?v=1HV8GbFnCik</a:t>
            </a:r>
            <a:r>
              <a:rPr lang="en-GB" sz="1000" dirty="0"/>
              <a:t> [Date of access: 14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2016 8th International Conference on Games and Virtual Worlds for Serious Applications (VS-GAMES). 1-2.</a:t>
            </a:r>
          </a:p>
        </p:txBody>
      </p:sp>
      <p:sp>
        <p:nvSpPr>
          <p:cNvPr id="7" name="Content Placeholder 2">
            <a:extLst>
              <a:ext uri="{FF2B5EF4-FFF2-40B4-BE49-F238E27FC236}">
                <a16:creationId xmlns:a16="http://schemas.microsoft.com/office/drawing/2014/main" id="{F612889D-7949-4149-A64F-D2C389759428}"/>
              </a:ext>
            </a:extLst>
          </p:cNvPr>
          <p:cNvSpPr txBox="1">
            <a:spLocks/>
          </p:cNvSpPr>
          <p:nvPr/>
        </p:nvSpPr>
        <p:spPr>
          <a:xfrm>
            <a:off x="879231" y="1274885"/>
            <a:ext cx="5873994" cy="3820990"/>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Diamond-square algorithm is a noise function that is commonly used to generate terrain data (Rose, T and </a:t>
            </a:r>
            <a:r>
              <a:rPr lang="en-GB" dirty="0" err="1"/>
              <a:t>Bakaoukas</a:t>
            </a:r>
            <a:r>
              <a:rPr lang="en-GB" dirty="0"/>
              <a:t>, A, 2016).</a:t>
            </a:r>
          </a:p>
          <a:p>
            <a:endParaRPr lang="en-GB" dirty="0"/>
          </a:p>
          <a:p>
            <a:r>
              <a:rPr lang="en-GB" dirty="0"/>
              <a:t>A three-dimensional implementation of the midpoint displacement algorithm; an algorithm used to generate two dimensional height maps. (Martz, P, 1997).</a:t>
            </a:r>
          </a:p>
        </p:txBody>
      </p:sp>
      <p:pic>
        <p:nvPicPr>
          <p:cNvPr id="9" name="Picture 8">
            <a:extLst>
              <a:ext uri="{FF2B5EF4-FFF2-40B4-BE49-F238E27FC236}">
                <a16:creationId xmlns:a16="http://schemas.microsoft.com/office/drawing/2014/main" id="{F5DCD0F0-84B1-4C89-A1BC-0F06126B68BB}"/>
              </a:ext>
            </a:extLst>
          </p:cNvPr>
          <p:cNvPicPr>
            <a:picLocks noChangeAspect="1"/>
          </p:cNvPicPr>
          <p:nvPr/>
        </p:nvPicPr>
        <p:blipFill rotWithShape="1">
          <a:blip r:embed="rId4">
            <a:extLst>
              <a:ext uri="{28A0092B-C50C-407E-A947-70E740481C1C}">
                <a14:useLocalDpi xmlns:a14="http://schemas.microsoft.com/office/drawing/2010/main" val="0"/>
              </a:ext>
            </a:extLst>
          </a:blip>
          <a:srcRect t="6256"/>
          <a:stretch/>
        </p:blipFill>
        <p:spPr>
          <a:xfrm>
            <a:off x="7403511" y="1274885"/>
            <a:ext cx="3851210" cy="3820990"/>
          </a:xfrm>
          <a:prstGeom prst="rect">
            <a:avLst/>
          </a:prstGeom>
        </p:spPr>
      </p:pic>
    </p:spTree>
    <p:extLst>
      <p:ext uri="{BB962C8B-B14F-4D97-AF65-F5344CB8AC3E}">
        <p14:creationId xmlns:p14="http://schemas.microsoft.com/office/powerpoint/2010/main" val="48791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noise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53099"/>
            <a:ext cx="11025776" cy="981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Peck, J (2017). </a:t>
            </a:r>
            <a:r>
              <a:rPr lang="en-GB" sz="1000" i="1" dirty="0" err="1"/>
              <a:t>FastNoise</a:t>
            </a:r>
            <a:r>
              <a:rPr lang="en-GB" sz="1000" dirty="0"/>
              <a:t> [Repository]. Available online: https://github.com/Auburns/FastNoise [Date of access: 18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a:t>
            </a:r>
            <a:r>
              <a:rPr lang="en-GB" sz="1000" i="1" dirty="0"/>
              <a:t>2016 8th International Conference on Games and Virtual Worlds for Serious Applications (VS-GAMES)</a:t>
            </a:r>
            <a:r>
              <a:rPr lang="en-GB" sz="1000" dirty="0"/>
              <a:t>. 1-2.</a:t>
            </a:r>
          </a:p>
        </p:txBody>
      </p:sp>
      <p:sp>
        <p:nvSpPr>
          <p:cNvPr id="7" name="Content Placeholder 2">
            <a:extLst>
              <a:ext uri="{FF2B5EF4-FFF2-40B4-BE49-F238E27FC236}">
                <a16:creationId xmlns:a16="http://schemas.microsoft.com/office/drawing/2014/main" id="{CBEDCCE3-814D-457B-B9FF-742088A25003}"/>
              </a:ext>
            </a:extLst>
          </p:cNvPr>
          <p:cNvSpPr txBox="1">
            <a:spLocks/>
          </p:cNvSpPr>
          <p:nvPr/>
        </p:nvSpPr>
        <p:spPr>
          <a:xfrm>
            <a:off x="879231" y="1274884"/>
            <a:ext cx="4816719" cy="43543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Fluctuation in population can be controlled by how coarse the noise output is (Peck J, 2017).</a:t>
            </a:r>
          </a:p>
          <a:p>
            <a:endParaRPr lang="en-GB" dirty="0"/>
          </a:p>
          <a:p>
            <a:endParaRPr lang="en-GB" dirty="0"/>
          </a:p>
          <a:p>
            <a:r>
              <a:rPr lang="en-GB" dirty="0"/>
              <a:t>Interpolation methods can determine how smooth the transition is between noise values (Peck J, 2017).</a:t>
            </a:r>
          </a:p>
        </p:txBody>
      </p:sp>
      <p:pic>
        <p:nvPicPr>
          <p:cNvPr id="9" name="Picture 8">
            <a:extLst>
              <a:ext uri="{FF2B5EF4-FFF2-40B4-BE49-F238E27FC236}">
                <a16:creationId xmlns:a16="http://schemas.microsoft.com/office/drawing/2014/main" id="{B3738CF3-7A61-476C-A771-E02D89F92C58}"/>
              </a:ext>
            </a:extLst>
          </p:cNvPr>
          <p:cNvPicPr>
            <a:picLocks noChangeAspect="1"/>
          </p:cNvPicPr>
          <p:nvPr/>
        </p:nvPicPr>
        <p:blipFill rotWithShape="1">
          <a:blip r:embed="rId2">
            <a:extLst>
              <a:ext uri="{28A0092B-C50C-407E-A947-70E740481C1C}">
                <a14:useLocalDpi xmlns:a14="http://schemas.microsoft.com/office/drawing/2010/main" val="0"/>
              </a:ext>
            </a:extLst>
          </a:blip>
          <a:srcRect t="5889"/>
          <a:stretch/>
        </p:blipFill>
        <p:spPr>
          <a:xfrm>
            <a:off x="6612250" y="1249428"/>
            <a:ext cx="4376457" cy="4359143"/>
          </a:xfrm>
          <a:prstGeom prst="rect">
            <a:avLst/>
          </a:prstGeom>
        </p:spPr>
      </p:pic>
    </p:spTree>
    <p:extLst>
      <p:ext uri="{BB962C8B-B14F-4D97-AF65-F5344CB8AC3E}">
        <p14:creationId xmlns:p14="http://schemas.microsoft.com/office/powerpoint/2010/main" val="313521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0650"/>
            <a:ext cx="11025776" cy="15335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C7679F67-D193-4033-8937-73A81575794E}"/>
              </a:ext>
            </a:extLst>
          </p:cNvPr>
          <p:cNvSpPr txBox="1">
            <a:spLocks/>
          </p:cNvSpPr>
          <p:nvPr/>
        </p:nvSpPr>
        <p:spPr>
          <a:xfrm>
            <a:off x="879231" y="1274885"/>
            <a:ext cx="5873994" cy="381146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Water boundary maps, or land-water maps, specify which parts of the terrain are land and which are water. (</a:t>
            </a:r>
            <a:r>
              <a:rPr lang="en-GB" dirty="0" err="1"/>
              <a:t>Ilangoban</a:t>
            </a:r>
            <a:r>
              <a:rPr lang="en-GB" dirty="0"/>
              <a:t> K P, 2009), (Kelly G, McCabe H, 2006), (Muller P, Parish Y I H, 2001).</a:t>
            </a:r>
          </a:p>
          <a:p>
            <a:endParaRPr lang="en-GB" dirty="0"/>
          </a:p>
          <a:p>
            <a:r>
              <a:rPr lang="en-GB" dirty="0"/>
              <a:t>Validity control for roads in a city generation often allows for roads to cross over water when appropriate conditions are met (Sun J, Yu X, </a:t>
            </a:r>
            <a:r>
              <a:rPr lang="en-GB" dirty="0" err="1"/>
              <a:t>Baicu</a:t>
            </a:r>
            <a:r>
              <a:rPr lang="en-GB" dirty="0"/>
              <a:t> G, Green M, 2002).</a:t>
            </a:r>
          </a:p>
          <a:p>
            <a:endParaRPr lang="en-GB" dirty="0"/>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415813" y="1274885"/>
            <a:ext cx="3826605" cy="3811466"/>
          </a:xfrm>
          <a:prstGeom prst="rect">
            <a:avLst/>
          </a:prstGeom>
        </p:spPr>
      </p:pic>
    </p:spTree>
    <p:extLst>
      <p:ext uri="{BB962C8B-B14F-4D97-AF65-F5344CB8AC3E}">
        <p14:creationId xmlns:p14="http://schemas.microsoft.com/office/powerpoint/2010/main" val="277719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2">
            <a:extLst>
              <a:ext uri="{28A0092B-C50C-407E-A947-70E740481C1C}">
                <a14:useLocalDpi xmlns:a14="http://schemas.microsoft.com/office/drawing/2010/main" val="0"/>
              </a:ext>
            </a:extLst>
          </a:blip>
          <a:srcRect l="30725" t="65898"/>
          <a:stretch/>
        </p:blipFill>
        <p:spPr>
          <a:xfrm>
            <a:off x="3257550" y="1925578"/>
            <a:ext cx="6934200" cy="3612780"/>
          </a:xfrm>
          <a:prstGeom prst="rect">
            <a:avLst/>
          </a:prstGeom>
        </p:spPr>
      </p:pic>
    </p:spTree>
    <p:extLst>
      <p:ext uri="{BB962C8B-B14F-4D97-AF65-F5344CB8AC3E}">
        <p14:creationId xmlns:p14="http://schemas.microsoft.com/office/powerpoint/2010/main" val="68395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11" name="Picture 10">
            <a:extLst>
              <a:ext uri="{FF2B5EF4-FFF2-40B4-BE49-F238E27FC236}">
                <a16:creationId xmlns:a16="http://schemas.microsoft.com/office/drawing/2014/main" id="{F2F86B88-490A-4BDF-927F-D64B6772D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562" y="1571837"/>
            <a:ext cx="6074876" cy="2190002"/>
          </a:xfrm>
          <a:prstGeom prst="rect">
            <a:avLst/>
          </a:prstGeom>
        </p:spPr>
      </p:pic>
      <p:pic>
        <p:nvPicPr>
          <p:cNvPr id="13" name="Picture 12">
            <a:extLst>
              <a:ext uri="{FF2B5EF4-FFF2-40B4-BE49-F238E27FC236}">
                <a16:creationId xmlns:a16="http://schemas.microsoft.com/office/drawing/2014/main" id="{85A83426-1ACB-4680-8993-EE3876CC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562" y="4257837"/>
            <a:ext cx="6114656" cy="2190001"/>
          </a:xfrm>
          <a:prstGeom prst="rect">
            <a:avLst/>
          </a:prstGeom>
        </p:spPr>
      </p:pic>
    </p:spTree>
    <p:extLst>
      <p:ext uri="{BB962C8B-B14F-4D97-AF65-F5344CB8AC3E}">
        <p14:creationId xmlns:p14="http://schemas.microsoft.com/office/powerpoint/2010/main" val="353943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Natural water boundaries from terrain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16130"/>
            <a:ext cx="11025776" cy="1818046"/>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a:t>
            </a:r>
            <a:r>
              <a:rPr lang="en-GB" sz="1000" i="1" dirty="0"/>
              <a:t>Computer Graphics Forum</a:t>
            </a:r>
            <a:r>
              <a:rPr lang="en-GB" sz="1000" dirty="0"/>
              <a:t>, 33(6), pp.31-50.</a:t>
            </a:r>
          </a:p>
        </p:txBody>
      </p:sp>
      <p:sp>
        <p:nvSpPr>
          <p:cNvPr id="8" name="Content Placeholder 2">
            <a:extLst>
              <a:ext uri="{FF2B5EF4-FFF2-40B4-BE49-F238E27FC236}">
                <a16:creationId xmlns:a16="http://schemas.microsoft.com/office/drawing/2014/main" id="{A881E077-D9A8-4B41-A583-509E39158977}"/>
              </a:ext>
            </a:extLst>
          </p:cNvPr>
          <p:cNvSpPr txBox="1">
            <a:spLocks/>
          </p:cNvSpPr>
          <p:nvPr/>
        </p:nvSpPr>
        <p:spPr>
          <a:xfrm>
            <a:off x="879231" y="1274885"/>
            <a:ext cx="4588119" cy="3567233"/>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Height maps can be searched after generation to search for potential streams in which rivers can be generated. (</a:t>
            </a:r>
            <a:r>
              <a:rPr lang="en-GB" dirty="0" err="1"/>
              <a:t>Smelik</a:t>
            </a:r>
            <a:r>
              <a:rPr lang="en-GB" dirty="0"/>
              <a:t>, R Et al., 2014).</a:t>
            </a:r>
          </a:p>
          <a:p>
            <a:pPr marL="0" indent="0">
              <a:buNone/>
            </a:pPr>
            <a:endParaRPr lang="en-GB" dirty="0"/>
          </a:p>
        </p:txBody>
      </p:sp>
      <p:pic>
        <p:nvPicPr>
          <p:cNvPr id="5" name="Picture 4">
            <a:extLst>
              <a:ext uri="{FF2B5EF4-FFF2-40B4-BE49-F238E27FC236}">
                <a16:creationId xmlns:a16="http://schemas.microsoft.com/office/drawing/2014/main" id="{1CB1EC92-C90C-4740-8D57-59F28A7AA7D4}"/>
              </a:ext>
            </a:extLst>
          </p:cNvPr>
          <p:cNvPicPr>
            <a:picLocks noChangeAspect="1"/>
          </p:cNvPicPr>
          <p:nvPr/>
        </p:nvPicPr>
        <p:blipFill rotWithShape="1">
          <a:blip r:embed="rId3">
            <a:extLst>
              <a:ext uri="{28A0092B-C50C-407E-A947-70E740481C1C}">
                <a14:useLocalDpi xmlns:a14="http://schemas.microsoft.com/office/drawing/2010/main" val="0"/>
              </a:ext>
            </a:extLst>
          </a:blip>
          <a:srcRect t="5605"/>
          <a:stretch/>
        </p:blipFill>
        <p:spPr>
          <a:xfrm>
            <a:off x="6936394" y="1262654"/>
            <a:ext cx="3499569" cy="3496211"/>
          </a:xfrm>
          <a:prstGeom prst="rect">
            <a:avLst/>
          </a:prstGeom>
        </p:spPr>
      </p:pic>
    </p:spTree>
    <p:extLst>
      <p:ext uri="{BB962C8B-B14F-4D97-AF65-F5344CB8AC3E}">
        <p14:creationId xmlns:p14="http://schemas.microsoft.com/office/powerpoint/2010/main" val="98780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Project proposal</a:t>
            </a:r>
          </a:p>
        </p:txBody>
      </p:sp>
      <p:sp>
        <p:nvSpPr>
          <p:cNvPr id="7" name="Content Placeholder 2">
            <a:extLst>
              <a:ext uri="{FF2B5EF4-FFF2-40B4-BE49-F238E27FC236}">
                <a16:creationId xmlns:a16="http://schemas.microsoft.com/office/drawing/2014/main" id="{440B34C2-5B75-4E1F-A571-584318CFD0D8}"/>
              </a:ext>
            </a:extLst>
          </p:cNvPr>
          <p:cNvSpPr txBox="1">
            <a:spLocks noGrp="1"/>
          </p:cNvSpPr>
          <p:nvPr>
            <p:ph idx="1"/>
          </p:nvPr>
        </p:nvSpPr>
        <p:spPr>
          <a:xfrm>
            <a:off x="879231" y="1274885"/>
            <a:ext cx="5873994" cy="4125790"/>
          </a:xfrm>
          <a:prstGeom prst="rect">
            <a:avLst/>
          </a:prstGeom>
          <a:ln>
            <a:solidFill>
              <a:schemeClr val="tx1"/>
            </a:solidFill>
          </a:ln>
        </p:spPr>
        <p:txBody>
          <a:bodyPr vert="horz" lIns="91440" tIns="45720" rIns="91440" bIns="45720" rtlCol="0">
            <a:normAutofit fontScale="85000" lnSpcReduction="20000"/>
          </a:bodyPr>
          <a:lstStyle/>
          <a:p>
            <a:pPr marL="0" indent="0">
              <a:buNone/>
            </a:pPr>
            <a:r>
              <a:rPr lang="en-GB" sz="2100" dirty="0"/>
              <a:t>An investigation into techniques for procedurally generating realistic cities.</a:t>
            </a:r>
          </a:p>
          <a:p>
            <a:endParaRPr lang="en-GB" sz="1800" dirty="0"/>
          </a:p>
          <a:p>
            <a:r>
              <a:rPr lang="en-GB" sz="1800" dirty="0"/>
              <a:t>Road Generation</a:t>
            </a:r>
          </a:p>
          <a:p>
            <a:endParaRPr lang="en-GB" sz="1800" dirty="0"/>
          </a:p>
          <a:p>
            <a:r>
              <a:rPr lang="en-GB" sz="1800" dirty="0"/>
              <a:t>Data Generation</a:t>
            </a:r>
          </a:p>
          <a:p>
            <a:pPr lvl="1"/>
            <a:r>
              <a:rPr lang="en-GB" sz="1800" dirty="0"/>
              <a:t>Population</a:t>
            </a:r>
          </a:p>
          <a:p>
            <a:pPr lvl="1"/>
            <a:r>
              <a:rPr lang="en-GB" sz="1800" dirty="0"/>
              <a:t>Terrain</a:t>
            </a:r>
          </a:p>
          <a:p>
            <a:pPr lvl="1"/>
            <a:endParaRPr lang="en-GB" sz="1800" dirty="0"/>
          </a:p>
          <a:p>
            <a:r>
              <a:rPr lang="en-GB" sz="1800" dirty="0"/>
              <a:t>Building generation</a:t>
            </a:r>
          </a:p>
          <a:p>
            <a:endParaRPr lang="en-GB" sz="1800" dirty="0"/>
          </a:p>
          <a:p>
            <a:r>
              <a:rPr lang="en-GB" sz="1800" dirty="0"/>
              <a:t>Stretch goals:</a:t>
            </a:r>
          </a:p>
          <a:p>
            <a:pPr lvl="1"/>
            <a:r>
              <a:rPr lang="en-GB" sz="1800" dirty="0"/>
              <a:t>3D Renderer</a:t>
            </a:r>
          </a:p>
          <a:p>
            <a:pPr lvl="1"/>
            <a:r>
              <a:rPr lang="en-GB" sz="1800" dirty="0"/>
              <a:t>Unity library</a:t>
            </a:r>
          </a:p>
          <a:p>
            <a:endParaRPr lang="en-GB" sz="1800" dirty="0"/>
          </a:p>
        </p:txBody>
      </p:sp>
      <p:sp>
        <p:nvSpPr>
          <p:cNvPr id="8" name="Content Placeholder 2">
            <a:extLst>
              <a:ext uri="{FF2B5EF4-FFF2-40B4-BE49-F238E27FC236}">
                <a16:creationId xmlns:a16="http://schemas.microsoft.com/office/drawing/2014/main" id="{717AC8D3-DD95-4E61-B172-EDB0F2F1FDAA}"/>
              </a:ext>
            </a:extLst>
          </p:cNvPr>
          <p:cNvSpPr txBox="1">
            <a:spLocks/>
          </p:cNvSpPr>
          <p:nvPr/>
        </p:nvSpPr>
        <p:spPr>
          <a:xfrm>
            <a:off x="879231" y="5505450"/>
            <a:ext cx="11025776" cy="12287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p:txBody>
      </p:sp>
      <p:pic>
        <p:nvPicPr>
          <p:cNvPr id="9" name="Picture 8">
            <a:extLst>
              <a:ext uri="{FF2B5EF4-FFF2-40B4-BE49-F238E27FC236}">
                <a16:creationId xmlns:a16="http://schemas.microsoft.com/office/drawing/2014/main" id="{D91B1FBF-86A2-48B4-8F59-98D07F730DCE}"/>
              </a:ext>
            </a:extLst>
          </p:cNvPr>
          <p:cNvPicPr>
            <a:picLocks noChangeAspect="1"/>
          </p:cNvPicPr>
          <p:nvPr/>
        </p:nvPicPr>
        <p:blipFill>
          <a:blip r:embed="rId3"/>
          <a:stretch>
            <a:fillRect/>
          </a:stretch>
        </p:blipFill>
        <p:spPr>
          <a:xfrm>
            <a:off x="6852616" y="1366119"/>
            <a:ext cx="2056157" cy="2131567"/>
          </a:xfrm>
          <a:prstGeom prst="rect">
            <a:avLst/>
          </a:prstGeom>
        </p:spPr>
      </p:pic>
      <p:pic>
        <p:nvPicPr>
          <p:cNvPr id="10" name="Picture 9">
            <a:extLst>
              <a:ext uri="{FF2B5EF4-FFF2-40B4-BE49-F238E27FC236}">
                <a16:creationId xmlns:a16="http://schemas.microsoft.com/office/drawing/2014/main" id="{59742C6D-718F-418F-82B3-8448F139E5B8}"/>
              </a:ext>
            </a:extLst>
          </p:cNvPr>
          <p:cNvPicPr>
            <a:picLocks noChangeAspect="1"/>
          </p:cNvPicPr>
          <p:nvPr/>
        </p:nvPicPr>
        <p:blipFill>
          <a:blip r:embed="rId4"/>
          <a:stretch>
            <a:fillRect/>
          </a:stretch>
        </p:blipFill>
        <p:spPr>
          <a:xfrm>
            <a:off x="7233616" y="3588920"/>
            <a:ext cx="4082084" cy="1799339"/>
          </a:xfrm>
          <a:prstGeom prst="rect">
            <a:avLst/>
          </a:prstGeom>
        </p:spPr>
      </p:pic>
      <p:pic>
        <p:nvPicPr>
          <p:cNvPr id="11" name="Picture 10">
            <a:extLst>
              <a:ext uri="{FF2B5EF4-FFF2-40B4-BE49-F238E27FC236}">
                <a16:creationId xmlns:a16="http://schemas.microsoft.com/office/drawing/2014/main" id="{B88B4BA0-C4B1-460B-91DB-C4E54B7D8B76}"/>
              </a:ext>
            </a:extLst>
          </p:cNvPr>
          <p:cNvPicPr>
            <a:picLocks noChangeAspect="1"/>
          </p:cNvPicPr>
          <p:nvPr/>
        </p:nvPicPr>
        <p:blipFill rotWithShape="1">
          <a:blip r:embed="rId5"/>
          <a:srcRect r="26117"/>
          <a:stretch/>
        </p:blipFill>
        <p:spPr>
          <a:xfrm>
            <a:off x="9074839" y="1366119"/>
            <a:ext cx="2603940" cy="2131567"/>
          </a:xfrm>
          <a:prstGeom prst="rect">
            <a:avLst/>
          </a:prstGeom>
        </p:spPr>
      </p:pic>
    </p:spTree>
    <p:extLst>
      <p:ext uri="{BB962C8B-B14F-4D97-AF65-F5344CB8AC3E}">
        <p14:creationId xmlns:p14="http://schemas.microsoft.com/office/powerpoint/2010/main" val="104934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53050"/>
            <a:ext cx="11025776" cy="13811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endParaRPr lang="en-GB" sz="1000" dirty="0"/>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77DC107-6E4D-45D9-B8CD-8FB83DE26374}"/>
              </a:ext>
            </a:extLst>
          </p:cNvPr>
          <p:cNvSpPr txBox="1">
            <a:spLocks/>
          </p:cNvSpPr>
          <p:nvPr/>
        </p:nvSpPr>
        <p:spPr>
          <a:xfrm>
            <a:off x="879231" y="1274884"/>
            <a:ext cx="5873994" cy="3982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Highways connect areas of high population whilst streets cover the area between highways, creating </a:t>
            </a:r>
            <a:r>
              <a:rPr lang="en-GB" dirty="0" err="1"/>
              <a:t>neighborhoods</a:t>
            </a:r>
            <a:r>
              <a:rPr lang="en-GB" dirty="0"/>
              <a:t> and offering access to the main highways. (Muller P and Parish Y I H, 2001).</a:t>
            </a:r>
          </a:p>
          <a:p>
            <a:endParaRPr lang="en-GB" dirty="0"/>
          </a:p>
          <a:p>
            <a:r>
              <a:rPr lang="en-GB" dirty="0"/>
              <a:t>“Highways are like main arteries in a body while streets like capillary vessels”. (Sun, J Et al. 2002).</a:t>
            </a:r>
          </a:p>
        </p:txBody>
      </p:sp>
      <p:pic>
        <p:nvPicPr>
          <p:cNvPr id="3076" name="Picture 4" descr="https://josephbarberfinalproject.files.wordpress.com/2018/02/2.png?w=1000&amp;h=">
            <a:extLst>
              <a:ext uri="{FF2B5EF4-FFF2-40B4-BE49-F238E27FC236}">
                <a16:creationId xmlns:a16="http://schemas.microsoft.com/office/drawing/2014/main" id="{79B88B27-2E70-40B0-90CA-8E0C2C2A1D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53"/>
          <a:stretch/>
        </p:blipFill>
        <p:spPr bwMode="auto">
          <a:xfrm>
            <a:off x="7329964" y="1274884"/>
            <a:ext cx="3998303" cy="397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566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pic>
        <p:nvPicPr>
          <p:cNvPr id="8" name="Picture 7">
            <a:extLst>
              <a:ext uri="{FF2B5EF4-FFF2-40B4-BE49-F238E27FC236}">
                <a16:creationId xmlns:a16="http://schemas.microsoft.com/office/drawing/2014/main" id="{E0ABA528-18B5-4305-856F-B6FD816A214A}"/>
              </a:ext>
            </a:extLst>
          </p:cNvPr>
          <p:cNvPicPr>
            <a:picLocks noChangeAspect="1"/>
          </p:cNvPicPr>
          <p:nvPr/>
        </p:nvPicPr>
        <p:blipFill rotWithShape="1">
          <a:blip r:embed="rId3">
            <a:extLst>
              <a:ext uri="{28A0092B-C50C-407E-A947-70E740481C1C}">
                <a14:useLocalDpi xmlns:a14="http://schemas.microsoft.com/office/drawing/2010/main" val="0"/>
              </a:ext>
            </a:extLst>
          </a:blip>
          <a:srcRect t="6589" r="52724" b="61949"/>
          <a:stretch/>
        </p:blipFill>
        <p:spPr>
          <a:xfrm>
            <a:off x="7229475" y="1274885"/>
            <a:ext cx="3560026" cy="2507458"/>
          </a:xfrm>
          <a:prstGeom prst="rect">
            <a:avLst/>
          </a:prstGeom>
        </p:spPr>
      </p:pic>
      <p:pic>
        <p:nvPicPr>
          <p:cNvPr id="11" name="Picture 10">
            <a:extLst>
              <a:ext uri="{FF2B5EF4-FFF2-40B4-BE49-F238E27FC236}">
                <a16:creationId xmlns:a16="http://schemas.microsoft.com/office/drawing/2014/main" id="{7E4EBD22-A64E-47B8-9069-5AB4D0B8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475" y="4287768"/>
            <a:ext cx="3560026" cy="2021056"/>
          </a:xfrm>
          <a:prstGeom prst="rect">
            <a:avLst/>
          </a:prstGeom>
        </p:spPr>
      </p:pic>
      <p:graphicFrame>
        <p:nvGraphicFramePr>
          <p:cNvPr id="3" name="Object 2">
            <a:extLst>
              <a:ext uri="{FF2B5EF4-FFF2-40B4-BE49-F238E27FC236}">
                <a16:creationId xmlns:a16="http://schemas.microsoft.com/office/drawing/2014/main" id="{153AFC97-DDD7-4CF1-8FF1-479DFC041363}"/>
              </a:ext>
            </a:extLst>
          </p:cNvPr>
          <p:cNvGraphicFramePr>
            <a:graphicFrameLocks noChangeAspect="1"/>
          </p:cNvGraphicFramePr>
          <p:nvPr>
            <p:extLst>
              <p:ext uri="{D42A27DB-BD31-4B8C-83A1-F6EECF244321}">
                <p14:modId xmlns:p14="http://schemas.microsoft.com/office/powerpoint/2010/main" val="2939118264"/>
              </p:ext>
            </p:extLst>
          </p:nvPr>
        </p:nvGraphicFramePr>
        <p:xfrm>
          <a:off x="1546831" y="1274885"/>
          <a:ext cx="5015045" cy="5033939"/>
        </p:xfrm>
        <a:graphic>
          <a:graphicData uri="http://schemas.openxmlformats.org/presentationml/2006/ole">
            <mc:AlternateContent xmlns:mc="http://schemas.openxmlformats.org/markup-compatibility/2006">
              <mc:Choice xmlns:v="urn:schemas-microsoft-com:vml" Requires="v">
                <p:oleObj spid="_x0000_s4103" name="Image" r:id="rId5" imgW="6742800" imgH="6768000" progId="Photoshop.Image.13">
                  <p:embed/>
                </p:oleObj>
              </mc:Choice>
              <mc:Fallback>
                <p:oleObj name="Image" r:id="rId5" imgW="6742800" imgH="6768000" progId="Photoshop.Image.13">
                  <p:embed/>
                  <p:pic>
                    <p:nvPicPr>
                      <p:cNvPr id="0" name=""/>
                      <p:cNvPicPr/>
                      <p:nvPr/>
                    </p:nvPicPr>
                    <p:blipFill>
                      <a:blip r:embed="rId6"/>
                      <a:stretch>
                        <a:fillRect/>
                      </a:stretch>
                    </p:blipFill>
                    <p:spPr>
                      <a:xfrm>
                        <a:off x="1546831" y="1274885"/>
                        <a:ext cx="5015045" cy="5033939"/>
                      </a:xfrm>
                      <a:prstGeom prst="rect">
                        <a:avLst/>
                      </a:prstGeom>
                    </p:spPr>
                  </p:pic>
                </p:oleObj>
              </mc:Fallback>
            </mc:AlternateContent>
          </a:graphicData>
        </a:graphic>
      </p:graphicFrame>
    </p:spTree>
    <p:extLst>
      <p:ext uri="{BB962C8B-B14F-4D97-AF65-F5344CB8AC3E}">
        <p14:creationId xmlns:p14="http://schemas.microsoft.com/office/powerpoint/2010/main" val="344993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graphicFrame>
        <p:nvGraphicFramePr>
          <p:cNvPr id="3" name="Object 2">
            <a:extLst>
              <a:ext uri="{FF2B5EF4-FFF2-40B4-BE49-F238E27FC236}">
                <a16:creationId xmlns:a16="http://schemas.microsoft.com/office/drawing/2014/main" id="{080E8002-1FE3-45DD-91D6-2A31AA2B4FF1}"/>
              </a:ext>
            </a:extLst>
          </p:cNvPr>
          <p:cNvGraphicFramePr>
            <a:graphicFrameLocks noChangeAspect="1"/>
          </p:cNvGraphicFramePr>
          <p:nvPr>
            <p:extLst>
              <p:ext uri="{D42A27DB-BD31-4B8C-83A1-F6EECF244321}">
                <p14:modId xmlns:p14="http://schemas.microsoft.com/office/powerpoint/2010/main" val="325446853"/>
              </p:ext>
            </p:extLst>
          </p:nvPr>
        </p:nvGraphicFramePr>
        <p:xfrm>
          <a:off x="3484612" y="1010427"/>
          <a:ext cx="5815013" cy="5676900"/>
        </p:xfrm>
        <a:graphic>
          <a:graphicData uri="http://schemas.openxmlformats.org/presentationml/2006/ole">
            <mc:AlternateContent xmlns:mc="http://schemas.openxmlformats.org/markup-compatibility/2006">
              <mc:Choice xmlns:v="urn:schemas-microsoft-com:vml" Requires="v">
                <p:oleObj spid="_x0000_s5127" name="Image" r:id="rId3" imgW="5815800" imgH="5676120" progId="Photoshop.Image.13">
                  <p:embed/>
                </p:oleObj>
              </mc:Choice>
              <mc:Fallback>
                <p:oleObj name="Image" r:id="rId3" imgW="5815800" imgH="5676120" progId="Photoshop.Image.13">
                  <p:embed/>
                  <p:pic>
                    <p:nvPicPr>
                      <p:cNvPr id="0" name=""/>
                      <p:cNvPicPr/>
                      <p:nvPr/>
                    </p:nvPicPr>
                    <p:blipFill>
                      <a:blip r:embed="rId4"/>
                      <a:stretch>
                        <a:fillRect/>
                      </a:stretch>
                    </p:blipFill>
                    <p:spPr>
                      <a:xfrm>
                        <a:off x="3484612" y="1010427"/>
                        <a:ext cx="5815013" cy="5676900"/>
                      </a:xfrm>
                      <a:prstGeom prst="rect">
                        <a:avLst/>
                      </a:prstGeom>
                    </p:spPr>
                  </p:pic>
                </p:oleObj>
              </mc:Fallback>
            </mc:AlternateContent>
          </a:graphicData>
        </a:graphic>
      </p:graphicFrame>
    </p:spTree>
    <p:extLst>
      <p:ext uri="{BB962C8B-B14F-4D97-AF65-F5344CB8AC3E}">
        <p14:creationId xmlns:p14="http://schemas.microsoft.com/office/powerpoint/2010/main" val="248576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Building lot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62625"/>
            <a:ext cx="11025776" cy="9715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Emilien</a:t>
            </a:r>
            <a:r>
              <a:rPr lang="en-GB" sz="1000" dirty="0"/>
              <a:t>, A., Bernhardt, A., </a:t>
            </a:r>
            <a:r>
              <a:rPr lang="en-GB" sz="1000" dirty="0" err="1"/>
              <a:t>Peytavie</a:t>
            </a:r>
            <a:r>
              <a:rPr lang="en-GB" sz="1000" dirty="0"/>
              <a:t>, A., </a:t>
            </a:r>
            <a:r>
              <a:rPr lang="en-GB" sz="1000" dirty="0" err="1"/>
              <a:t>Cani</a:t>
            </a:r>
            <a:r>
              <a:rPr lang="en-GB" sz="1000" dirty="0"/>
              <a:t>, M. and </a:t>
            </a:r>
            <a:r>
              <a:rPr lang="en-GB" sz="1000" dirty="0" err="1"/>
              <a:t>Galin</a:t>
            </a:r>
            <a:r>
              <a:rPr lang="en-GB" sz="1000" dirty="0"/>
              <a:t>, E. (2012). Procedural generation of villages on arbitrary terrains. </a:t>
            </a:r>
            <a:r>
              <a:rPr lang="en-GB" sz="1000" i="1" dirty="0"/>
              <a:t>The Visual Computer,</a:t>
            </a:r>
            <a:r>
              <a:rPr lang="en-GB" sz="1000" dirty="0"/>
              <a:t> 28(6-8), pp.809-818.</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Smelik</a:t>
            </a:r>
            <a:r>
              <a:rPr lang="en-GB" sz="1000" dirty="0"/>
              <a:t>, R., </a:t>
            </a:r>
            <a:r>
              <a:rPr lang="en-GB" sz="1000" dirty="0" err="1"/>
              <a:t>Tutenel</a:t>
            </a:r>
            <a:r>
              <a:rPr lang="en-GB" sz="1000" dirty="0"/>
              <a:t>, T., de </a:t>
            </a:r>
            <a:r>
              <a:rPr lang="en-GB" sz="1000" dirty="0" err="1"/>
              <a:t>Kraker</a:t>
            </a:r>
            <a:r>
              <a:rPr lang="en-GB" sz="1000" dirty="0"/>
              <a:t>, K. and </a:t>
            </a:r>
            <a:r>
              <a:rPr lang="en-GB" sz="1000" dirty="0" err="1"/>
              <a:t>Bidarra</a:t>
            </a:r>
            <a:r>
              <a:rPr lang="en-GB" sz="1000" dirty="0"/>
              <a:t>, R. (2011). A declarative approach to procedural </a:t>
            </a:r>
            <a:r>
              <a:rPr lang="en-GB" sz="1000" dirty="0" err="1"/>
              <a:t>modeling</a:t>
            </a:r>
            <a:r>
              <a:rPr lang="en-GB" sz="1000" dirty="0"/>
              <a:t> of virtual worlds. </a:t>
            </a:r>
            <a:r>
              <a:rPr lang="en-GB" sz="1000" i="1" dirty="0"/>
              <a:t>Computers &amp; Graphics</a:t>
            </a:r>
            <a:r>
              <a:rPr lang="en-GB" sz="1000" dirty="0"/>
              <a:t>, 35(2), pp.352-363.</a:t>
            </a:r>
          </a:p>
        </p:txBody>
      </p:sp>
      <p:sp>
        <p:nvSpPr>
          <p:cNvPr id="7" name="Content Placeholder 2">
            <a:extLst>
              <a:ext uri="{FF2B5EF4-FFF2-40B4-BE49-F238E27FC236}">
                <a16:creationId xmlns:a16="http://schemas.microsoft.com/office/drawing/2014/main" id="{6AF1E2B7-90F3-4506-9B86-4FE1222C1B17}"/>
              </a:ext>
            </a:extLst>
          </p:cNvPr>
          <p:cNvSpPr txBox="1">
            <a:spLocks/>
          </p:cNvSpPr>
          <p:nvPr/>
        </p:nvSpPr>
        <p:spPr>
          <a:xfrm>
            <a:off x="879231" y="1274884"/>
            <a:ext cx="5873994" cy="4363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“Computing a village skeleton is not sufficient for generating the layout of a village: we also need to tessellate the terrain into individual parcels of land, where houses, gardens or fields will be defined.” (</a:t>
            </a:r>
            <a:r>
              <a:rPr lang="en-GB" dirty="0" err="1"/>
              <a:t>Emilien</a:t>
            </a:r>
            <a:r>
              <a:rPr lang="en-GB" dirty="0"/>
              <a:t> A, Bernhardt A, </a:t>
            </a:r>
            <a:r>
              <a:rPr lang="en-GB" dirty="0" err="1"/>
              <a:t>Peytavie</a:t>
            </a:r>
            <a:r>
              <a:rPr lang="en-GB" dirty="0"/>
              <a:t> A, </a:t>
            </a:r>
            <a:r>
              <a:rPr lang="en-GB" dirty="0" err="1"/>
              <a:t>Cani</a:t>
            </a:r>
            <a:r>
              <a:rPr lang="en-GB" dirty="0"/>
              <a:t> M, </a:t>
            </a:r>
            <a:r>
              <a:rPr lang="en-GB" dirty="0" err="1"/>
              <a:t>Galin</a:t>
            </a:r>
            <a:r>
              <a:rPr lang="en-GB" dirty="0"/>
              <a:t> E, 2012).</a:t>
            </a:r>
          </a:p>
          <a:p>
            <a:endParaRPr lang="en-GB" dirty="0"/>
          </a:p>
          <a:p>
            <a:r>
              <a:rPr lang="en-GB" dirty="0"/>
              <a:t>Building lots can be created along the road by recursively dividing the areas along a road until a threshold area is reached.(Muller P, Parish Y I H, 2001).</a:t>
            </a:r>
          </a:p>
        </p:txBody>
      </p:sp>
      <p:pic>
        <p:nvPicPr>
          <p:cNvPr id="9" name="Picture 8">
            <a:extLst>
              <a:ext uri="{FF2B5EF4-FFF2-40B4-BE49-F238E27FC236}">
                <a16:creationId xmlns:a16="http://schemas.microsoft.com/office/drawing/2014/main" id="{F7E1084E-24A7-43FF-9311-668FE8A2A100}"/>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136125" y="1270169"/>
            <a:ext cx="4385982" cy="4368630"/>
          </a:xfrm>
          <a:prstGeom prst="rect">
            <a:avLst/>
          </a:prstGeom>
        </p:spPr>
      </p:pic>
    </p:spTree>
    <p:extLst>
      <p:ext uri="{BB962C8B-B14F-4D97-AF65-F5344CB8AC3E}">
        <p14:creationId xmlns:p14="http://schemas.microsoft.com/office/powerpoint/2010/main" val="199738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24475"/>
            <a:ext cx="11025776" cy="14097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Muller, P. Wonka, P. </a:t>
            </a:r>
            <a:r>
              <a:rPr lang="en-GB" sz="1000" dirty="0" err="1"/>
              <a:t>Haegler</a:t>
            </a:r>
            <a:r>
              <a:rPr lang="en-GB" sz="1000" dirty="0"/>
              <a:t>, S. Ulmer, A. Goo, L, V. (2006). “Procedural </a:t>
            </a:r>
            <a:r>
              <a:rPr lang="en-GB" sz="1000" dirty="0" err="1"/>
              <a:t>modeling</a:t>
            </a:r>
            <a:r>
              <a:rPr lang="en-GB" sz="1000" dirty="0"/>
              <a:t> of buildings” In Proceedings of SIGGRAPH 06′ ACM SIGGRAPH 2006. </a:t>
            </a:r>
            <a:r>
              <a:rPr lang="en-GB" sz="1000" dirty="0" err="1"/>
              <a:t>Acm</a:t>
            </a:r>
            <a:r>
              <a:rPr lang="en-GB" sz="1000" dirty="0"/>
              <a:t>, New York, NY, USA. 614 – 623.</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*Computer Graphics Forum*, 33(6), pp.31-50.</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39448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“Floor plans are two-dimensional polygons. Each floor plan consists of randomly selected and merged regular polygons and rectangles.” (</a:t>
            </a:r>
            <a:r>
              <a:rPr lang="en-GB" dirty="0" err="1"/>
              <a:t>Greuter</a:t>
            </a:r>
            <a:r>
              <a:rPr lang="en-GB" dirty="0"/>
              <a:t> S. et al., 2003).</a:t>
            </a:r>
          </a:p>
          <a:p>
            <a:endParaRPr lang="en-GB" dirty="0"/>
          </a:p>
          <a:p>
            <a:r>
              <a:rPr lang="en-GB" dirty="0"/>
              <a:t>“Combining several primitive shapes into a floor plan and extruding these to different heights” (</a:t>
            </a:r>
            <a:r>
              <a:rPr lang="en-GB" dirty="0" err="1"/>
              <a:t>Smelik</a:t>
            </a:r>
            <a:r>
              <a:rPr lang="en-GB" dirty="0"/>
              <a:t> R, </a:t>
            </a:r>
            <a:r>
              <a:rPr lang="en-GB" dirty="0" err="1"/>
              <a:t>Tutenel</a:t>
            </a:r>
            <a:r>
              <a:rPr lang="en-GB" dirty="0"/>
              <a:t> T, </a:t>
            </a:r>
            <a:r>
              <a:rPr lang="en-GB" dirty="0" err="1"/>
              <a:t>Bidarra</a:t>
            </a:r>
            <a:r>
              <a:rPr lang="en-GB" dirty="0"/>
              <a:t> R, Benes B, 2014).</a:t>
            </a:r>
          </a:p>
        </p:txBody>
      </p:sp>
      <p:graphicFrame>
        <p:nvGraphicFramePr>
          <p:cNvPr id="5" name="Object 4">
            <a:extLst>
              <a:ext uri="{FF2B5EF4-FFF2-40B4-BE49-F238E27FC236}">
                <a16:creationId xmlns:a16="http://schemas.microsoft.com/office/drawing/2014/main" id="{B009526B-2469-4FC6-9F13-38BEBBD8A636}"/>
              </a:ext>
            </a:extLst>
          </p:cNvPr>
          <p:cNvGraphicFramePr>
            <a:graphicFrameLocks noChangeAspect="1"/>
          </p:cNvGraphicFramePr>
          <p:nvPr>
            <p:extLst>
              <p:ext uri="{D42A27DB-BD31-4B8C-83A1-F6EECF244321}">
                <p14:modId xmlns:p14="http://schemas.microsoft.com/office/powerpoint/2010/main" val="972367906"/>
              </p:ext>
            </p:extLst>
          </p:nvPr>
        </p:nvGraphicFramePr>
        <p:xfrm>
          <a:off x="7181778" y="1301078"/>
          <a:ext cx="4294676" cy="3997203"/>
        </p:xfrm>
        <a:graphic>
          <a:graphicData uri="http://schemas.openxmlformats.org/presentationml/2006/ole">
            <mc:AlternateContent xmlns:mc="http://schemas.openxmlformats.org/markup-compatibility/2006">
              <mc:Choice xmlns:v="urn:schemas-microsoft-com:vml" Requires="v">
                <p:oleObj spid="_x0000_s6151" name="Image" r:id="rId4" imgW="5294880" imgH="4926960" progId="Photoshop.Image.13">
                  <p:embed/>
                </p:oleObj>
              </mc:Choice>
              <mc:Fallback>
                <p:oleObj name="Image" r:id="rId4" imgW="5294880" imgH="4926960" progId="Photoshop.Image.13">
                  <p:embed/>
                  <p:pic>
                    <p:nvPicPr>
                      <p:cNvPr id="0" name=""/>
                      <p:cNvPicPr/>
                      <p:nvPr/>
                    </p:nvPicPr>
                    <p:blipFill>
                      <a:blip r:embed="rId5"/>
                      <a:stretch>
                        <a:fillRect/>
                      </a:stretch>
                    </p:blipFill>
                    <p:spPr>
                      <a:xfrm>
                        <a:off x="7181778" y="1301078"/>
                        <a:ext cx="4294676" cy="3997203"/>
                      </a:xfrm>
                      <a:prstGeom prst="rect">
                        <a:avLst/>
                      </a:prstGeom>
                    </p:spPr>
                  </p:pic>
                </p:oleObj>
              </mc:Fallback>
            </mc:AlternateContent>
          </a:graphicData>
        </a:graphic>
      </p:graphicFrame>
    </p:spTree>
    <p:extLst>
      <p:ext uri="{BB962C8B-B14F-4D97-AF65-F5344CB8AC3E}">
        <p14:creationId xmlns:p14="http://schemas.microsoft.com/office/powerpoint/2010/main" val="42870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pic>
        <p:nvPicPr>
          <p:cNvPr id="5" name="Picture 4">
            <a:extLst>
              <a:ext uri="{FF2B5EF4-FFF2-40B4-BE49-F238E27FC236}">
                <a16:creationId xmlns:a16="http://schemas.microsoft.com/office/drawing/2014/main" id="{E8B25CC4-AC0C-463B-9369-C869274DC3BB}"/>
              </a:ext>
            </a:extLst>
          </p:cNvPr>
          <p:cNvPicPr>
            <a:picLocks noChangeAspect="1"/>
          </p:cNvPicPr>
          <p:nvPr/>
        </p:nvPicPr>
        <p:blipFill rotWithShape="1">
          <a:blip r:embed="rId4">
            <a:extLst>
              <a:ext uri="{28A0092B-C50C-407E-A947-70E740481C1C}">
                <a14:useLocalDpi xmlns:a14="http://schemas.microsoft.com/office/drawing/2010/main" val="0"/>
              </a:ext>
            </a:extLst>
          </a:blip>
          <a:srcRect l="19327" t="23689" r="39244" b="36467"/>
          <a:stretch/>
        </p:blipFill>
        <p:spPr>
          <a:xfrm>
            <a:off x="879231" y="2257425"/>
            <a:ext cx="2897037" cy="2952750"/>
          </a:xfrm>
          <a:prstGeom prst="rect">
            <a:avLst/>
          </a:prstGeom>
        </p:spPr>
      </p:pic>
      <p:pic>
        <p:nvPicPr>
          <p:cNvPr id="13" name="Picture 12">
            <a:extLst>
              <a:ext uri="{FF2B5EF4-FFF2-40B4-BE49-F238E27FC236}">
                <a16:creationId xmlns:a16="http://schemas.microsoft.com/office/drawing/2014/main" id="{009ACEB5-AB78-4004-A8E1-79EC1378ACA0}"/>
              </a:ext>
            </a:extLst>
          </p:cNvPr>
          <p:cNvPicPr>
            <a:picLocks noChangeAspect="1"/>
          </p:cNvPicPr>
          <p:nvPr/>
        </p:nvPicPr>
        <p:blipFill rotWithShape="1">
          <a:blip r:embed="rId5">
            <a:extLst>
              <a:ext uri="{28A0092B-C50C-407E-A947-70E740481C1C}">
                <a14:useLocalDpi xmlns:a14="http://schemas.microsoft.com/office/drawing/2010/main" val="0"/>
              </a:ext>
            </a:extLst>
          </a:blip>
          <a:srcRect l="18730" t="23659" r="39244" b="36656"/>
          <a:stretch/>
        </p:blipFill>
        <p:spPr>
          <a:xfrm>
            <a:off x="4603476" y="2257425"/>
            <a:ext cx="2950599" cy="2952750"/>
          </a:xfrm>
          <a:prstGeom prst="rect">
            <a:avLst/>
          </a:prstGeom>
        </p:spPr>
      </p:pic>
      <p:graphicFrame>
        <p:nvGraphicFramePr>
          <p:cNvPr id="4" name="Object 3">
            <a:extLst>
              <a:ext uri="{FF2B5EF4-FFF2-40B4-BE49-F238E27FC236}">
                <a16:creationId xmlns:a16="http://schemas.microsoft.com/office/drawing/2014/main" id="{4D6653B7-6288-4E88-9C91-22B37B7DD03F}"/>
              </a:ext>
            </a:extLst>
          </p:cNvPr>
          <p:cNvGraphicFramePr>
            <a:graphicFrameLocks noChangeAspect="1"/>
          </p:cNvGraphicFramePr>
          <p:nvPr>
            <p:extLst>
              <p:ext uri="{D42A27DB-BD31-4B8C-83A1-F6EECF244321}">
                <p14:modId xmlns:p14="http://schemas.microsoft.com/office/powerpoint/2010/main" val="1371424973"/>
              </p:ext>
            </p:extLst>
          </p:nvPr>
        </p:nvGraphicFramePr>
        <p:xfrm>
          <a:off x="8243854" y="2259271"/>
          <a:ext cx="3522047" cy="2950904"/>
        </p:xfrm>
        <a:graphic>
          <a:graphicData uri="http://schemas.openxmlformats.org/presentationml/2006/ole">
            <mc:AlternateContent xmlns:mc="http://schemas.openxmlformats.org/markup-compatibility/2006">
              <mc:Choice xmlns:v="urn:schemas-microsoft-com:vml" Requires="v">
                <p:oleObj spid="_x0000_s7175" name="Image" r:id="rId6" imgW="4698360" imgH="3936240" progId="Photoshop.Image.13">
                  <p:embed/>
                </p:oleObj>
              </mc:Choice>
              <mc:Fallback>
                <p:oleObj name="Image" r:id="rId6" imgW="4698360" imgH="3936240" progId="Photoshop.Image.13">
                  <p:embed/>
                  <p:pic>
                    <p:nvPicPr>
                      <p:cNvPr id="0" name=""/>
                      <p:cNvPicPr/>
                      <p:nvPr/>
                    </p:nvPicPr>
                    <p:blipFill>
                      <a:blip r:embed="rId7"/>
                      <a:stretch>
                        <a:fillRect/>
                      </a:stretch>
                    </p:blipFill>
                    <p:spPr>
                      <a:xfrm>
                        <a:off x="8243854" y="2259271"/>
                        <a:ext cx="3522047" cy="2950904"/>
                      </a:xfrm>
                      <a:prstGeom prst="rect">
                        <a:avLst/>
                      </a:prstGeom>
                    </p:spPr>
                  </p:pic>
                </p:oleObj>
              </mc:Fallback>
            </mc:AlternateContent>
          </a:graphicData>
        </a:graphic>
      </p:graphicFrame>
    </p:spTree>
    <p:extLst>
      <p:ext uri="{BB962C8B-B14F-4D97-AF65-F5344CB8AC3E}">
        <p14:creationId xmlns:p14="http://schemas.microsoft.com/office/powerpoint/2010/main" val="2917869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pic>
        <p:nvPicPr>
          <p:cNvPr id="5" name="Picture 4">
            <a:extLst>
              <a:ext uri="{FF2B5EF4-FFF2-40B4-BE49-F238E27FC236}">
                <a16:creationId xmlns:a16="http://schemas.microsoft.com/office/drawing/2014/main" id="{CBAB9335-DADD-496E-AEF4-EF016CE7F077}"/>
              </a:ext>
            </a:extLst>
          </p:cNvPr>
          <p:cNvPicPr>
            <a:picLocks noChangeAspect="1"/>
          </p:cNvPicPr>
          <p:nvPr/>
        </p:nvPicPr>
        <p:blipFill rotWithShape="1">
          <a:blip r:embed="rId3">
            <a:extLst>
              <a:ext uri="{28A0092B-C50C-407E-A947-70E740481C1C}">
                <a14:useLocalDpi xmlns:a14="http://schemas.microsoft.com/office/drawing/2010/main" val="0"/>
              </a:ext>
            </a:extLst>
          </a:blip>
          <a:srcRect t="22246" b="11954"/>
          <a:stretch/>
        </p:blipFill>
        <p:spPr>
          <a:xfrm>
            <a:off x="2881985" y="1503485"/>
            <a:ext cx="7020267" cy="4888921"/>
          </a:xfrm>
          <a:prstGeom prst="rect">
            <a:avLst/>
          </a:prstGeom>
        </p:spPr>
      </p:pic>
    </p:spTree>
    <p:extLst>
      <p:ext uri="{BB962C8B-B14F-4D97-AF65-F5344CB8AC3E}">
        <p14:creationId xmlns:p14="http://schemas.microsoft.com/office/powerpoint/2010/main" val="57272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Future goals</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5301762"/>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Unity Library</a:t>
            </a:r>
          </a:p>
          <a:p>
            <a:pPr lvl="1"/>
            <a:r>
              <a:rPr lang="en-GB" dirty="0"/>
              <a:t>Terrain generation</a:t>
            </a:r>
          </a:p>
          <a:p>
            <a:pPr lvl="3"/>
            <a:r>
              <a:rPr lang="en-GB" dirty="0"/>
              <a:t>Land</a:t>
            </a:r>
          </a:p>
          <a:p>
            <a:pPr lvl="3"/>
            <a:r>
              <a:rPr lang="en-GB" dirty="0"/>
              <a:t>Water</a:t>
            </a:r>
          </a:p>
          <a:p>
            <a:pPr lvl="1"/>
            <a:endParaRPr lang="en-GB" dirty="0"/>
          </a:p>
          <a:p>
            <a:pPr lvl="1"/>
            <a:r>
              <a:rPr lang="en-GB" dirty="0"/>
              <a:t>Roads plotted</a:t>
            </a:r>
          </a:p>
          <a:p>
            <a:pPr lvl="3"/>
            <a:r>
              <a:rPr lang="en-GB" dirty="0"/>
              <a:t>Major roads</a:t>
            </a:r>
          </a:p>
          <a:p>
            <a:pPr lvl="3"/>
            <a:r>
              <a:rPr lang="en-GB" dirty="0"/>
              <a:t>Minor roads</a:t>
            </a:r>
          </a:p>
          <a:p>
            <a:pPr lvl="3"/>
            <a:r>
              <a:rPr lang="en-GB" dirty="0"/>
              <a:t>Bridges</a:t>
            </a:r>
          </a:p>
          <a:p>
            <a:pPr lvl="1"/>
            <a:endParaRPr lang="en-GB" dirty="0"/>
          </a:p>
          <a:p>
            <a:pPr lvl="1"/>
            <a:r>
              <a:rPr lang="en-GB" dirty="0"/>
              <a:t>Buildings placed</a:t>
            </a:r>
          </a:p>
          <a:p>
            <a:pPr lvl="3"/>
            <a:r>
              <a:rPr lang="en-GB" dirty="0"/>
              <a:t>Building lot placement</a:t>
            </a:r>
          </a:p>
          <a:p>
            <a:pPr lvl="3"/>
            <a:r>
              <a:rPr lang="en-GB" dirty="0"/>
              <a:t>Building mesh generation</a:t>
            </a:r>
          </a:p>
        </p:txBody>
      </p:sp>
      <p:pic>
        <p:nvPicPr>
          <p:cNvPr id="5" name="Picture 4">
            <a:extLst>
              <a:ext uri="{FF2B5EF4-FFF2-40B4-BE49-F238E27FC236}">
                <a16:creationId xmlns:a16="http://schemas.microsoft.com/office/drawing/2014/main" id="{0B0D1890-D8BD-422F-A558-A43183924909}"/>
              </a:ext>
            </a:extLst>
          </p:cNvPr>
          <p:cNvPicPr>
            <a:picLocks noChangeAspect="1"/>
          </p:cNvPicPr>
          <p:nvPr/>
        </p:nvPicPr>
        <p:blipFill rotWithShape="1">
          <a:blip r:embed="rId3"/>
          <a:srcRect r="26117"/>
          <a:stretch/>
        </p:blipFill>
        <p:spPr>
          <a:xfrm>
            <a:off x="6998388" y="1977687"/>
            <a:ext cx="4744694" cy="3883974"/>
          </a:xfrm>
          <a:prstGeom prst="rect">
            <a:avLst/>
          </a:prstGeom>
        </p:spPr>
      </p:pic>
    </p:spTree>
    <p:extLst>
      <p:ext uri="{BB962C8B-B14F-4D97-AF65-F5344CB8AC3E}">
        <p14:creationId xmlns:p14="http://schemas.microsoft.com/office/powerpoint/2010/main" val="378298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a:xfrm>
            <a:off x="1943703" y="1858053"/>
            <a:ext cx="8361229" cy="2098226"/>
          </a:xfrm>
        </p:spPr>
        <p:txBody>
          <a:bodyPr/>
          <a:lstStyle/>
          <a:p>
            <a:r>
              <a:rPr lang="en-GB" dirty="0"/>
              <a:t>Questions</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a:bodyPr>
          <a:lstStyle/>
          <a:p>
            <a:r>
              <a:rPr lang="en-GB" dirty="0"/>
              <a:t> </a:t>
            </a:r>
          </a:p>
        </p:txBody>
      </p:sp>
    </p:spTree>
    <p:extLst>
      <p:ext uri="{BB962C8B-B14F-4D97-AF65-F5344CB8AC3E}">
        <p14:creationId xmlns:p14="http://schemas.microsoft.com/office/powerpoint/2010/main" val="350589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Preliminary reading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1274886"/>
            <a:ext cx="10433538" cy="2268414"/>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Roads:</a:t>
            </a:r>
          </a:p>
          <a:p>
            <a:pPr lvl="1">
              <a:lnSpc>
                <a:spcPct val="100000"/>
              </a:lnSpc>
            </a:pPr>
            <a:r>
              <a:rPr lang="en-GB" sz="1800" dirty="0"/>
              <a:t>Template based generation</a:t>
            </a:r>
          </a:p>
          <a:p>
            <a:pPr lvl="1">
              <a:lnSpc>
                <a:spcPct val="100000"/>
              </a:lnSpc>
            </a:pPr>
            <a:r>
              <a:rPr lang="en-GB" sz="1800" dirty="0"/>
              <a:t>L-systems</a:t>
            </a:r>
          </a:p>
          <a:p>
            <a:pPr lvl="1">
              <a:lnSpc>
                <a:spcPct val="100000"/>
              </a:lnSpc>
            </a:pPr>
            <a:r>
              <a:rPr lang="en-GB" sz="1800" dirty="0"/>
              <a:t>Minimum spanning tree</a:t>
            </a:r>
          </a:p>
          <a:p>
            <a:r>
              <a:rPr lang="en-GB" sz="1800" dirty="0"/>
              <a:t>Population:</a:t>
            </a:r>
          </a:p>
          <a:p>
            <a:pPr lvl="1"/>
            <a:r>
              <a:rPr lang="en-GB" sz="1800" dirty="0"/>
              <a:t>Noise</a:t>
            </a:r>
          </a:p>
          <a:p>
            <a:pPr lvl="1"/>
            <a:endParaRPr lang="en-GB" sz="1800" dirty="0"/>
          </a:p>
        </p:txBody>
      </p:sp>
      <p:sp>
        <p:nvSpPr>
          <p:cNvPr id="5" name="Content Placeholder 2">
            <a:extLst>
              <a:ext uri="{FF2B5EF4-FFF2-40B4-BE49-F238E27FC236}">
                <a16:creationId xmlns:a16="http://schemas.microsoft.com/office/drawing/2014/main" id="{06AF8971-94BC-4C5A-B56D-1AEBE37E428C}"/>
              </a:ext>
            </a:extLst>
          </p:cNvPr>
          <p:cNvSpPr txBox="1">
            <a:spLocks/>
          </p:cNvSpPr>
          <p:nvPr/>
        </p:nvSpPr>
        <p:spPr>
          <a:xfrm>
            <a:off x="879231" y="3706690"/>
            <a:ext cx="11025776" cy="302748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Eppstein</a:t>
            </a:r>
            <a:r>
              <a:rPr lang="en-GB" sz="1000" dirty="0"/>
              <a:t>, D. (1996). Design and Analysis of Algorithms – Minimum Spanning Trees.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Ny, USA, 87 - ff.</a:t>
            </a:r>
          </a:p>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https://nccastaff.bournemouth.ac.uk/jmacey/MastersProjects/MSc09/Ilangovan/Thesis_i7834000.pdf (Accessed: 30 May 2017).</a:t>
            </a:r>
          </a:p>
          <a:p>
            <a:pPr marL="0" indent="0" fontAlgn="base">
              <a:buNone/>
            </a:pPr>
            <a:r>
              <a:rPr lang="en-GB" sz="1000" dirty="0"/>
              <a:t>Kelly, G and McCabe, H. (2006). "Interactive generation of cities for real-time applications" In Proceedings of SIGGRAPH '06 ACM SIGGRAPH 2006 Research Posters - SIGGRAPH ‘06</a:t>
            </a:r>
          </a:p>
          <a:p>
            <a:pPr marL="0" indent="0" fontAlgn="base">
              <a:buNone/>
            </a:pPr>
            <a:r>
              <a:rPr lang="en-GB" sz="1000" dirty="0"/>
              <a:t>Martz, P. (1997). *Generating Random Fractal Terrain*. [Online] 1997. Available Online: http://www.gameprogrammer.com/fractal.html [Date of access: 09 May 2016]</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6" name="Content Placeholder 2">
            <a:extLst>
              <a:ext uri="{FF2B5EF4-FFF2-40B4-BE49-F238E27FC236}">
                <a16:creationId xmlns:a16="http://schemas.microsoft.com/office/drawing/2014/main" id="{62A37CF7-1E26-47FA-80D6-A8DE5973FF82}"/>
              </a:ext>
            </a:extLst>
          </p:cNvPr>
          <p:cNvSpPr txBox="1">
            <a:spLocks/>
          </p:cNvSpPr>
          <p:nvPr/>
        </p:nvSpPr>
        <p:spPr>
          <a:xfrm>
            <a:off x="6660906" y="1274886"/>
            <a:ext cx="4651863" cy="1876424"/>
          </a:xfrm>
          <a:prstGeom prst="rect">
            <a:avLst/>
          </a:prstGeom>
          <a:ln>
            <a:no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Terrain:</a:t>
            </a:r>
          </a:p>
          <a:p>
            <a:pPr lvl="1"/>
            <a:r>
              <a:rPr lang="en-GB" sz="1800" dirty="0"/>
              <a:t>Fractal</a:t>
            </a:r>
          </a:p>
          <a:p>
            <a:r>
              <a:rPr lang="en-GB" sz="1800" dirty="0"/>
              <a:t>Buildings:</a:t>
            </a:r>
          </a:p>
          <a:p>
            <a:pPr lvl="1"/>
            <a:r>
              <a:rPr lang="en-GB" sz="1800" dirty="0"/>
              <a:t>L-systems</a:t>
            </a:r>
          </a:p>
          <a:p>
            <a:pPr lvl="1"/>
            <a:r>
              <a:rPr lang="en-GB" sz="1800" dirty="0"/>
              <a:t>Shape grammars</a:t>
            </a:r>
          </a:p>
          <a:p>
            <a:pPr lvl="1"/>
            <a:endParaRPr lang="en-GB" sz="1800" dirty="0"/>
          </a:p>
        </p:txBody>
      </p:sp>
    </p:spTree>
    <p:extLst>
      <p:ext uri="{BB962C8B-B14F-4D97-AF65-F5344CB8AC3E}">
        <p14:creationId xmlns:p14="http://schemas.microsoft.com/office/powerpoint/2010/main" val="40639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Minimum Spanning Tree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400674"/>
            <a:ext cx="11025776" cy="1333501"/>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Brown, B. (2011). </a:t>
            </a:r>
            <a:r>
              <a:rPr lang="en-GB" sz="1000" i="1" dirty="0"/>
              <a:t>Prim’s Algorithm: Minimal Spanning Tree</a:t>
            </a:r>
            <a:r>
              <a:rPr lang="en-GB" sz="1000" dirty="0"/>
              <a:t>. [Online] 15th May 2011. Available online: https://www.youtube.com/watch?v=YyLaRffCdk4 [Date of access: 02 October 2017].</a:t>
            </a:r>
          </a:p>
          <a:p>
            <a:pPr marL="0" indent="0" fontAlgn="base">
              <a:buNone/>
            </a:pPr>
            <a:r>
              <a:rPr lang="en-GB" sz="1000" dirty="0" err="1"/>
              <a:t>Eppstein</a:t>
            </a:r>
            <a:r>
              <a:rPr lang="en-GB" sz="1000" dirty="0"/>
              <a:t>, D. (1996). </a:t>
            </a:r>
            <a:r>
              <a:rPr lang="en-GB" sz="1000" i="1" dirty="0"/>
              <a:t>Design and Analysis of Algorithms – Minimum Spanning Trees.</a:t>
            </a:r>
            <a:r>
              <a:rPr lang="en-GB" sz="1000" dirty="0"/>
              <a:t>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Red Blob Games. (2014) </a:t>
            </a:r>
            <a:r>
              <a:rPr lang="en-GB" sz="1000" i="1" dirty="0"/>
              <a:t>Introduction to A*</a:t>
            </a:r>
            <a:r>
              <a:rPr lang="en-GB" sz="1000" dirty="0"/>
              <a:t>. [Online] June 2016. Available online: http://www.redblobgames.com/pathfinding/a-star/introduction.html [Date of access: 29 October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3954340"/>
          </a:xfrm>
          <a:prstGeom prst="rect">
            <a:avLst/>
          </a:prstGeom>
          <a:ln>
            <a:solidFill>
              <a:schemeClr val="tx1"/>
            </a:solidFill>
          </a:ln>
        </p:spPr>
        <p:txBody>
          <a:bodyPr vert="horz" lIns="91440" tIns="45720" rIns="91440" bIns="45720" rtlCol="0">
            <a:normAutofit/>
          </a:bodyPr>
          <a:lstStyle/>
          <a:p>
            <a:r>
              <a:rPr lang="en-GB" dirty="0"/>
              <a:t>Areas of high population in a virtual environment can be connected using a Minimum Spanning Tree (</a:t>
            </a:r>
            <a:r>
              <a:rPr lang="en-GB" dirty="0" err="1"/>
              <a:t>Matrek</a:t>
            </a:r>
            <a:r>
              <a:rPr lang="en-GB" dirty="0"/>
              <a:t> C, 2012). </a:t>
            </a:r>
          </a:p>
          <a:p>
            <a:endParaRPr lang="en-GB" dirty="0"/>
          </a:p>
          <a:p>
            <a:r>
              <a:rPr lang="en-GB" dirty="0"/>
              <a:t>A city is composed of both major roads (highways) and minor roads (streets). Highways connect areas of high population whilst streets cover the area between highways, creating neighbourhoods and offering access to the main highways. (Muller P and Parish Y I H, 2001).</a:t>
            </a:r>
          </a:p>
          <a:p>
            <a:endParaRPr lang="en-GB" dirty="0"/>
          </a:p>
        </p:txBody>
      </p:sp>
      <p:pic>
        <p:nvPicPr>
          <p:cNvPr id="8" name="Picture 7">
            <a:extLst>
              <a:ext uri="{FF2B5EF4-FFF2-40B4-BE49-F238E27FC236}">
                <a16:creationId xmlns:a16="http://schemas.microsoft.com/office/drawing/2014/main" id="{89CA6498-71C8-44AD-ABC8-2DD9D8955813}"/>
              </a:ext>
            </a:extLst>
          </p:cNvPr>
          <p:cNvPicPr>
            <a:picLocks noChangeAspect="1"/>
          </p:cNvPicPr>
          <p:nvPr/>
        </p:nvPicPr>
        <p:blipFill rotWithShape="1">
          <a:blip r:embed="rId3">
            <a:extLst>
              <a:ext uri="{28A0092B-C50C-407E-A947-70E740481C1C}">
                <a14:useLocalDpi xmlns:a14="http://schemas.microsoft.com/office/drawing/2010/main" val="0"/>
              </a:ext>
            </a:extLst>
          </a:blip>
          <a:srcRect t="6172"/>
          <a:stretch/>
        </p:blipFill>
        <p:spPr>
          <a:xfrm>
            <a:off x="7299473" y="1278578"/>
            <a:ext cx="4059286" cy="4036371"/>
          </a:xfrm>
          <a:prstGeom prst="rect">
            <a:avLst/>
          </a:prstGeom>
        </p:spPr>
      </p:pic>
    </p:spTree>
    <p:extLst>
      <p:ext uri="{BB962C8B-B14F-4D97-AF65-F5344CB8AC3E}">
        <p14:creationId xmlns:p14="http://schemas.microsoft.com/office/powerpoint/2010/main" val="224406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2562434"/>
            <a:ext cx="4942449" cy="1643399"/>
          </a:xfrm>
          <a:prstGeom prst="rect">
            <a:avLst/>
          </a:prstGeom>
          <a:ln>
            <a:solidFill>
              <a:schemeClr val="tx1"/>
            </a:solidFill>
          </a:ln>
        </p:spPr>
        <p:txBody>
          <a:bodyPr vert="horz" lIns="91440" tIns="45720" rIns="91440" bIns="45720" rtlCol="0">
            <a:normAutofit/>
          </a:bodyPr>
          <a:lstStyle/>
          <a:p>
            <a:r>
              <a:rPr lang="en-GB" dirty="0"/>
              <a:t>Population data affects road density when generating a road network. </a:t>
            </a:r>
            <a:br>
              <a:rPr lang="en-GB" dirty="0"/>
            </a:br>
            <a:r>
              <a:rPr lang="en-GB" dirty="0"/>
              <a:t>(Sun, J. Yu, X. </a:t>
            </a:r>
            <a:r>
              <a:rPr lang="en-GB" dirty="0" err="1"/>
              <a:t>Baciu</a:t>
            </a:r>
            <a:r>
              <a:rPr lang="en-GB" dirty="0"/>
              <a:t>, G. Green, M. 2002)</a:t>
            </a:r>
            <a:br>
              <a:rPr lang="en-GB" dirty="0"/>
            </a:br>
            <a:r>
              <a:rPr lang="en-GB" dirty="0"/>
              <a:t>(Muller, P and Parish, Y, I, H. 2001).</a:t>
            </a:r>
          </a:p>
        </p:txBody>
      </p:sp>
      <p:pic>
        <p:nvPicPr>
          <p:cNvPr id="6" name="Picture 5">
            <a:extLst>
              <a:ext uri="{FF2B5EF4-FFF2-40B4-BE49-F238E27FC236}">
                <a16:creationId xmlns:a16="http://schemas.microsoft.com/office/drawing/2014/main" id="{58438E00-E108-43E6-97B5-BBC202395211}"/>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6747523" y="1274884"/>
            <a:ext cx="4227196" cy="4218498"/>
          </a:xfrm>
          <a:prstGeom prst="rect">
            <a:avLst/>
          </a:prstGeom>
        </p:spPr>
      </p:pic>
    </p:spTree>
    <p:extLst>
      <p:ext uri="{BB962C8B-B14F-4D97-AF65-F5344CB8AC3E}">
        <p14:creationId xmlns:p14="http://schemas.microsoft.com/office/powerpoint/2010/main" val="264207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pic>
        <p:nvPicPr>
          <p:cNvPr id="13" name="Picture 12">
            <a:extLst>
              <a:ext uri="{FF2B5EF4-FFF2-40B4-BE49-F238E27FC236}">
                <a16:creationId xmlns:a16="http://schemas.microsoft.com/office/drawing/2014/main" id="{E0B56868-8AA4-4D1A-A8B0-D06FB4A029E9}"/>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879231" y="1714500"/>
            <a:ext cx="3557462" cy="3550144"/>
          </a:xfrm>
          <a:prstGeom prst="rect">
            <a:avLst/>
          </a:prstGeom>
        </p:spPr>
      </p:pic>
      <p:pic>
        <p:nvPicPr>
          <p:cNvPr id="15" name="Picture 14">
            <a:extLst>
              <a:ext uri="{FF2B5EF4-FFF2-40B4-BE49-F238E27FC236}">
                <a16:creationId xmlns:a16="http://schemas.microsoft.com/office/drawing/2014/main" id="{30E332FD-F025-44EC-8834-0420E59CD3F5}"/>
              </a:ext>
            </a:extLst>
          </p:cNvPr>
          <p:cNvPicPr>
            <a:picLocks noChangeAspect="1"/>
          </p:cNvPicPr>
          <p:nvPr/>
        </p:nvPicPr>
        <p:blipFill rotWithShape="1">
          <a:blip r:embed="rId3">
            <a:extLst>
              <a:ext uri="{28A0092B-C50C-407E-A947-70E740481C1C}">
                <a14:useLocalDpi xmlns:a14="http://schemas.microsoft.com/office/drawing/2010/main" val="0"/>
              </a:ext>
            </a:extLst>
          </a:blip>
          <a:srcRect t="5833"/>
          <a:stretch/>
        </p:blipFill>
        <p:spPr>
          <a:xfrm>
            <a:off x="4613387" y="1714500"/>
            <a:ext cx="3557463" cy="3550144"/>
          </a:xfrm>
          <a:prstGeom prst="rect">
            <a:avLst/>
          </a:prstGeom>
        </p:spPr>
      </p:pic>
      <p:pic>
        <p:nvPicPr>
          <p:cNvPr id="19" name="Picture 18">
            <a:extLst>
              <a:ext uri="{FF2B5EF4-FFF2-40B4-BE49-F238E27FC236}">
                <a16:creationId xmlns:a16="http://schemas.microsoft.com/office/drawing/2014/main" id="{7288FFD2-FDAA-4957-B285-AF3C836BF5D3}"/>
              </a:ext>
            </a:extLst>
          </p:cNvPr>
          <p:cNvPicPr>
            <a:picLocks noChangeAspect="1"/>
          </p:cNvPicPr>
          <p:nvPr/>
        </p:nvPicPr>
        <p:blipFill rotWithShape="1">
          <a:blip r:embed="rId4">
            <a:extLst>
              <a:ext uri="{28A0092B-C50C-407E-A947-70E740481C1C}">
                <a14:useLocalDpi xmlns:a14="http://schemas.microsoft.com/office/drawing/2010/main" val="0"/>
              </a:ext>
            </a:extLst>
          </a:blip>
          <a:srcRect t="5646"/>
          <a:stretch/>
        </p:blipFill>
        <p:spPr>
          <a:xfrm>
            <a:off x="8350967" y="1714500"/>
            <a:ext cx="3554040" cy="3553806"/>
          </a:xfrm>
          <a:prstGeom prst="rect">
            <a:avLst/>
          </a:prstGeom>
        </p:spPr>
      </p:pic>
    </p:spTree>
    <p:extLst>
      <p:ext uri="{BB962C8B-B14F-4D97-AF65-F5344CB8AC3E}">
        <p14:creationId xmlns:p14="http://schemas.microsoft.com/office/powerpoint/2010/main" val="372059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 Pathfinding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Red Blob Games. (2014) Introduction to A*. [Online] June 2016. Available online: http://www.redblobgames.com/pathfinding/a-star/introduction.html [Date of access: 29 September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4664319" cy="4221040"/>
          </a:xfrm>
          <a:prstGeom prst="rect">
            <a:avLst/>
          </a:prstGeom>
          <a:ln>
            <a:solidFill>
              <a:schemeClr val="tx1"/>
            </a:solidFill>
          </a:ln>
        </p:spPr>
        <p:txBody>
          <a:bodyPr vert="horz" lIns="91440" tIns="45720" rIns="91440" bIns="45720" rtlCol="0">
            <a:normAutofit/>
          </a:bodyPr>
          <a:lstStyle/>
          <a:p>
            <a:r>
              <a:rPr lang="en-GB" dirty="0"/>
              <a:t>Highways using pathfinding to follow the path of least elevation. (Muller, P and Parish, Y, I, H. 2001)</a:t>
            </a:r>
          </a:p>
          <a:p>
            <a:endParaRPr lang="en-GB" dirty="0"/>
          </a:p>
          <a:p>
            <a:r>
              <a:rPr lang="en-GB" dirty="0"/>
              <a:t>Euclidean distance and elevation costs are two costs that can be taken into considering when path finding the roads. (</a:t>
            </a:r>
            <a:r>
              <a:rPr lang="en-GB" dirty="0" err="1"/>
              <a:t>Martek</a:t>
            </a:r>
            <a:r>
              <a:rPr lang="en-GB" dirty="0"/>
              <a:t>, C. 2012). </a:t>
            </a:r>
          </a:p>
        </p:txBody>
      </p:sp>
      <p:pic>
        <p:nvPicPr>
          <p:cNvPr id="7" name="Picture 6">
            <a:extLst>
              <a:ext uri="{FF2B5EF4-FFF2-40B4-BE49-F238E27FC236}">
                <a16:creationId xmlns:a16="http://schemas.microsoft.com/office/drawing/2014/main" id="{009582E3-0B58-4F4B-858E-B302CE7362B4}"/>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731901" y="1694811"/>
            <a:ext cx="6165803" cy="3468378"/>
          </a:xfrm>
          <a:prstGeom prst="rect">
            <a:avLst/>
          </a:prstGeom>
        </p:spPr>
      </p:pic>
    </p:spTree>
    <p:extLst>
      <p:ext uri="{BB962C8B-B14F-4D97-AF65-F5344CB8AC3E}">
        <p14:creationId xmlns:p14="http://schemas.microsoft.com/office/powerpoint/2010/main" val="3187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91100"/>
            <a:ext cx="11025776" cy="1743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lnSpc>
                <a:spcPct val="100000"/>
              </a:lnSpc>
              <a:buNone/>
            </a:pPr>
            <a:r>
              <a:rPr lang="en-GB" sz="1000" dirty="0"/>
              <a:t>Goldman, R., Schaefer, S. and Ju, T. (2004). Turtle geometry in computer graphics and computer-aided design. *Computer Aided Design*, 36(14), pp.1471-1482.</a:t>
            </a:r>
          </a:p>
          <a:p>
            <a:pPr marL="0" indent="0" fontAlgn="base">
              <a:lnSpc>
                <a:spcPct val="100000"/>
              </a:lnSpc>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3"/>
              </a:rPr>
              <a:t>https://nccastaff.bournemouth.ac.uk/jmacey/MastersProjects/MSc09/Ilangovan/Thesis_i7834000.pdf</a:t>
            </a:r>
            <a:r>
              <a:rPr lang="en-GB" sz="1000" dirty="0"/>
              <a:t> (Accessed: 30 May 2017).</a:t>
            </a:r>
          </a:p>
          <a:p>
            <a:pPr marL="0" indent="0" fontAlgn="base">
              <a:lnSpc>
                <a:spcPct val="100000"/>
              </a:lnSpc>
              <a:buNone/>
            </a:pPr>
            <a:r>
              <a:rPr lang="en-GB" sz="1000" dirty="0"/>
              <a:t>Kelly, G. </a:t>
            </a:r>
            <a:r>
              <a:rPr lang="en-GB" sz="1000" dirty="0" err="1"/>
              <a:t>Mccave</a:t>
            </a:r>
            <a:r>
              <a:rPr lang="en-GB" sz="1000" dirty="0"/>
              <a:t>, H. (2006). “A Survey of Procedural Techniques for City Generation”. In ITB Journal, No. 14.</a:t>
            </a:r>
          </a:p>
          <a:p>
            <a:pPr marL="0" indent="0" fontAlgn="base">
              <a:lnSpc>
                <a:spcPct val="100000"/>
              </a:lnSpc>
              <a:buNone/>
            </a:pPr>
            <a:r>
              <a:rPr lang="en-GB" sz="1000" dirty="0"/>
              <a:t>Parish, Y, I, H. Muller, Pascal.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lnSpc>
                <a:spcPct val="100000"/>
              </a:lnSpc>
              <a:buNone/>
            </a:pPr>
            <a:r>
              <a:rPr lang="en-GB" sz="1000" dirty="0" err="1"/>
              <a:t>Prusinkiewicx</a:t>
            </a:r>
            <a:r>
              <a:rPr lang="en-GB" sz="1000" dirty="0"/>
              <a:t>, P. and </a:t>
            </a:r>
            <a:r>
              <a:rPr lang="en-GB" sz="1000" dirty="0" err="1"/>
              <a:t>Janan</a:t>
            </a:r>
            <a:r>
              <a:rPr lang="en-GB" sz="1000" dirty="0"/>
              <a:t>, J. (1992). “</a:t>
            </a:r>
            <a:r>
              <a:rPr lang="en-GB" sz="1000" dirty="0" err="1"/>
              <a:t>Lindenmayer</a:t>
            </a:r>
            <a:r>
              <a:rPr lang="en-GB" sz="1000" dirty="0"/>
              <a:t> systems, fractals, and plants.” New York, N.Y.: Springer-Verlag.</a:t>
            </a:r>
          </a:p>
        </p:txBody>
      </p:sp>
      <p:sp>
        <p:nvSpPr>
          <p:cNvPr id="7" name="Content Placeholder 2">
            <a:extLst>
              <a:ext uri="{FF2B5EF4-FFF2-40B4-BE49-F238E27FC236}">
                <a16:creationId xmlns:a16="http://schemas.microsoft.com/office/drawing/2014/main" id="{754B5357-64AF-4960-A55A-3BBF449DD868}"/>
              </a:ext>
            </a:extLst>
          </p:cNvPr>
          <p:cNvSpPr txBox="1">
            <a:spLocks noGrp="1"/>
          </p:cNvSpPr>
          <p:nvPr>
            <p:ph idx="1"/>
          </p:nvPr>
        </p:nvSpPr>
        <p:spPr>
          <a:xfrm>
            <a:off x="879231" y="1274885"/>
            <a:ext cx="5873994" cy="3601915"/>
          </a:xfrm>
          <a:prstGeom prst="rect">
            <a:avLst/>
          </a:prstGeom>
          <a:ln>
            <a:solidFill>
              <a:schemeClr val="tx1"/>
            </a:solidFill>
          </a:ln>
        </p:spPr>
        <p:txBody>
          <a:bodyPr vert="horz" lIns="91440" tIns="45720" rIns="91440" bIns="45720" rtlCol="0">
            <a:normAutofit fontScale="92500" lnSpcReduction="10000"/>
          </a:bodyPr>
          <a:lstStyle/>
          <a:p>
            <a:r>
              <a:rPr lang="en-GB" dirty="0"/>
              <a:t>L-systems are a procedural generation technique that can be used in the procedural generation of cities; L-systems can be used to generate road networks and generate buildings. (</a:t>
            </a:r>
            <a:r>
              <a:rPr lang="en-GB" dirty="0" err="1"/>
              <a:t>GameDevStackExchange</a:t>
            </a:r>
            <a:r>
              <a:rPr lang="en-GB" dirty="0"/>
              <a:t>, 2014), (Kelly G, </a:t>
            </a:r>
            <a:r>
              <a:rPr lang="en-GB" dirty="0" err="1"/>
              <a:t>Mccave</a:t>
            </a:r>
            <a:r>
              <a:rPr lang="en-GB" dirty="0"/>
              <a:t> H, 2006), (</a:t>
            </a:r>
            <a:r>
              <a:rPr lang="en-GB" dirty="0" err="1"/>
              <a:t>Ilangovan</a:t>
            </a:r>
            <a:r>
              <a:rPr lang="en-GB" dirty="0"/>
              <a:t> K, P, 2009), (Parish Y I H, Muller P, 2001).</a:t>
            </a:r>
          </a:p>
          <a:p>
            <a:endParaRPr lang="en-GB" dirty="0"/>
          </a:p>
          <a:p>
            <a:r>
              <a:rPr lang="en-GB" dirty="0"/>
              <a:t>L-Systems are prevalent for the procedural generation of plants (</a:t>
            </a:r>
            <a:r>
              <a:rPr lang="en-GB" dirty="0" err="1"/>
              <a:t>Prusinkiewicx</a:t>
            </a:r>
            <a:r>
              <a:rPr lang="en-GB" dirty="0"/>
              <a:t>, P and </a:t>
            </a:r>
            <a:r>
              <a:rPr lang="en-GB" dirty="0" err="1"/>
              <a:t>Janan</a:t>
            </a:r>
            <a:r>
              <a:rPr lang="en-GB" dirty="0"/>
              <a:t>, J, 1992), however there has been some work in using and adapting L-systems to work within procedural city generation.</a:t>
            </a:r>
          </a:p>
        </p:txBody>
      </p:sp>
      <p:graphicFrame>
        <p:nvGraphicFramePr>
          <p:cNvPr id="3" name="Object 2">
            <a:extLst>
              <a:ext uri="{FF2B5EF4-FFF2-40B4-BE49-F238E27FC236}">
                <a16:creationId xmlns:a16="http://schemas.microsoft.com/office/drawing/2014/main" id="{E31F08FA-A40C-4882-B7EB-4282241E16AE}"/>
              </a:ext>
            </a:extLst>
          </p:cNvPr>
          <p:cNvGraphicFramePr>
            <a:graphicFrameLocks noChangeAspect="1"/>
          </p:cNvGraphicFramePr>
          <p:nvPr>
            <p:extLst>
              <p:ext uri="{D42A27DB-BD31-4B8C-83A1-F6EECF244321}">
                <p14:modId xmlns:p14="http://schemas.microsoft.com/office/powerpoint/2010/main" val="1889273927"/>
              </p:ext>
            </p:extLst>
          </p:nvPr>
        </p:nvGraphicFramePr>
        <p:xfrm>
          <a:off x="7569405" y="1274885"/>
          <a:ext cx="3513084" cy="3601915"/>
        </p:xfrm>
        <a:graphic>
          <a:graphicData uri="http://schemas.openxmlformats.org/presentationml/2006/ole">
            <mc:AlternateContent xmlns:mc="http://schemas.openxmlformats.org/markup-compatibility/2006">
              <mc:Choice xmlns:v="urn:schemas-microsoft-com:vml" Requires="v">
                <p:oleObj spid="_x0000_s8196" name="Image" r:id="rId4" imgW="4583880" imgH="4698360" progId="Photoshop.Image.13">
                  <p:embed/>
                </p:oleObj>
              </mc:Choice>
              <mc:Fallback>
                <p:oleObj name="Image" r:id="rId4" imgW="4583880" imgH="4698360" progId="Photoshop.Image.13">
                  <p:embed/>
                  <p:pic>
                    <p:nvPicPr>
                      <p:cNvPr id="0" name=""/>
                      <p:cNvPicPr/>
                      <p:nvPr/>
                    </p:nvPicPr>
                    <p:blipFill>
                      <a:blip r:embed="rId5"/>
                      <a:stretch>
                        <a:fillRect/>
                      </a:stretch>
                    </p:blipFill>
                    <p:spPr>
                      <a:xfrm>
                        <a:off x="7569405" y="1274885"/>
                        <a:ext cx="3513084" cy="3601915"/>
                      </a:xfrm>
                      <a:prstGeom prst="rect">
                        <a:avLst/>
                      </a:prstGeom>
                    </p:spPr>
                  </p:pic>
                </p:oleObj>
              </mc:Fallback>
            </mc:AlternateContent>
          </a:graphicData>
        </a:graphic>
      </p:graphicFrame>
    </p:spTree>
    <p:extLst>
      <p:ext uri="{BB962C8B-B14F-4D97-AF65-F5344CB8AC3E}">
        <p14:creationId xmlns:p14="http://schemas.microsoft.com/office/powerpoint/2010/main" val="1266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Space colonisation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6029325"/>
            <a:ext cx="11025776" cy="7048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Runions</a:t>
            </a:r>
            <a:r>
              <a:rPr lang="en-GB" sz="1000" dirty="0"/>
              <a:t>, A. Lane, B and </a:t>
            </a:r>
            <a:r>
              <a:rPr lang="en-GB" sz="1000" dirty="0" err="1"/>
              <a:t>Prusinkiewicz</a:t>
            </a:r>
            <a:r>
              <a:rPr lang="en-GB" sz="1000" dirty="0"/>
              <a:t>, P. (2007) “</a:t>
            </a:r>
            <a:r>
              <a:rPr lang="en-GB" sz="1000" dirty="0" err="1"/>
              <a:t>Modeling</a:t>
            </a:r>
            <a:r>
              <a:rPr lang="en-GB" sz="1000" dirty="0"/>
              <a:t> trees with a space colonization algorithm” In Proceedings of the Third </a:t>
            </a:r>
            <a:r>
              <a:rPr lang="en-GB" sz="1000" dirty="0" err="1"/>
              <a:t>Eugographics</a:t>
            </a:r>
            <a:r>
              <a:rPr lang="en-GB" sz="1000" dirty="0"/>
              <a:t> conference on Natural Phenomena. Prague, Czech Republic. pp 63 – 70.</a:t>
            </a:r>
          </a:p>
          <a:p>
            <a:pPr marL="0" indent="0" fontAlgn="base">
              <a:buNone/>
            </a:pPr>
            <a:r>
              <a:rPr lang="en-GB" sz="1000" dirty="0" err="1"/>
              <a:t>Samet</a:t>
            </a:r>
            <a:r>
              <a:rPr lang="en-GB" sz="1000" dirty="0"/>
              <a:t>, H. (1995). Spatial Data Structures. Addison-Wesley.</a:t>
            </a:r>
          </a:p>
        </p:txBody>
      </p:sp>
      <p:sp>
        <p:nvSpPr>
          <p:cNvPr id="7" name="Content Placeholder 2">
            <a:extLst>
              <a:ext uri="{FF2B5EF4-FFF2-40B4-BE49-F238E27FC236}">
                <a16:creationId xmlns:a16="http://schemas.microsoft.com/office/drawing/2014/main" id="{EEB5B6A6-22CC-4A94-9718-6DC78DBBC18E}"/>
              </a:ext>
            </a:extLst>
          </p:cNvPr>
          <p:cNvSpPr txBox="1">
            <a:spLocks/>
          </p:cNvSpPr>
          <p:nvPr/>
        </p:nvSpPr>
        <p:spPr>
          <a:xfrm>
            <a:off x="879231" y="1274884"/>
            <a:ext cx="4450953" cy="464966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Procedurally generating by using a recursive branching structure (</a:t>
            </a:r>
            <a:r>
              <a:rPr lang="en-GB" dirty="0" err="1"/>
              <a:t>Runions</a:t>
            </a:r>
            <a:r>
              <a:rPr lang="en-GB" dirty="0"/>
              <a:t> A. </a:t>
            </a:r>
            <a:r>
              <a:rPr lang="en-GB" dirty="0" err="1"/>
              <a:t>Lane,B</a:t>
            </a:r>
            <a:r>
              <a:rPr lang="en-GB" dirty="0"/>
              <a:t> and </a:t>
            </a:r>
            <a:r>
              <a:rPr lang="en-GB" dirty="0" err="1"/>
              <a:t>Prusinkiewicz</a:t>
            </a:r>
            <a:r>
              <a:rPr lang="en-GB" dirty="0"/>
              <a:t> P, 2007).</a:t>
            </a:r>
          </a:p>
          <a:p>
            <a:endParaRPr lang="en-GB" dirty="0"/>
          </a:p>
          <a:p>
            <a:endParaRPr lang="en-GB" dirty="0"/>
          </a:p>
          <a:p>
            <a:r>
              <a:rPr lang="en-GB" dirty="0"/>
              <a:t>Initial data points</a:t>
            </a:r>
          </a:p>
          <a:p>
            <a:r>
              <a:rPr lang="en-GB" dirty="0"/>
              <a:t>Connecting based on heuristic values</a:t>
            </a:r>
          </a:p>
          <a:p>
            <a:r>
              <a:rPr lang="en-GB" dirty="0"/>
              <a:t>Post-generation modification</a:t>
            </a:r>
          </a:p>
        </p:txBody>
      </p:sp>
      <p:pic>
        <p:nvPicPr>
          <p:cNvPr id="8" name="Picture 7">
            <a:extLst>
              <a:ext uri="{FF2B5EF4-FFF2-40B4-BE49-F238E27FC236}">
                <a16:creationId xmlns:a16="http://schemas.microsoft.com/office/drawing/2014/main" id="{C17AABD6-6037-40BD-BD04-578D46F683E8}"/>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412835" y="1775757"/>
            <a:ext cx="6492172" cy="3651966"/>
          </a:xfrm>
          <a:prstGeom prst="rect">
            <a:avLst/>
          </a:prstGeom>
        </p:spPr>
      </p:pic>
    </p:spTree>
    <p:extLst>
      <p:ext uri="{BB962C8B-B14F-4D97-AF65-F5344CB8AC3E}">
        <p14:creationId xmlns:p14="http://schemas.microsoft.com/office/powerpoint/2010/main" val="31299751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866</TotalTime>
  <Words>2640</Words>
  <Application>Microsoft Office PowerPoint</Application>
  <PresentationFormat>Widescreen</PresentationFormat>
  <Paragraphs>187</Paragraphs>
  <Slides>28</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Franklin Gothic Book</vt:lpstr>
      <vt:lpstr>Crop</vt:lpstr>
      <vt:lpstr>Adobe Photoshop Image</vt:lpstr>
      <vt:lpstr>Joseph Barber</vt:lpstr>
      <vt:lpstr>Project proposal</vt:lpstr>
      <vt:lpstr>Preliminary reading</vt:lpstr>
      <vt:lpstr>Minimum Spanning Tree</vt:lpstr>
      <vt:lpstr>Introducing population data</vt:lpstr>
      <vt:lpstr>Introducing population data</vt:lpstr>
      <vt:lpstr>Road Pathfinding</vt:lpstr>
      <vt:lpstr>L-Systems</vt:lpstr>
      <vt:lpstr>Space colonisation</vt:lpstr>
      <vt:lpstr>Raster template generation</vt:lpstr>
      <vt:lpstr>Population template generation</vt:lpstr>
      <vt:lpstr>Radial template generation</vt:lpstr>
      <vt:lpstr>Roads evaluation</vt:lpstr>
      <vt:lpstr>Diamond-Square terrain generation</vt:lpstr>
      <vt:lpstr>Population noise</vt:lpstr>
      <vt:lpstr>Water boundary maps and bridges</vt:lpstr>
      <vt:lpstr>Water boundary maps and bridges</vt:lpstr>
      <vt:lpstr>Water boundary maps and bridges</vt:lpstr>
      <vt:lpstr>Natural water boundaries from terrain</vt:lpstr>
      <vt:lpstr>Road network improvements</vt:lpstr>
      <vt:lpstr>Road network improvements</vt:lpstr>
      <vt:lpstr>Road network improvements</vt:lpstr>
      <vt:lpstr>Building lot generation</vt:lpstr>
      <vt:lpstr>Generating building shapes</vt:lpstr>
      <vt:lpstr>Generating building shapes</vt:lpstr>
      <vt:lpstr>Generating building shapes</vt:lpstr>
      <vt:lpstr>Future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Barber</dc:title>
  <dc:creator>Joseph Barber</dc:creator>
  <cp:lastModifiedBy>Joseph Barber</cp:lastModifiedBy>
  <cp:revision>40</cp:revision>
  <dcterms:created xsi:type="dcterms:W3CDTF">2018-02-19T09:34:33Z</dcterms:created>
  <dcterms:modified xsi:type="dcterms:W3CDTF">2018-02-27T17:39:23Z</dcterms:modified>
</cp:coreProperties>
</file>